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ExtraBold" panose="00000900000000000000" pitchFamily="2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3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EE11-CDBA-4C0A-8D0D-181CEFF6DA7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5B995-9183-45BA-BA4A-002A869E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5B995-9183-45BA-BA4A-002A869E88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">
            <a:extLst>
              <a:ext uri="{FF2B5EF4-FFF2-40B4-BE49-F238E27FC236}">
                <a16:creationId xmlns:a16="http://schemas.microsoft.com/office/drawing/2014/main" id="{B8D8D68F-A16E-2D15-006D-E60A8C133E25}"/>
              </a:ext>
            </a:extLst>
          </p:cNvPr>
          <p:cNvGrpSpPr/>
          <p:nvPr/>
        </p:nvGrpSpPr>
        <p:grpSpPr>
          <a:xfrm>
            <a:off x="754250" y="736852"/>
            <a:ext cx="6048000" cy="9549131"/>
            <a:chOff x="754250" y="736852"/>
            <a:chExt cx="6048000" cy="954913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555EA1D-3DED-77DC-8513-02DE65A8B547}"/>
                </a:ext>
              </a:extLst>
            </p:cNvPr>
            <p:cNvGrpSpPr/>
            <p:nvPr/>
          </p:nvGrpSpPr>
          <p:grpSpPr>
            <a:xfrm>
              <a:off x="754250" y="8124503"/>
              <a:ext cx="6048000" cy="1756880"/>
              <a:chOff x="754250" y="8124503"/>
              <a:chExt cx="6048000" cy="1756880"/>
            </a:xfrm>
          </p:grpSpPr>
          <p:sp>
            <p:nvSpPr>
              <p:cNvPr id="48" name="AutoShape 48"/>
              <p:cNvSpPr/>
              <p:nvPr/>
            </p:nvSpPr>
            <p:spPr>
              <a:xfrm>
                <a:off x="3778250" y="8124503"/>
                <a:ext cx="0" cy="735505"/>
              </a:xfrm>
              <a:prstGeom prst="line">
                <a:avLst/>
              </a:prstGeom>
              <a:ln w="9525" cap="flat">
                <a:solidFill>
                  <a:srgbClr val="37263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754250" y="9233321"/>
                <a:ext cx="6048000" cy="0"/>
              </a:xfrm>
              <a:prstGeom prst="line">
                <a:avLst/>
              </a:prstGeom>
              <a:ln w="9525" cap="flat">
                <a:solidFill>
                  <a:srgbClr val="37263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54250" y="9260734"/>
                <a:ext cx="6048000" cy="6206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653"/>
                  </a:lnSpc>
                </a:pPr>
                <a:r>
                  <a:rPr lang="en-US" sz="950" dirty="0">
                    <a:solidFill>
                      <a:srgbClr val="372632"/>
                    </a:solidFill>
                    <a:latin typeface="Poppins"/>
                  </a:rPr>
                  <a:t>The root cause of the project delay for the new product launch was the inexperience of the project manager in handling projects of this scale and complexity. This led to a lack of comprehensive risk assessment during project planning, resulting in an inadequate project scope.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3035784" y="8961858"/>
                <a:ext cx="1484933" cy="1488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40"/>
                  </a:lnSpc>
                </a:pPr>
                <a:r>
                  <a:rPr lang="en-US" sz="1200" b="1" spc="-50" dirty="0">
                    <a:solidFill>
                      <a:srgbClr val="372632"/>
                    </a:solidFill>
                    <a:latin typeface="Poppins" panose="00000500000000000000" pitchFamily="2" charset="0"/>
                  </a:rPr>
                  <a:t>Root Cause Analysis</a:t>
                </a:r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2936444" y="9217759"/>
                <a:ext cx="1683612" cy="0"/>
              </a:xfrm>
              <a:prstGeom prst="line">
                <a:avLst/>
              </a:prstGeom>
              <a:ln w="28575" cap="flat">
                <a:solidFill>
                  <a:srgbClr val="37263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D43DA9-C156-9A8F-D8EC-6AD24087D7E4}"/>
                </a:ext>
              </a:extLst>
            </p:cNvPr>
            <p:cNvGrpSpPr/>
            <p:nvPr/>
          </p:nvGrpSpPr>
          <p:grpSpPr>
            <a:xfrm>
              <a:off x="754250" y="7032876"/>
              <a:ext cx="6048000" cy="1091627"/>
              <a:chOff x="754250" y="7032876"/>
              <a:chExt cx="6048000" cy="109162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54250" y="7652001"/>
                <a:ext cx="6048000" cy="472502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69334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69334"/>
                    </a:lnTo>
                    <a:lnTo>
                      <a:pt x="0" y="16933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37263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834998" y="7766049"/>
                <a:ext cx="5886504" cy="2015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653"/>
                  </a:lnSpc>
                  <a:spcBef>
                    <a:spcPct val="0"/>
                  </a:spcBef>
                </a:pPr>
                <a:r>
                  <a:rPr lang="en-US" sz="950">
                    <a:solidFill>
                      <a:srgbClr val="372632"/>
                    </a:solidFill>
                    <a:latin typeface="Poppins"/>
                  </a:rPr>
                  <a:t>The project manager was inexperienced in handling projects of this scale and complexity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54250" y="7296965"/>
                <a:ext cx="6048000" cy="1190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55"/>
                  </a:lnSpc>
                </a:pPr>
                <a:r>
                  <a:rPr lang="en-US" sz="900" b="1" dirty="0">
                    <a:solidFill>
                      <a:srgbClr val="372632"/>
                    </a:solidFill>
                    <a:latin typeface="Poppins" panose="00000500000000000000" pitchFamily="2" charset="0"/>
                  </a:rPr>
                  <a:t>Why 5</a:t>
                </a:r>
              </a:p>
            </p:txBody>
          </p:sp>
          <p:sp>
            <p:nvSpPr>
              <p:cNvPr id="42" name="AutoShape 42"/>
              <p:cNvSpPr/>
              <p:nvPr/>
            </p:nvSpPr>
            <p:spPr>
              <a:xfrm flipH="1">
                <a:off x="3778250" y="7032876"/>
                <a:ext cx="0" cy="173526"/>
              </a:xfrm>
              <a:prstGeom prst="line">
                <a:avLst/>
              </a:prstGeom>
              <a:ln w="12700" cap="flat">
                <a:solidFill>
                  <a:srgbClr val="37263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3778250" y="7492304"/>
                <a:ext cx="0" cy="159697"/>
              </a:xfrm>
              <a:prstGeom prst="line">
                <a:avLst/>
              </a:prstGeom>
              <a:ln w="12700" cap="flat">
                <a:solidFill>
                  <a:srgbClr val="37263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CB3A91B-A3C6-498D-182F-691F981F704E}"/>
                </a:ext>
              </a:extLst>
            </p:cNvPr>
            <p:cNvGrpSpPr/>
            <p:nvPr/>
          </p:nvGrpSpPr>
          <p:grpSpPr>
            <a:xfrm>
              <a:off x="754250" y="5942518"/>
              <a:ext cx="6048000" cy="1091627"/>
              <a:chOff x="754250" y="5942518"/>
              <a:chExt cx="6048000" cy="1091627"/>
            </a:xfrm>
          </p:grpSpPr>
          <p:sp>
            <p:nvSpPr>
              <p:cNvPr id="37" name="TextBox 37"/>
              <p:cNvSpPr txBox="1"/>
              <p:nvPr/>
            </p:nvSpPr>
            <p:spPr>
              <a:xfrm>
                <a:off x="754250" y="6206607"/>
                <a:ext cx="6048000" cy="1190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55"/>
                  </a:lnSpc>
                </a:pPr>
                <a:r>
                  <a:rPr lang="en-US" sz="900" b="1" dirty="0">
                    <a:solidFill>
                      <a:srgbClr val="372632"/>
                    </a:solidFill>
                    <a:latin typeface="Poppins" panose="00000500000000000000" pitchFamily="2" charset="0"/>
                  </a:rPr>
                  <a:t>Why 4</a:t>
                </a:r>
              </a:p>
            </p:txBody>
          </p:sp>
          <p:sp>
            <p:nvSpPr>
              <p:cNvPr id="38" name="AutoShape 38"/>
              <p:cNvSpPr/>
              <p:nvPr/>
            </p:nvSpPr>
            <p:spPr>
              <a:xfrm flipH="1">
                <a:off x="3778250" y="5942518"/>
                <a:ext cx="0" cy="173526"/>
              </a:xfrm>
              <a:prstGeom prst="line">
                <a:avLst/>
              </a:prstGeom>
              <a:ln w="12700" cap="flat">
                <a:solidFill>
                  <a:srgbClr val="37263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3778250" y="6401946"/>
                <a:ext cx="0" cy="159697"/>
              </a:xfrm>
              <a:prstGeom prst="line">
                <a:avLst/>
              </a:prstGeom>
              <a:ln w="12700" cap="flat">
                <a:solidFill>
                  <a:srgbClr val="37263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754250" y="6561643"/>
                <a:ext cx="6048000" cy="472502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69334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69334"/>
                    </a:lnTo>
                    <a:lnTo>
                      <a:pt x="0" y="16933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37263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834998" y="6675691"/>
                <a:ext cx="5886504" cy="2015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653"/>
                  </a:lnSpc>
                  <a:spcBef>
                    <a:spcPct val="0"/>
                  </a:spcBef>
                </a:pPr>
                <a:r>
                  <a:rPr lang="en-US" sz="950">
                    <a:solidFill>
                      <a:srgbClr val="372632"/>
                    </a:solidFill>
                    <a:latin typeface="Poppins"/>
                  </a:rPr>
                  <a:t>The project manager did not conduct a comprehensive risk assessment during project planning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ACE08A5-848A-7596-3F2D-39F09EF25A6B}"/>
                </a:ext>
              </a:extLst>
            </p:cNvPr>
            <p:cNvGrpSpPr/>
            <p:nvPr/>
          </p:nvGrpSpPr>
          <p:grpSpPr>
            <a:xfrm>
              <a:off x="754250" y="4852159"/>
              <a:ext cx="6048000" cy="1091627"/>
              <a:chOff x="754250" y="4852159"/>
              <a:chExt cx="6048000" cy="109162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754250" y="5471284"/>
                <a:ext cx="6048000" cy="472502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69334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69334"/>
                    </a:lnTo>
                    <a:lnTo>
                      <a:pt x="0" y="16933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37263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834998" y="5585332"/>
                <a:ext cx="5886504" cy="2015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653"/>
                  </a:lnSpc>
                  <a:spcBef>
                    <a:spcPct val="0"/>
                  </a:spcBef>
                </a:pPr>
                <a:r>
                  <a:rPr lang="en-US" sz="950">
                    <a:solidFill>
                      <a:srgbClr val="372632"/>
                    </a:solidFill>
                    <a:latin typeface="Poppins"/>
                  </a:rPr>
                  <a:t>The initial project scope did not adequately account for the complexity of the product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54250" y="5116248"/>
                <a:ext cx="6048000" cy="1190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55"/>
                  </a:lnSpc>
                </a:pPr>
                <a:r>
                  <a:rPr lang="en-US" sz="900" b="1" dirty="0">
                    <a:solidFill>
                      <a:srgbClr val="372632"/>
                    </a:solidFill>
                    <a:latin typeface="Poppins" panose="00000500000000000000" pitchFamily="2" charset="0"/>
                  </a:rPr>
                  <a:t>Why 3</a:t>
                </a:r>
              </a:p>
            </p:txBody>
          </p:sp>
          <p:sp>
            <p:nvSpPr>
              <p:cNvPr id="34" name="AutoShape 34"/>
              <p:cNvSpPr/>
              <p:nvPr/>
            </p:nvSpPr>
            <p:spPr>
              <a:xfrm flipH="1">
                <a:off x="3778250" y="4852159"/>
                <a:ext cx="0" cy="173526"/>
              </a:xfrm>
              <a:prstGeom prst="line">
                <a:avLst/>
              </a:prstGeom>
              <a:ln w="12700" cap="flat">
                <a:solidFill>
                  <a:srgbClr val="37263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3778250" y="5311587"/>
                <a:ext cx="0" cy="159697"/>
              </a:xfrm>
              <a:prstGeom prst="line">
                <a:avLst/>
              </a:prstGeom>
              <a:ln w="12700" cap="flat">
                <a:solidFill>
                  <a:srgbClr val="37263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A4C434-FB38-41B6-364B-761176E32ADB}"/>
                </a:ext>
              </a:extLst>
            </p:cNvPr>
            <p:cNvGrpSpPr/>
            <p:nvPr/>
          </p:nvGrpSpPr>
          <p:grpSpPr>
            <a:xfrm>
              <a:off x="754250" y="3761800"/>
              <a:ext cx="6048000" cy="1091627"/>
              <a:chOff x="754250" y="3761800"/>
              <a:chExt cx="6048000" cy="109162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754250" y="4380925"/>
                <a:ext cx="6048000" cy="472502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69334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69334"/>
                    </a:lnTo>
                    <a:lnTo>
                      <a:pt x="0" y="16933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37263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834998" y="4494973"/>
                <a:ext cx="5886504" cy="2015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653"/>
                  </a:lnSpc>
                  <a:spcBef>
                    <a:spcPct val="0"/>
                  </a:spcBef>
                </a:pPr>
                <a:r>
                  <a:rPr lang="en-US" sz="950">
                    <a:solidFill>
                      <a:srgbClr val="372632"/>
                    </a:solidFill>
                    <a:latin typeface="Poppins"/>
                  </a:rPr>
                  <a:t>The design team encountered unexpected technical challenges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54250" y="4025889"/>
                <a:ext cx="6048000" cy="1190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55"/>
                  </a:lnSpc>
                </a:pPr>
                <a:r>
                  <a:rPr lang="en-US" sz="900" b="1" dirty="0">
                    <a:solidFill>
                      <a:srgbClr val="372632"/>
                    </a:solidFill>
                    <a:latin typeface="Poppins" panose="00000500000000000000" pitchFamily="2" charset="0"/>
                  </a:rPr>
                  <a:t>Why 2</a:t>
                </a:r>
              </a:p>
            </p:txBody>
          </p:sp>
          <p:sp>
            <p:nvSpPr>
              <p:cNvPr id="30" name="AutoShape 30"/>
              <p:cNvSpPr/>
              <p:nvPr/>
            </p:nvSpPr>
            <p:spPr>
              <a:xfrm flipH="1">
                <a:off x="3778250" y="3761800"/>
                <a:ext cx="0" cy="173526"/>
              </a:xfrm>
              <a:prstGeom prst="line">
                <a:avLst/>
              </a:prstGeom>
              <a:ln w="12700" cap="flat">
                <a:solidFill>
                  <a:srgbClr val="37263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3778250" y="4221228"/>
                <a:ext cx="0" cy="159697"/>
              </a:xfrm>
              <a:prstGeom prst="line">
                <a:avLst/>
              </a:prstGeom>
              <a:ln w="12700" cap="flat">
                <a:solidFill>
                  <a:srgbClr val="37263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C8D9595-7012-379F-5EA5-CE775BB10B31}"/>
                </a:ext>
              </a:extLst>
            </p:cNvPr>
            <p:cNvGrpSpPr/>
            <p:nvPr/>
          </p:nvGrpSpPr>
          <p:grpSpPr>
            <a:xfrm>
              <a:off x="754250" y="2671441"/>
              <a:ext cx="6048000" cy="1091627"/>
              <a:chOff x="754250" y="2671441"/>
              <a:chExt cx="6048000" cy="109162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754250" y="3290566"/>
                <a:ext cx="6048000" cy="472502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69334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69334"/>
                    </a:lnTo>
                    <a:lnTo>
                      <a:pt x="0" y="16933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37263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834998" y="3404614"/>
                <a:ext cx="5886504" cy="2015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653"/>
                  </a:lnSpc>
                  <a:spcBef>
                    <a:spcPct val="0"/>
                  </a:spcBef>
                </a:pPr>
                <a:r>
                  <a:rPr lang="en-US" sz="950">
                    <a:solidFill>
                      <a:srgbClr val="372632"/>
                    </a:solidFill>
                    <a:latin typeface="Poppins"/>
                  </a:rPr>
                  <a:t>The product design phase took longer than anticipated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54250" y="2935530"/>
                <a:ext cx="6048000" cy="1190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55"/>
                  </a:lnSpc>
                </a:pPr>
                <a:r>
                  <a:rPr lang="en-US" sz="900" b="1" dirty="0">
                    <a:solidFill>
                      <a:srgbClr val="372632"/>
                    </a:solidFill>
                    <a:latin typeface="Poppins" panose="00000500000000000000" pitchFamily="2" charset="0"/>
                  </a:rPr>
                  <a:t>Why 1</a:t>
                </a:r>
              </a:p>
            </p:txBody>
          </p:sp>
          <p:sp>
            <p:nvSpPr>
              <p:cNvPr id="26" name="AutoShape 26"/>
              <p:cNvSpPr/>
              <p:nvPr/>
            </p:nvSpPr>
            <p:spPr>
              <a:xfrm flipH="1">
                <a:off x="3778250" y="2671441"/>
                <a:ext cx="0" cy="173526"/>
              </a:xfrm>
              <a:prstGeom prst="line">
                <a:avLst/>
              </a:prstGeom>
              <a:ln w="12700" cap="flat">
                <a:solidFill>
                  <a:srgbClr val="37263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778250" y="3130869"/>
                <a:ext cx="0" cy="159697"/>
              </a:xfrm>
              <a:prstGeom prst="line">
                <a:avLst/>
              </a:prstGeom>
              <a:ln w="12700" cap="flat">
                <a:solidFill>
                  <a:srgbClr val="37263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9189D03-BA4F-2E87-DE84-2FFF8BE9EDD1}"/>
                </a:ext>
              </a:extLst>
            </p:cNvPr>
            <p:cNvGrpSpPr/>
            <p:nvPr/>
          </p:nvGrpSpPr>
          <p:grpSpPr>
            <a:xfrm>
              <a:off x="754250" y="2198939"/>
              <a:ext cx="6048000" cy="472502"/>
              <a:chOff x="754250" y="2198939"/>
              <a:chExt cx="6048000" cy="4725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54250" y="2198939"/>
                <a:ext cx="6048000" cy="472502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69334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69334"/>
                    </a:lnTo>
                    <a:lnTo>
                      <a:pt x="0" y="169334"/>
                    </a:lnTo>
                    <a:close/>
                  </a:path>
                </a:pathLst>
              </a:custGeom>
              <a:solidFill>
                <a:srgbClr val="372632"/>
              </a:solidFill>
              <a:ln w="9525" cap="sq">
                <a:solidFill>
                  <a:srgbClr val="37263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54250" y="2382591"/>
                <a:ext cx="6048000" cy="135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45"/>
                  </a:lnSpc>
                  <a:spcBef>
                    <a:spcPct val="0"/>
                  </a:spcBef>
                </a:pPr>
                <a:r>
                  <a:rPr lang="en-US" sz="1100" b="1" u="none" strike="noStrike" dirty="0">
                    <a:solidFill>
                      <a:srgbClr val="FFF9EC"/>
                    </a:solidFill>
                    <a:latin typeface="Poppins" panose="00000500000000000000" pitchFamily="2" charset="0"/>
                  </a:rPr>
                  <a:t>Problem Statement: The new product launch project is delayed</a:t>
                </a:r>
              </a:p>
            </p:txBody>
          </p:sp>
        </p:grpSp>
        <p:sp>
          <p:nvSpPr>
            <p:cNvPr id="3" name="TextBox 3"/>
            <p:cNvSpPr txBox="1"/>
            <p:nvPr/>
          </p:nvSpPr>
          <p:spPr>
            <a:xfrm>
              <a:off x="754250" y="736852"/>
              <a:ext cx="6048000" cy="109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2"/>
                </a:lnSpc>
              </a:pPr>
              <a:r>
                <a:rPr lang="en-US" sz="3750" spc="-37" dirty="0">
                  <a:solidFill>
                    <a:srgbClr val="372632"/>
                  </a:solidFill>
                  <a:latin typeface="Poppins ExtraBold" panose="00000900000000000000" pitchFamily="2" charset="0"/>
                </a:rPr>
                <a:t>Root cause </a:t>
              </a:r>
            </a:p>
            <a:p>
              <a:pPr algn="ctr">
                <a:lnSpc>
                  <a:spcPts val="4162"/>
                </a:lnSpc>
              </a:pPr>
              <a:r>
                <a:rPr lang="en-US" sz="3750" spc="-37" dirty="0">
                  <a:solidFill>
                    <a:srgbClr val="372632"/>
                  </a:solidFill>
                  <a:latin typeface="Poppins ExtraBold" panose="00000900000000000000" pitchFamily="2" charset="0"/>
                </a:rPr>
                <a:t>analysis 5 whys</a:t>
              </a:r>
            </a:p>
          </p:txBody>
        </p:sp>
        <p:sp>
          <p:nvSpPr>
            <p:cNvPr id="2" name="TemplateLAB"/>
            <p:cNvSpPr/>
            <p:nvPr/>
          </p:nvSpPr>
          <p:spPr>
            <a:xfrm>
              <a:off x="3435276" y="10172802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7" y="0"/>
                  </a:lnTo>
                  <a:lnTo>
                    <a:pt x="685947" y="113181"/>
                  </a:lnTo>
                  <a:lnTo>
                    <a:pt x="0" y="113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132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Poppins ExtraBold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why template (Portrait)</dc:title>
  <dc:creator>Hoang Anh</dc:creator>
  <cp:lastModifiedBy>Hoang Anh</cp:lastModifiedBy>
  <cp:revision>4</cp:revision>
  <dcterms:created xsi:type="dcterms:W3CDTF">2006-08-16T00:00:00Z</dcterms:created>
  <dcterms:modified xsi:type="dcterms:W3CDTF">2023-10-19T07:39:55Z</dcterms:modified>
  <dc:identifier>DAFxVlQV77A</dc:identifier>
</cp:coreProperties>
</file>