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DM Sans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E3"/>
    <a:srgbClr val="24B5CF"/>
    <a:srgbClr val="E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8">
            <a:extLst>
              <a:ext uri="{FF2B5EF4-FFF2-40B4-BE49-F238E27FC236}">
                <a16:creationId xmlns:a16="http://schemas.microsoft.com/office/drawing/2014/main" id="{F86DF4DC-FA10-FA87-081C-12B972D8C4BA}"/>
              </a:ext>
            </a:extLst>
          </p:cNvPr>
          <p:cNvGrpSpPr/>
          <p:nvPr/>
        </p:nvGrpSpPr>
        <p:grpSpPr>
          <a:xfrm>
            <a:off x="858983" y="665189"/>
            <a:ext cx="9344253" cy="6183407"/>
            <a:chOff x="858983" y="665189"/>
            <a:chExt cx="9344253" cy="618340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0868ECE-EF7E-EBD7-A7B3-A222AAB3D0CA}"/>
                </a:ext>
              </a:extLst>
            </p:cNvPr>
            <p:cNvGrpSpPr/>
            <p:nvPr/>
          </p:nvGrpSpPr>
          <p:grpSpPr>
            <a:xfrm>
              <a:off x="858984" y="6231900"/>
              <a:ext cx="8973624" cy="616696"/>
              <a:chOff x="858984" y="6231900"/>
              <a:chExt cx="8973624" cy="616696"/>
            </a:xfrm>
          </p:grpSpPr>
          <p:sp>
            <p:nvSpPr>
              <p:cNvPr id="102" name="AutoShape 22">
                <a:extLst>
                  <a:ext uri="{FF2B5EF4-FFF2-40B4-BE49-F238E27FC236}">
                    <a16:creationId xmlns:a16="http://schemas.microsoft.com/office/drawing/2014/main" id="{030CF075-C938-401C-D565-40A812E70A38}"/>
                  </a:ext>
                </a:extLst>
              </p:cNvPr>
              <p:cNvSpPr/>
              <p:nvPr/>
            </p:nvSpPr>
            <p:spPr>
              <a:xfrm rot="16200000" flipV="1">
                <a:off x="5263900" y="6305049"/>
                <a:ext cx="0" cy="47040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4F9B6446-243E-B712-87FE-B1F02F5C03F6}"/>
                  </a:ext>
                </a:extLst>
              </p:cNvPr>
              <p:cNvSpPr/>
              <p:nvPr/>
            </p:nvSpPr>
            <p:spPr>
              <a:xfrm>
                <a:off x="1684437" y="6231900"/>
                <a:ext cx="3682647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B6A2C56B-1DAE-0B87-3E84-B1C4C63D97FB}"/>
                  </a:ext>
                </a:extLst>
              </p:cNvPr>
              <p:cNvSpPr/>
              <p:nvPr/>
            </p:nvSpPr>
            <p:spPr>
              <a:xfrm>
                <a:off x="5506454" y="6231900"/>
                <a:ext cx="4326154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5">
                <a:extLst>
                  <a:ext uri="{FF2B5EF4-FFF2-40B4-BE49-F238E27FC236}">
                    <a16:creationId xmlns:a16="http://schemas.microsoft.com/office/drawing/2014/main" id="{26D38102-B5A4-2179-036B-146F7D646865}"/>
                  </a:ext>
                </a:extLst>
              </p:cNvPr>
              <p:cNvSpPr txBox="1"/>
              <p:nvPr/>
            </p:nvSpPr>
            <p:spPr>
              <a:xfrm>
                <a:off x="1943857" y="6364847"/>
                <a:ext cx="3163807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Why was there a lack of communication between </a:t>
                </a:r>
              </a:p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the database and development teams?</a:t>
                </a:r>
              </a:p>
            </p:txBody>
          </p:sp>
          <p:sp>
            <p:nvSpPr>
              <p:cNvPr id="137" name="TextBox 15">
                <a:extLst>
                  <a:ext uri="{FF2B5EF4-FFF2-40B4-BE49-F238E27FC236}">
                    <a16:creationId xmlns:a16="http://schemas.microsoft.com/office/drawing/2014/main" id="{582AE04E-96BC-F3AF-4ED5-022D42BDECD2}"/>
                  </a:ext>
                </a:extLst>
              </p:cNvPr>
              <p:cNvSpPr txBox="1"/>
              <p:nvPr/>
            </p:nvSpPr>
            <p:spPr>
              <a:xfrm>
                <a:off x="5852021" y="6364847"/>
                <a:ext cx="3635021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DM Sans"/>
                  </a:rPr>
                  <a:t>There was no established process for cross-team </a:t>
                </a:r>
              </a:p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DM Sans"/>
                  </a:rPr>
                  <a:t>communication &amp; coordination on database schema changes</a:t>
                </a:r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99A03BFF-41E0-AED0-6DAC-D60C57B8C605}"/>
                  </a:ext>
                </a:extLst>
              </p:cNvPr>
              <p:cNvSpPr/>
              <p:nvPr/>
            </p:nvSpPr>
            <p:spPr>
              <a:xfrm>
                <a:off x="858984" y="6231900"/>
                <a:ext cx="687088" cy="616696"/>
              </a:xfrm>
              <a:prstGeom prst="roundRect">
                <a:avLst>
                  <a:gd name="adj" fmla="val 10464"/>
                </a:avLst>
              </a:prstGeom>
              <a:solidFill>
                <a:srgbClr val="24B5C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67">
                <a:extLst>
                  <a:ext uri="{FF2B5EF4-FFF2-40B4-BE49-F238E27FC236}">
                    <a16:creationId xmlns:a16="http://schemas.microsoft.com/office/drawing/2014/main" id="{2DD77D34-D638-AF18-437D-DC2525FF00FC}"/>
                  </a:ext>
                </a:extLst>
              </p:cNvPr>
              <p:cNvSpPr txBox="1"/>
              <p:nvPr/>
            </p:nvSpPr>
            <p:spPr>
              <a:xfrm>
                <a:off x="968227" y="6365660"/>
                <a:ext cx="468603" cy="349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DM Sans" pitchFamily="2" charset="0"/>
                  </a:rPr>
                  <a:t>05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ACBAFF2-AC7B-BEF1-C069-544C37D7D7F1}"/>
                </a:ext>
              </a:extLst>
            </p:cNvPr>
            <p:cNvGrpSpPr/>
            <p:nvPr/>
          </p:nvGrpSpPr>
          <p:grpSpPr>
            <a:xfrm>
              <a:off x="3528252" y="5832767"/>
              <a:ext cx="4150548" cy="396529"/>
              <a:chOff x="3528252" y="5832767"/>
              <a:chExt cx="4150548" cy="396529"/>
            </a:xfrm>
          </p:grpSpPr>
          <p:sp>
            <p:nvSpPr>
              <p:cNvPr id="57" name="AutoShape 7">
                <a:extLst>
                  <a:ext uri="{FF2B5EF4-FFF2-40B4-BE49-F238E27FC236}">
                    <a16:creationId xmlns:a16="http://schemas.microsoft.com/office/drawing/2014/main" id="{A50BB76A-3F09-8BE8-49F2-F6F0D8ACFFAA}"/>
                  </a:ext>
                </a:extLst>
              </p:cNvPr>
              <p:cNvSpPr/>
              <p:nvPr/>
            </p:nvSpPr>
            <p:spPr>
              <a:xfrm flipH="1">
                <a:off x="7672620" y="5832767"/>
                <a:ext cx="0" cy="218061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14">
                <a:extLst>
                  <a:ext uri="{FF2B5EF4-FFF2-40B4-BE49-F238E27FC236}">
                    <a16:creationId xmlns:a16="http://schemas.microsoft.com/office/drawing/2014/main" id="{D9D8C865-EC85-B6D7-7728-AF512111455C}"/>
                  </a:ext>
                </a:extLst>
              </p:cNvPr>
              <p:cNvSpPr/>
              <p:nvPr/>
            </p:nvSpPr>
            <p:spPr>
              <a:xfrm>
                <a:off x="5437156" y="6055590"/>
                <a:ext cx="2241644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AutoShape 21">
                <a:extLst>
                  <a:ext uri="{FF2B5EF4-FFF2-40B4-BE49-F238E27FC236}">
                    <a16:creationId xmlns:a16="http://schemas.microsoft.com/office/drawing/2014/main" id="{CCC7ABC2-2170-75F6-6A79-D3ACEC699F40}"/>
                  </a:ext>
                </a:extLst>
              </p:cNvPr>
              <p:cNvSpPr/>
              <p:nvPr/>
            </p:nvSpPr>
            <p:spPr>
              <a:xfrm>
                <a:off x="3528252" y="6055590"/>
                <a:ext cx="1922148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2">
                <a:extLst>
                  <a:ext uri="{FF2B5EF4-FFF2-40B4-BE49-F238E27FC236}">
                    <a16:creationId xmlns:a16="http://schemas.microsoft.com/office/drawing/2014/main" id="{9966C867-4CD0-6C58-895C-23D3A590EEFF}"/>
                  </a:ext>
                </a:extLst>
              </p:cNvPr>
              <p:cNvSpPr/>
              <p:nvPr/>
            </p:nvSpPr>
            <p:spPr>
              <a:xfrm flipV="1">
                <a:off x="3528851" y="6050828"/>
                <a:ext cx="0" cy="178468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966F197-1DC6-1ADA-FB18-E6C4EBE36297}"/>
                </a:ext>
              </a:extLst>
            </p:cNvPr>
            <p:cNvGrpSpPr/>
            <p:nvPr/>
          </p:nvGrpSpPr>
          <p:grpSpPr>
            <a:xfrm>
              <a:off x="858984" y="5225029"/>
              <a:ext cx="8973624" cy="616696"/>
              <a:chOff x="858984" y="5225029"/>
              <a:chExt cx="8973624" cy="616696"/>
            </a:xfrm>
          </p:grpSpPr>
          <p:sp>
            <p:nvSpPr>
              <p:cNvPr id="103" name="AutoShape 22">
                <a:extLst>
                  <a:ext uri="{FF2B5EF4-FFF2-40B4-BE49-F238E27FC236}">
                    <a16:creationId xmlns:a16="http://schemas.microsoft.com/office/drawing/2014/main" id="{51BF67EC-03DF-BD55-8B77-5B960F882F77}"/>
                  </a:ext>
                </a:extLst>
              </p:cNvPr>
              <p:cNvSpPr/>
              <p:nvPr/>
            </p:nvSpPr>
            <p:spPr>
              <a:xfrm rot="16200000" flipV="1">
                <a:off x="5263900" y="5298178"/>
                <a:ext cx="0" cy="47040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BADD547A-4578-908A-BD10-665B44A79376}"/>
                  </a:ext>
                </a:extLst>
              </p:cNvPr>
              <p:cNvSpPr/>
              <p:nvPr/>
            </p:nvSpPr>
            <p:spPr>
              <a:xfrm>
                <a:off x="1684437" y="5225029"/>
                <a:ext cx="3682647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FA7C8B95-443F-409F-F422-9E9759FC6AED}"/>
                  </a:ext>
                </a:extLst>
              </p:cNvPr>
              <p:cNvSpPr/>
              <p:nvPr/>
            </p:nvSpPr>
            <p:spPr>
              <a:xfrm>
                <a:off x="5506454" y="5225029"/>
                <a:ext cx="4326154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5">
                <a:extLst>
                  <a:ext uri="{FF2B5EF4-FFF2-40B4-BE49-F238E27FC236}">
                    <a16:creationId xmlns:a16="http://schemas.microsoft.com/office/drawing/2014/main" id="{61A2D0A0-4A19-4E75-50B5-D986DE85DAE4}"/>
                  </a:ext>
                </a:extLst>
              </p:cNvPr>
              <p:cNvSpPr txBox="1"/>
              <p:nvPr/>
            </p:nvSpPr>
            <p:spPr>
              <a:xfrm>
                <a:off x="1943857" y="5357976"/>
                <a:ext cx="3163807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Why was the database schema updated without considering the application code?</a:t>
                </a:r>
              </a:p>
            </p:txBody>
          </p:sp>
          <p:sp>
            <p:nvSpPr>
              <p:cNvPr id="130" name="TextBox 15">
                <a:extLst>
                  <a:ext uri="{FF2B5EF4-FFF2-40B4-BE49-F238E27FC236}">
                    <a16:creationId xmlns:a16="http://schemas.microsoft.com/office/drawing/2014/main" id="{D4D517FF-3B26-8F41-F3C8-2E031F8098D0}"/>
                  </a:ext>
                </a:extLst>
              </p:cNvPr>
              <p:cNvSpPr txBox="1"/>
              <p:nvPr/>
            </p:nvSpPr>
            <p:spPr>
              <a:xfrm>
                <a:off x="5852021" y="5357976"/>
                <a:ext cx="3635021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There was a lack of communication between </a:t>
                </a:r>
              </a:p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the database and development teams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10C62930-B488-59DA-D0C5-B14600BD7B9F}"/>
                  </a:ext>
                </a:extLst>
              </p:cNvPr>
              <p:cNvSpPr/>
              <p:nvPr/>
            </p:nvSpPr>
            <p:spPr>
              <a:xfrm>
                <a:off x="858984" y="5225029"/>
                <a:ext cx="687088" cy="616696"/>
              </a:xfrm>
              <a:prstGeom prst="roundRect">
                <a:avLst>
                  <a:gd name="adj" fmla="val 10464"/>
                </a:avLst>
              </a:prstGeom>
              <a:solidFill>
                <a:srgbClr val="24B5C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67">
                <a:extLst>
                  <a:ext uri="{FF2B5EF4-FFF2-40B4-BE49-F238E27FC236}">
                    <a16:creationId xmlns:a16="http://schemas.microsoft.com/office/drawing/2014/main" id="{477E6638-1EEA-8405-CA34-94350B2246FE}"/>
                  </a:ext>
                </a:extLst>
              </p:cNvPr>
              <p:cNvSpPr txBox="1"/>
              <p:nvPr/>
            </p:nvSpPr>
            <p:spPr>
              <a:xfrm>
                <a:off x="968227" y="5358789"/>
                <a:ext cx="468603" cy="349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DM Sans" pitchFamily="2" charset="0"/>
                  </a:rPr>
                  <a:t>04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7762918-73B7-ED96-D13E-DFBB6250E896}"/>
                </a:ext>
              </a:extLst>
            </p:cNvPr>
            <p:cNvGrpSpPr/>
            <p:nvPr/>
          </p:nvGrpSpPr>
          <p:grpSpPr>
            <a:xfrm>
              <a:off x="3526582" y="4836072"/>
              <a:ext cx="4152218" cy="387004"/>
              <a:chOff x="3526582" y="4836072"/>
              <a:chExt cx="4152218" cy="387004"/>
            </a:xfrm>
          </p:grpSpPr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FA029E29-8C7D-E424-5187-079259EC7711}"/>
                  </a:ext>
                </a:extLst>
              </p:cNvPr>
              <p:cNvSpPr/>
              <p:nvPr/>
            </p:nvSpPr>
            <p:spPr>
              <a:xfrm flipH="1">
                <a:off x="7672620" y="4836072"/>
                <a:ext cx="0" cy="218061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utoShape 13">
                <a:extLst>
                  <a:ext uri="{FF2B5EF4-FFF2-40B4-BE49-F238E27FC236}">
                    <a16:creationId xmlns:a16="http://schemas.microsoft.com/office/drawing/2014/main" id="{F3D27A4B-9933-7A5A-A01E-10152386D780}"/>
                  </a:ext>
                </a:extLst>
              </p:cNvPr>
              <p:cNvSpPr/>
              <p:nvPr/>
            </p:nvSpPr>
            <p:spPr>
              <a:xfrm>
                <a:off x="5437156" y="5049370"/>
                <a:ext cx="2241644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19">
                <a:extLst>
                  <a:ext uri="{FF2B5EF4-FFF2-40B4-BE49-F238E27FC236}">
                    <a16:creationId xmlns:a16="http://schemas.microsoft.com/office/drawing/2014/main" id="{83C5C018-9E69-E6EF-D1C8-C68C2FA71A4E}"/>
                  </a:ext>
                </a:extLst>
              </p:cNvPr>
              <p:cNvSpPr/>
              <p:nvPr/>
            </p:nvSpPr>
            <p:spPr>
              <a:xfrm>
                <a:off x="3526582" y="5049370"/>
                <a:ext cx="1923818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AutoShape 20">
                <a:extLst>
                  <a:ext uri="{FF2B5EF4-FFF2-40B4-BE49-F238E27FC236}">
                    <a16:creationId xmlns:a16="http://schemas.microsoft.com/office/drawing/2014/main" id="{350B5CA5-A4CD-F807-FED6-A51D0ADBE72A}"/>
                  </a:ext>
                </a:extLst>
              </p:cNvPr>
              <p:cNvSpPr/>
              <p:nvPr/>
            </p:nvSpPr>
            <p:spPr>
              <a:xfrm flipV="1">
                <a:off x="3528851" y="5044608"/>
                <a:ext cx="0" cy="178468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88FA697-3898-FEBF-AA42-0830E3D564A6}"/>
                </a:ext>
              </a:extLst>
            </p:cNvPr>
            <p:cNvGrpSpPr/>
            <p:nvPr/>
          </p:nvGrpSpPr>
          <p:grpSpPr>
            <a:xfrm>
              <a:off x="858984" y="4218158"/>
              <a:ext cx="8973624" cy="616696"/>
              <a:chOff x="858984" y="4218158"/>
              <a:chExt cx="8973624" cy="616696"/>
            </a:xfrm>
          </p:grpSpPr>
          <p:sp>
            <p:nvSpPr>
              <p:cNvPr id="104" name="AutoShape 22">
                <a:extLst>
                  <a:ext uri="{FF2B5EF4-FFF2-40B4-BE49-F238E27FC236}">
                    <a16:creationId xmlns:a16="http://schemas.microsoft.com/office/drawing/2014/main" id="{F7E82493-3DCE-79A8-2FC3-FF86A784298E}"/>
                  </a:ext>
                </a:extLst>
              </p:cNvPr>
              <p:cNvSpPr/>
              <p:nvPr/>
            </p:nvSpPr>
            <p:spPr>
              <a:xfrm rot="16200000" flipV="1">
                <a:off x="5263900" y="4291307"/>
                <a:ext cx="0" cy="47040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3477F5B5-7733-A2C8-171E-497DD2C4D5CD}"/>
                  </a:ext>
                </a:extLst>
              </p:cNvPr>
              <p:cNvSpPr/>
              <p:nvPr/>
            </p:nvSpPr>
            <p:spPr>
              <a:xfrm>
                <a:off x="1684437" y="4218158"/>
                <a:ext cx="3682647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C5CC798-CA95-1541-4D5E-785AEF77B370}"/>
                  </a:ext>
                </a:extLst>
              </p:cNvPr>
              <p:cNvSpPr/>
              <p:nvPr/>
            </p:nvSpPr>
            <p:spPr>
              <a:xfrm>
                <a:off x="5506454" y="4218158"/>
                <a:ext cx="4326154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5">
                <a:extLst>
                  <a:ext uri="{FF2B5EF4-FFF2-40B4-BE49-F238E27FC236}">
                    <a16:creationId xmlns:a16="http://schemas.microsoft.com/office/drawing/2014/main" id="{3ADFAD50-E1CB-C5AC-6347-0146EFA39AD7}"/>
                  </a:ext>
                </a:extLst>
              </p:cNvPr>
              <p:cNvSpPr txBox="1"/>
              <p:nvPr/>
            </p:nvSpPr>
            <p:spPr>
              <a:xfrm>
                <a:off x="1943857" y="4351105"/>
                <a:ext cx="3163807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Why is the code attempting to access </a:t>
                </a:r>
              </a:p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a non-existent database record?</a:t>
                </a:r>
              </a:p>
            </p:txBody>
          </p:sp>
          <p:sp>
            <p:nvSpPr>
              <p:cNvPr id="123" name="TextBox 15">
                <a:extLst>
                  <a:ext uri="{FF2B5EF4-FFF2-40B4-BE49-F238E27FC236}">
                    <a16:creationId xmlns:a16="http://schemas.microsoft.com/office/drawing/2014/main" id="{AD0E22A2-5769-4F8C-FA36-F15C635655A6}"/>
                  </a:ext>
                </a:extLst>
              </p:cNvPr>
              <p:cNvSpPr txBox="1"/>
              <p:nvPr/>
            </p:nvSpPr>
            <p:spPr>
              <a:xfrm>
                <a:off x="5852021" y="4351105"/>
                <a:ext cx="3635021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There was a recent update to the database </a:t>
                </a:r>
              </a:p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schema that changed the record structure</a:t>
                </a:r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63BB14C-CA87-96C4-D7EA-A8605EF7B9B3}"/>
                  </a:ext>
                </a:extLst>
              </p:cNvPr>
              <p:cNvSpPr/>
              <p:nvPr/>
            </p:nvSpPr>
            <p:spPr>
              <a:xfrm>
                <a:off x="858984" y="4218158"/>
                <a:ext cx="687088" cy="616696"/>
              </a:xfrm>
              <a:prstGeom prst="roundRect">
                <a:avLst>
                  <a:gd name="adj" fmla="val 10464"/>
                </a:avLst>
              </a:prstGeom>
              <a:solidFill>
                <a:srgbClr val="24B5C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67">
                <a:extLst>
                  <a:ext uri="{FF2B5EF4-FFF2-40B4-BE49-F238E27FC236}">
                    <a16:creationId xmlns:a16="http://schemas.microsoft.com/office/drawing/2014/main" id="{28D07ACD-2219-CB60-DA42-77B4315F760A}"/>
                  </a:ext>
                </a:extLst>
              </p:cNvPr>
              <p:cNvSpPr txBox="1"/>
              <p:nvPr/>
            </p:nvSpPr>
            <p:spPr>
              <a:xfrm>
                <a:off x="968227" y="4351918"/>
                <a:ext cx="468603" cy="349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DM Sans" pitchFamily="2" charset="0"/>
                  </a:rPr>
                  <a:t>03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36826E4-75EA-FA24-4691-DAF6ED74F8E0}"/>
                </a:ext>
              </a:extLst>
            </p:cNvPr>
            <p:cNvGrpSpPr/>
            <p:nvPr/>
          </p:nvGrpSpPr>
          <p:grpSpPr>
            <a:xfrm>
              <a:off x="3528000" y="3829713"/>
              <a:ext cx="4150800" cy="387143"/>
              <a:chOff x="3528000" y="3829713"/>
              <a:chExt cx="4150800" cy="387143"/>
            </a:xfrm>
          </p:grpSpPr>
          <p:sp>
            <p:nvSpPr>
              <p:cNvPr id="51" name="AutoShape 5">
                <a:extLst>
                  <a:ext uri="{FF2B5EF4-FFF2-40B4-BE49-F238E27FC236}">
                    <a16:creationId xmlns:a16="http://schemas.microsoft.com/office/drawing/2014/main" id="{617F0163-48CC-60BC-7A08-BFED304B40D6}"/>
                  </a:ext>
                </a:extLst>
              </p:cNvPr>
              <p:cNvSpPr/>
              <p:nvPr/>
            </p:nvSpPr>
            <p:spPr>
              <a:xfrm flipH="1">
                <a:off x="7672620" y="3829713"/>
                <a:ext cx="0" cy="218061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15">
                <a:extLst>
                  <a:ext uri="{FF2B5EF4-FFF2-40B4-BE49-F238E27FC236}">
                    <a16:creationId xmlns:a16="http://schemas.microsoft.com/office/drawing/2014/main" id="{F156282F-06FA-29D0-B5C1-816DC86ED840}"/>
                  </a:ext>
                </a:extLst>
              </p:cNvPr>
              <p:cNvSpPr/>
              <p:nvPr/>
            </p:nvSpPr>
            <p:spPr>
              <a:xfrm>
                <a:off x="5437156" y="4043150"/>
                <a:ext cx="2241644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AutoShape 17">
                <a:extLst>
                  <a:ext uri="{FF2B5EF4-FFF2-40B4-BE49-F238E27FC236}">
                    <a16:creationId xmlns:a16="http://schemas.microsoft.com/office/drawing/2014/main" id="{29B1A827-A5B6-C955-A0BD-722A0C270B65}"/>
                  </a:ext>
                </a:extLst>
              </p:cNvPr>
              <p:cNvSpPr/>
              <p:nvPr/>
            </p:nvSpPr>
            <p:spPr>
              <a:xfrm>
                <a:off x="3528000" y="4043150"/>
                <a:ext cx="1922400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utoShape 18">
                <a:extLst>
                  <a:ext uri="{FF2B5EF4-FFF2-40B4-BE49-F238E27FC236}">
                    <a16:creationId xmlns:a16="http://schemas.microsoft.com/office/drawing/2014/main" id="{020E104C-7E33-3189-481B-03855889E5B4}"/>
                  </a:ext>
                </a:extLst>
              </p:cNvPr>
              <p:cNvSpPr/>
              <p:nvPr/>
            </p:nvSpPr>
            <p:spPr>
              <a:xfrm flipV="1">
                <a:off x="3528851" y="4038388"/>
                <a:ext cx="0" cy="178468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55B6F7-69D7-0C71-55DB-764297121595}"/>
                </a:ext>
              </a:extLst>
            </p:cNvPr>
            <p:cNvGrpSpPr/>
            <p:nvPr/>
          </p:nvGrpSpPr>
          <p:grpSpPr>
            <a:xfrm>
              <a:off x="858984" y="3211287"/>
              <a:ext cx="8973624" cy="616696"/>
              <a:chOff x="858984" y="3211287"/>
              <a:chExt cx="8973624" cy="616696"/>
            </a:xfrm>
          </p:grpSpPr>
          <p:sp>
            <p:nvSpPr>
              <p:cNvPr id="105" name="AutoShape 22">
                <a:extLst>
                  <a:ext uri="{FF2B5EF4-FFF2-40B4-BE49-F238E27FC236}">
                    <a16:creationId xmlns:a16="http://schemas.microsoft.com/office/drawing/2014/main" id="{E870998E-32EF-3FC1-D244-673FE154BC7C}"/>
                  </a:ext>
                </a:extLst>
              </p:cNvPr>
              <p:cNvSpPr/>
              <p:nvPr/>
            </p:nvSpPr>
            <p:spPr>
              <a:xfrm rot="16200000" flipV="1">
                <a:off x="5263900" y="3284436"/>
                <a:ext cx="0" cy="47040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B7339824-28C3-0833-664D-2258BEA4C0A6}"/>
                  </a:ext>
                </a:extLst>
              </p:cNvPr>
              <p:cNvSpPr/>
              <p:nvPr/>
            </p:nvSpPr>
            <p:spPr>
              <a:xfrm>
                <a:off x="1684437" y="3211287"/>
                <a:ext cx="3682647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5B61DF32-29F1-48A2-E40F-FA8D2F6CC16F}"/>
                  </a:ext>
                </a:extLst>
              </p:cNvPr>
              <p:cNvSpPr/>
              <p:nvPr/>
            </p:nvSpPr>
            <p:spPr>
              <a:xfrm>
                <a:off x="5506454" y="3211287"/>
                <a:ext cx="4326154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5">
                <a:extLst>
                  <a:ext uri="{FF2B5EF4-FFF2-40B4-BE49-F238E27FC236}">
                    <a16:creationId xmlns:a16="http://schemas.microsoft.com/office/drawing/2014/main" id="{DBC381C0-DB2E-AAD2-1C95-EA55C0736543}"/>
                  </a:ext>
                </a:extLst>
              </p:cNvPr>
              <p:cNvSpPr txBox="1"/>
              <p:nvPr/>
            </p:nvSpPr>
            <p:spPr>
              <a:xfrm>
                <a:off x="1943857" y="3344234"/>
                <a:ext cx="3163807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Why is the application encountering </a:t>
                </a:r>
              </a:p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an unexpected error?</a:t>
                </a:r>
              </a:p>
            </p:txBody>
          </p:sp>
          <p:sp>
            <p:nvSpPr>
              <p:cNvPr id="116" name="TextBox 15">
                <a:extLst>
                  <a:ext uri="{FF2B5EF4-FFF2-40B4-BE49-F238E27FC236}">
                    <a16:creationId xmlns:a16="http://schemas.microsoft.com/office/drawing/2014/main" id="{41AFFBFF-3A90-6EF5-0106-B0AFE2760BAB}"/>
                  </a:ext>
                </a:extLst>
              </p:cNvPr>
              <p:cNvSpPr txBox="1"/>
              <p:nvPr/>
            </p:nvSpPr>
            <p:spPr>
              <a:xfrm>
                <a:off x="5852021" y="3344234"/>
                <a:ext cx="3635021" cy="350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The application code is trying to access </a:t>
                </a:r>
              </a:p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a database record that does not exist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01AD6F8-8524-4BB7-DDBD-B6F7A6DA7A4B}"/>
                  </a:ext>
                </a:extLst>
              </p:cNvPr>
              <p:cNvSpPr/>
              <p:nvPr/>
            </p:nvSpPr>
            <p:spPr>
              <a:xfrm>
                <a:off x="858984" y="3211287"/>
                <a:ext cx="687088" cy="616696"/>
              </a:xfrm>
              <a:prstGeom prst="roundRect">
                <a:avLst>
                  <a:gd name="adj" fmla="val 10464"/>
                </a:avLst>
              </a:prstGeom>
              <a:solidFill>
                <a:srgbClr val="24B5C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67">
                <a:extLst>
                  <a:ext uri="{FF2B5EF4-FFF2-40B4-BE49-F238E27FC236}">
                    <a16:creationId xmlns:a16="http://schemas.microsoft.com/office/drawing/2014/main" id="{6D4789B0-BF59-39F2-1B79-DD9B51DB8498}"/>
                  </a:ext>
                </a:extLst>
              </p:cNvPr>
              <p:cNvSpPr txBox="1"/>
              <p:nvPr/>
            </p:nvSpPr>
            <p:spPr>
              <a:xfrm>
                <a:off x="968227" y="3345047"/>
                <a:ext cx="468603" cy="349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DM Sans" pitchFamily="2" charset="0"/>
                  </a:rPr>
                  <a:t>02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5D433C8-3DBD-6C4C-2D2B-0808D9B09BDB}"/>
                </a:ext>
              </a:extLst>
            </p:cNvPr>
            <p:cNvGrpSpPr/>
            <p:nvPr/>
          </p:nvGrpSpPr>
          <p:grpSpPr>
            <a:xfrm>
              <a:off x="3523238" y="2818869"/>
              <a:ext cx="4155562" cy="391767"/>
              <a:chOff x="3523238" y="2818869"/>
              <a:chExt cx="4155562" cy="391767"/>
            </a:xfrm>
          </p:grpSpPr>
          <p:sp>
            <p:nvSpPr>
              <p:cNvPr id="48" name="AutoShape 4">
                <a:extLst>
                  <a:ext uri="{FF2B5EF4-FFF2-40B4-BE49-F238E27FC236}">
                    <a16:creationId xmlns:a16="http://schemas.microsoft.com/office/drawing/2014/main" id="{B4E7D3C7-665C-9807-D526-6135FA1B6A07}"/>
                  </a:ext>
                </a:extLst>
              </p:cNvPr>
              <p:cNvSpPr/>
              <p:nvPr/>
            </p:nvSpPr>
            <p:spPr>
              <a:xfrm flipH="1">
                <a:off x="7672620" y="2818869"/>
                <a:ext cx="0" cy="218061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AutoShape 11">
                <a:extLst>
                  <a:ext uri="{FF2B5EF4-FFF2-40B4-BE49-F238E27FC236}">
                    <a16:creationId xmlns:a16="http://schemas.microsoft.com/office/drawing/2014/main" id="{4B7C23C8-B807-471D-2D74-848F5C5268B7}"/>
                  </a:ext>
                </a:extLst>
              </p:cNvPr>
              <p:cNvSpPr/>
              <p:nvPr/>
            </p:nvSpPr>
            <p:spPr>
              <a:xfrm flipV="1">
                <a:off x="3523238" y="3034549"/>
                <a:ext cx="1922404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AutoShape 12">
                <a:extLst>
                  <a:ext uri="{FF2B5EF4-FFF2-40B4-BE49-F238E27FC236}">
                    <a16:creationId xmlns:a16="http://schemas.microsoft.com/office/drawing/2014/main" id="{967C2E6F-5E34-0B9B-CB72-6A65FBB54F1F}"/>
                  </a:ext>
                </a:extLst>
              </p:cNvPr>
              <p:cNvSpPr/>
              <p:nvPr/>
            </p:nvSpPr>
            <p:spPr>
              <a:xfrm>
                <a:off x="5437156" y="3034549"/>
                <a:ext cx="2241644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6">
                <a:extLst>
                  <a:ext uri="{FF2B5EF4-FFF2-40B4-BE49-F238E27FC236}">
                    <a16:creationId xmlns:a16="http://schemas.microsoft.com/office/drawing/2014/main" id="{116DA75D-E6A6-0E6F-D99C-BC6CAFE5195E}"/>
                  </a:ext>
                </a:extLst>
              </p:cNvPr>
              <p:cNvSpPr/>
              <p:nvPr/>
            </p:nvSpPr>
            <p:spPr>
              <a:xfrm flipV="1">
                <a:off x="3528851" y="3032168"/>
                <a:ext cx="0" cy="178468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arrow" w="med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DB43E68-10C7-C35D-9C44-36E2719E42A7}"/>
                </a:ext>
              </a:extLst>
            </p:cNvPr>
            <p:cNvGrpSpPr/>
            <p:nvPr/>
          </p:nvGrpSpPr>
          <p:grpSpPr>
            <a:xfrm>
              <a:off x="858984" y="2204416"/>
              <a:ext cx="8973624" cy="616696"/>
              <a:chOff x="858984" y="2204416"/>
              <a:chExt cx="8973624" cy="616696"/>
            </a:xfrm>
          </p:grpSpPr>
          <p:sp>
            <p:nvSpPr>
              <p:cNvPr id="44" name="AutoShape 2">
                <a:extLst>
                  <a:ext uri="{FF2B5EF4-FFF2-40B4-BE49-F238E27FC236}">
                    <a16:creationId xmlns:a16="http://schemas.microsoft.com/office/drawing/2014/main" id="{EE0B76A8-8D0E-8B51-7832-E80CFFC73F75}"/>
                  </a:ext>
                </a:extLst>
              </p:cNvPr>
              <p:cNvSpPr/>
              <p:nvPr/>
            </p:nvSpPr>
            <p:spPr>
              <a:xfrm>
                <a:off x="5367085" y="2512764"/>
                <a:ext cx="483933" cy="0"/>
              </a:xfrm>
              <a:prstGeom prst="line">
                <a:avLst/>
              </a:prstGeom>
              <a:ln w="9525" cap="flat">
                <a:solidFill>
                  <a:srgbClr val="24B5CF"/>
                </a:solidFill>
                <a:prstDash val="solid"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FAEECE0-F115-1E98-B323-C5FD74334FF7}"/>
                  </a:ext>
                </a:extLst>
              </p:cNvPr>
              <p:cNvSpPr/>
              <p:nvPr/>
            </p:nvSpPr>
            <p:spPr>
              <a:xfrm>
                <a:off x="1684437" y="2204416"/>
                <a:ext cx="3682647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1405747-B0F4-8E33-F879-D56D7D8F8BD1}"/>
                  </a:ext>
                </a:extLst>
              </p:cNvPr>
              <p:cNvSpPr/>
              <p:nvPr/>
            </p:nvSpPr>
            <p:spPr>
              <a:xfrm>
                <a:off x="5506454" y="2204416"/>
                <a:ext cx="4326154" cy="616696"/>
              </a:xfrm>
              <a:prstGeom prst="roundRect">
                <a:avLst>
                  <a:gd name="adj" fmla="val 10464"/>
                </a:avLst>
              </a:prstGeom>
              <a:solidFill>
                <a:srgbClr val="EBFCF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943857" y="2427132"/>
                <a:ext cx="3163807" cy="171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DM Sans SemiBold" pitchFamily="2" charset="0"/>
                  </a:rPr>
                  <a:t>Why is the mobile application crashing?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852021" y="2425508"/>
                <a:ext cx="3635021" cy="1745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dirty="0">
                    <a:solidFill>
                      <a:srgbClr val="000000"/>
                    </a:solidFill>
                    <a:latin typeface="DM Sans"/>
                  </a:rPr>
                  <a:t>The application is encountering an unexpected error</a:t>
                </a:r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07EC9276-E651-8212-D97B-ADCBB395A338}"/>
                  </a:ext>
                </a:extLst>
              </p:cNvPr>
              <p:cNvSpPr/>
              <p:nvPr/>
            </p:nvSpPr>
            <p:spPr>
              <a:xfrm>
                <a:off x="858984" y="2204416"/>
                <a:ext cx="687088" cy="616696"/>
              </a:xfrm>
              <a:prstGeom prst="roundRect">
                <a:avLst>
                  <a:gd name="adj" fmla="val 10464"/>
                </a:avLst>
              </a:prstGeom>
              <a:solidFill>
                <a:srgbClr val="24B5CF"/>
              </a:solidFill>
              <a:ln w="9525">
                <a:solidFill>
                  <a:srgbClr val="24B5C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968227" y="2338176"/>
                <a:ext cx="468603" cy="349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DM Sans" pitchFamily="2" charset="0"/>
                  </a:rPr>
                  <a:t>01</a:t>
                </a: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9C4B370-01C2-A5F0-D34A-6109EFEF0D0B}"/>
                </a:ext>
              </a:extLst>
            </p:cNvPr>
            <p:cNvGrpSpPr/>
            <p:nvPr/>
          </p:nvGrpSpPr>
          <p:grpSpPr>
            <a:xfrm>
              <a:off x="858983" y="1444596"/>
              <a:ext cx="8973487" cy="511813"/>
              <a:chOff x="858983" y="1444596"/>
              <a:chExt cx="8973487" cy="511813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2BB6ADD-66CB-569C-3F1F-9732855C8C0F}"/>
                  </a:ext>
                </a:extLst>
              </p:cNvPr>
              <p:cNvGrpSpPr/>
              <p:nvPr/>
            </p:nvGrpSpPr>
            <p:grpSpPr>
              <a:xfrm>
                <a:off x="858983" y="1444596"/>
                <a:ext cx="4508102" cy="511813"/>
                <a:chOff x="858983" y="1444596"/>
                <a:chExt cx="4508102" cy="511813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C13E69B6-3F87-CE5C-33F6-0684613B0AEB}"/>
                    </a:ext>
                  </a:extLst>
                </p:cNvPr>
                <p:cNvSpPr/>
                <p:nvPr/>
              </p:nvSpPr>
              <p:spPr>
                <a:xfrm>
                  <a:off x="858983" y="1444596"/>
                  <a:ext cx="4508102" cy="511813"/>
                </a:xfrm>
                <a:prstGeom prst="roundRect">
                  <a:avLst>
                    <a:gd name="adj" fmla="val 10464"/>
                  </a:avLst>
                </a:prstGeom>
                <a:solidFill>
                  <a:srgbClr val="24B5CF"/>
                </a:solidFill>
                <a:ln w="9525">
                  <a:solidFill>
                    <a:srgbClr val="24B5C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1127074" y="1544567"/>
                  <a:ext cx="3971920" cy="3118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400"/>
                    </a:lnSpc>
                    <a:spcBef>
                      <a:spcPct val="0"/>
                    </a:spcBef>
                  </a:pPr>
                  <a:r>
                    <a:rPr lang="en-US" sz="2000" b="1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WHY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4CF1ADFF-5FA2-48D9-1EFE-E064AD99793A}"/>
                  </a:ext>
                </a:extLst>
              </p:cNvPr>
              <p:cNvGrpSpPr/>
              <p:nvPr/>
            </p:nvGrpSpPr>
            <p:grpSpPr>
              <a:xfrm>
                <a:off x="5512495" y="1444596"/>
                <a:ext cx="4319975" cy="511813"/>
                <a:chOff x="5512495" y="1444596"/>
                <a:chExt cx="4319975" cy="511813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A5FFB85B-8474-A719-75AD-9336B0319B25}"/>
                    </a:ext>
                  </a:extLst>
                </p:cNvPr>
                <p:cNvSpPr/>
                <p:nvPr/>
              </p:nvSpPr>
              <p:spPr>
                <a:xfrm>
                  <a:off x="5512495" y="1444596"/>
                  <a:ext cx="4319975" cy="511813"/>
                </a:xfrm>
                <a:prstGeom prst="roundRect">
                  <a:avLst>
                    <a:gd name="adj" fmla="val 10464"/>
                  </a:avLst>
                </a:prstGeom>
                <a:solidFill>
                  <a:srgbClr val="24B5CF"/>
                </a:solidFill>
                <a:ln w="9525">
                  <a:solidFill>
                    <a:srgbClr val="24B5C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5686522" y="1544567"/>
                  <a:ext cx="3971920" cy="3118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400"/>
                    </a:lnSpc>
                    <a:spcBef>
                      <a:spcPct val="0"/>
                    </a:spcBef>
                  </a:pPr>
                  <a:r>
                    <a:rPr lang="en-US" sz="2000" b="1" u="none" strike="noStrike" dirty="0">
                      <a:solidFill>
                        <a:srgbClr val="FFFFFF"/>
                      </a:solidFill>
                      <a:latin typeface="DM Sans" pitchFamily="2" charset="0"/>
                    </a:rPr>
                    <a:t>ANSWER</a:t>
                  </a:r>
                </a:p>
              </p:txBody>
            </p:sp>
          </p:grpSp>
        </p:grpSp>
        <p:sp>
          <p:nvSpPr>
            <p:cNvPr id="85" name="TextBox 85"/>
            <p:cNvSpPr txBox="1"/>
            <p:nvPr/>
          </p:nvSpPr>
          <p:spPr>
            <a:xfrm>
              <a:off x="858983" y="665189"/>
              <a:ext cx="8973487" cy="58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  <a:spcBef>
                  <a:spcPct val="0"/>
                </a:spcBef>
              </a:pPr>
              <a:r>
                <a:rPr lang="en-US" sz="3799" b="1" spc="151" dirty="0">
                  <a:solidFill>
                    <a:srgbClr val="24B5CF"/>
                  </a:solidFill>
                  <a:latin typeface="DM Sans" pitchFamily="2" charset="0"/>
                </a:rPr>
                <a:t>INCIDENT INVESTIGATION 5 WHYS</a:t>
              </a:r>
            </a:p>
          </p:txBody>
        </p:sp>
        <p:sp>
          <p:nvSpPr>
            <p:cNvPr id="95" name="TemplateLAB"/>
            <p:cNvSpPr/>
            <p:nvPr/>
          </p:nvSpPr>
          <p:spPr>
            <a:xfrm rot="5400000">
              <a:off x="9803672" y="6448809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126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DM Sans</vt:lpstr>
      <vt:lpstr>DM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5</cp:revision>
  <dcterms:created xsi:type="dcterms:W3CDTF">2006-08-16T00:00:00Z</dcterms:created>
  <dcterms:modified xsi:type="dcterms:W3CDTF">2023-10-19T15:31:48Z</dcterms:modified>
  <dc:identifier>DAFxVjoWVm0</dc:identifier>
</cp:coreProperties>
</file>