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0"/>
    <a:srgbClr val="FFFCF6"/>
    <a:srgbClr val="D65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8" y="630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">
            <a:extLst>
              <a:ext uri="{FF2B5EF4-FFF2-40B4-BE49-F238E27FC236}">
                <a16:creationId xmlns:a16="http://schemas.microsoft.com/office/drawing/2014/main" id="{D6C85E0E-A0EF-EDA1-76CE-4A0C001FD53B}"/>
              </a:ext>
            </a:extLst>
          </p:cNvPr>
          <p:cNvGrpSpPr/>
          <p:nvPr/>
        </p:nvGrpSpPr>
        <p:grpSpPr>
          <a:xfrm>
            <a:off x="0" y="576862"/>
            <a:ext cx="10692003" cy="6670622"/>
            <a:chOff x="0" y="576862"/>
            <a:chExt cx="10692003" cy="667062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F39DEDC-38C7-F3A9-F592-C9149C54D18B}"/>
                </a:ext>
              </a:extLst>
            </p:cNvPr>
            <p:cNvGrpSpPr/>
            <p:nvPr/>
          </p:nvGrpSpPr>
          <p:grpSpPr>
            <a:xfrm>
              <a:off x="0" y="5744475"/>
              <a:ext cx="10692003" cy="1503009"/>
              <a:chOff x="0" y="5744475"/>
              <a:chExt cx="10692003" cy="150300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5744475"/>
                <a:ext cx="10692003" cy="1503009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538644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538644"/>
                    </a:lnTo>
                    <a:lnTo>
                      <a:pt x="0" y="538644"/>
                    </a:lnTo>
                    <a:close/>
                  </a:path>
                </a:pathLst>
              </a:custGeom>
              <a:solidFill>
                <a:srgbClr val="D65912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82F27C69-28EB-CDB7-946D-A47D93ACB420}"/>
                  </a:ext>
                </a:extLst>
              </p:cNvPr>
              <p:cNvGrpSpPr/>
              <p:nvPr/>
            </p:nvGrpSpPr>
            <p:grpSpPr>
              <a:xfrm>
                <a:off x="746918" y="5952658"/>
                <a:ext cx="9198166" cy="1086643"/>
                <a:chOff x="771483" y="5963550"/>
                <a:chExt cx="9198166" cy="1086643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6210CCD0-0E7F-33B7-A515-CC9F241877CF}"/>
                    </a:ext>
                  </a:extLst>
                </p:cNvPr>
                <p:cNvGrpSpPr/>
                <p:nvPr/>
              </p:nvGrpSpPr>
              <p:grpSpPr>
                <a:xfrm>
                  <a:off x="771483" y="5963550"/>
                  <a:ext cx="9198166" cy="470783"/>
                  <a:chOff x="771483" y="5963550"/>
                  <a:chExt cx="9198166" cy="470783"/>
                </a:xfrm>
              </p:grpSpPr>
              <p:sp>
                <p:nvSpPr>
                  <p:cNvPr id="85" name="Rectangle: Rounded Corners 84">
                    <a:extLst>
                      <a:ext uri="{FF2B5EF4-FFF2-40B4-BE49-F238E27FC236}">
                        <a16:creationId xmlns:a16="http://schemas.microsoft.com/office/drawing/2014/main" id="{02D5434C-42E7-AF39-CB35-573AE8A18CE0}"/>
                      </a:ext>
                    </a:extLst>
                  </p:cNvPr>
                  <p:cNvSpPr/>
                  <p:nvPr/>
                </p:nvSpPr>
                <p:spPr>
                  <a:xfrm>
                    <a:off x="771483" y="5963550"/>
                    <a:ext cx="1578022" cy="470783"/>
                  </a:xfrm>
                  <a:prstGeom prst="roundRect">
                    <a:avLst>
                      <a:gd name="adj" fmla="val 15993"/>
                    </a:avLst>
                  </a:prstGeom>
                  <a:solidFill>
                    <a:srgbClr val="FFFC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: Rounded Corners 85">
                    <a:extLst>
                      <a:ext uri="{FF2B5EF4-FFF2-40B4-BE49-F238E27FC236}">
                        <a16:creationId xmlns:a16="http://schemas.microsoft.com/office/drawing/2014/main" id="{16048875-9C56-B45D-78AD-D792585FBC33}"/>
                      </a:ext>
                    </a:extLst>
                  </p:cNvPr>
                  <p:cNvSpPr/>
                  <p:nvPr/>
                </p:nvSpPr>
                <p:spPr>
                  <a:xfrm>
                    <a:off x="2498065" y="5963550"/>
                    <a:ext cx="7471584" cy="470783"/>
                  </a:xfrm>
                  <a:prstGeom prst="roundRect">
                    <a:avLst>
                      <a:gd name="adj" fmla="val 15993"/>
                    </a:avLst>
                  </a:prstGeom>
                  <a:solidFill>
                    <a:srgbClr val="FFFC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TextBox 8"/>
                  <p:cNvSpPr txBox="1"/>
                  <p:nvPr/>
                </p:nvSpPr>
                <p:spPr>
                  <a:xfrm>
                    <a:off x="2686720" y="6111357"/>
                    <a:ext cx="4740602" cy="17516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464"/>
                      </a:lnSpc>
                    </a:pPr>
                    <a:r>
                      <a:rPr lang="en-US" sz="1046" dirty="0">
                        <a:solidFill>
                          <a:srgbClr val="000000"/>
                        </a:solidFill>
                        <a:latin typeface="Open Sauce Sans" panose="00000500000000000000" pitchFamily="2" charset="0"/>
                      </a:rPr>
                      <a:t>Lack of automatic scaling to handle traffic surges</a:t>
                    </a:r>
                  </a:p>
                </p:txBody>
              </p:sp>
              <p:sp>
                <p:nvSpPr>
                  <p:cNvPr id="12" name="TextBox 12"/>
                  <p:cNvSpPr txBox="1"/>
                  <p:nvPr/>
                </p:nvSpPr>
                <p:spPr>
                  <a:xfrm>
                    <a:off x="995487" y="6113270"/>
                    <a:ext cx="1130015" cy="17134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20"/>
                      </a:lnSpc>
                      <a:spcBef>
                        <a:spcPct val="0"/>
                      </a:spcBef>
                    </a:pPr>
                    <a:r>
                      <a:rPr lang="en-US" sz="1100" b="1" dirty="0">
                        <a:solidFill>
                          <a:srgbClr val="000000"/>
                        </a:solidFill>
                        <a:latin typeface="Open Sauce Sans" panose="00000500000000000000" pitchFamily="2" charset="0"/>
                      </a:rPr>
                      <a:t>Root Cause</a:t>
                    </a: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234D05D8-A50D-8FA8-B6CD-C88F52C719EB}"/>
                    </a:ext>
                  </a:extLst>
                </p:cNvPr>
                <p:cNvGrpSpPr/>
                <p:nvPr/>
              </p:nvGrpSpPr>
              <p:grpSpPr>
                <a:xfrm>
                  <a:off x="771483" y="6579410"/>
                  <a:ext cx="9198166" cy="470783"/>
                  <a:chOff x="771483" y="6579410"/>
                  <a:chExt cx="9198166" cy="470783"/>
                </a:xfrm>
              </p:grpSpPr>
              <p:sp>
                <p:nvSpPr>
                  <p:cNvPr id="89" name="Rectangle: Rounded Corners 88">
                    <a:extLst>
                      <a:ext uri="{FF2B5EF4-FFF2-40B4-BE49-F238E27FC236}">
                        <a16:creationId xmlns:a16="http://schemas.microsoft.com/office/drawing/2014/main" id="{5D5FE542-FC02-5915-64C9-93496DEDEC78}"/>
                      </a:ext>
                    </a:extLst>
                  </p:cNvPr>
                  <p:cNvSpPr/>
                  <p:nvPr/>
                </p:nvSpPr>
                <p:spPr>
                  <a:xfrm>
                    <a:off x="771483" y="6579410"/>
                    <a:ext cx="1578022" cy="470783"/>
                  </a:xfrm>
                  <a:prstGeom prst="roundRect">
                    <a:avLst>
                      <a:gd name="adj" fmla="val 15993"/>
                    </a:avLst>
                  </a:prstGeom>
                  <a:solidFill>
                    <a:srgbClr val="FFFC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: Rounded Corners 89">
                    <a:extLst>
                      <a:ext uri="{FF2B5EF4-FFF2-40B4-BE49-F238E27FC236}">
                        <a16:creationId xmlns:a16="http://schemas.microsoft.com/office/drawing/2014/main" id="{662F85C2-D4E1-1854-C440-8485CC3A4915}"/>
                      </a:ext>
                    </a:extLst>
                  </p:cNvPr>
                  <p:cNvSpPr/>
                  <p:nvPr/>
                </p:nvSpPr>
                <p:spPr>
                  <a:xfrm>
                    <a:off x="2498065" y="6579410"/>
                    <a:ext cx="7471584" cy="470783"/>
                  </a:xfrm>
                  <a:prstGeom prst="roundRect">
                    <a:avLst>
                      <a:gd name="adj" fmla="val 15993"/>
                    </a:avLst>
                  </a:prstGeom>
                  <a:solidFill>
                    <a:srgbClr val="FFFC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TextBox 8">
                    <a:extLst>
                      <a:ext uri="{FF2B5EF4-FFF2-40B4-BE49-F238E27FC236}">
                        <a16:creationId xmlns:a16="http://schemas.microsoft.com/office/drawing/2014/main" id="{CAB9E656-5E33-D21D-16BC-90DF53D24D93}"/>
                      </a:ext>
                    </a:extLst>
                  </p:cNvPr>
                  <p:cNvSpPr txBox="1"/>
                  <p:nvPr/>
                </p:nvSpPr>
                <p:spPr>
                  <a:xfrm>
                    <a:off x="2686720" y="6727245"/>
                    <a:ext cx="6086086" cy="175113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464"/>
                      </a:lnSpc>
                    </a:pPr>
                    <a:r>
                      <a:rPr lang="en-US" sz="1046" dirty="0">
                        <a:solidFill>
                          <a:srgbClr val="000000"/>
                        </a:solidFill>
                        <a:latin typeface="Open Sauce Sans" panose="00000500000000000000" pitchFamily="2" charset="0"/>
                      </a:rPr>
                      <a:t>Implement automatic scaling to prevent future downtime during traffic spikes</a:t>
                    </a:r>
                  </a:p>
                </p:txBody>
              </p:sp>
              <p:sp>
                <p:nvSpPr>
                  <p:cNvPr id="92" name="TextBox 12">
                    <a:extLst>
                      <a:ext uri="{FF2B5EF4-FFF2-40B4-BE49-F238E27FC236}">
                        <a16:creationId xmlns:a16="http://schemas.microsoft.com/office/drawing/2014/main" id="{B7FB9DD4-F99B-BB0A-C102-0F907A3ED826}"/>
                      </a:ext>
                    </a:extLst>
                  </p:cNvPr>
                  <p:cNvSpPr txBox="1"/>
                  <p:nvPr/>
                </p:nvSpPr>
                <p:spPr>
                  <a:xfrm>
                    <a:off x="995487" y="6729130"/>
                    <a:ext cx="1130015" cy="17134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20"/>
                      </a:lnSpc>
                      <a:spcBef>
                        <a:spcPct val="0"/>
                      </a:spcBef>
                    </a:pPr>
                    <a:r>
                      <a:rPr lang="en-US" sz="1100" b="1" u="none" strike="noStrike" dirty="0">
                        <a:solidFill>
                          <a:srgbClr val="000000"/>
                        </a:solidFill>
                        <a:latin typeface="Open Sauce Sans" panose="00000500000000000000" pitchFamily="2" charset="0"/>
                      </a:rPr>
                      <a:t>Solution</a:t>
                    </a:r>
                  </a:p>
                </p:txBody>
              </p:sp>
            </p:grp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8162073-DA3E-F8AD-B5F9-9880D689C668}"/>
                </a:ext>
              </a:extLst>
            </p:cNvPr>
            <p:cNvGrpSpPr/>
            <p:nvPr/>
          </p:nvGrpSpPr>
          <p:grpSpPr>
            <a:xfrm>
              <a:off x="5504358" y="4797382"/>
              <a:ext cx="4465291" cy="519586"/>
              <a:chOff x="771483" y="1467704"/>
              <a:chExt cx="4465291" cy="5195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8877CE44-4E7D-0EC3-3517-155D00CD472D}"/>
                  </a:ext>
                </a:extLst>
              </p:cNvPr>
              <p:cNvSpPr/>
              <p:nvPr/>
            </p:nvSpPr>
            <p:spPr>
              <a:xfrm>
                <a:off x="771483" y="1467704"/>
                <a:ext cx="2310330" cy="519586"/>
              </a:xfrm>
              <a:prstGeom prst="roundRect">
                <a:avLst>
                  <a:gd name="adj" fmla="val 10556"/>
                </a:avLst>
              </a:prstGeom>
              <a:solidFill>
                <a:srgbClr val="D659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43B47318-BC56-29FE-49F2-6A60EC92ECFE}"/>
                  </a:ext>
                </a:extLst>
              </p:cNvPr>
              <p:cNvSpPr/>
              <p:nvPr/>
            </p:nvSpPr>
            <p:spPr>
              <a:xfrm>
                <a:off x="1633715" y="1467704"/>
                <a:ext cx="3603059" cy="519586"/>
              </a:xfrm>
              <a:prstGeom prst="roundRect">
                <a:avLst>
                  <a:gd name="adj" fmla="val 10556"/>
                </a:avLst>
              </a:prstGeom>
              <a:solidFill>
                <a:srgbClr val="FFEBE0"/>
              </a:solidFill>
              <a:ln w="6350">
                <a:solidFill>
                  <a:srgbClr val="FFEBE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26">
                <a:extLst>
                  <a:ext uri="{FF2B5EF4-FFF2-40B4-BE49-F238E27FC236}">
                    <a16:creationId xmlns:a16="http://schemas.microsoft.com/office/drawing/2014/main" id="{755BBC7A-C660-AFEB-58BC-CC6E1CDC7CD9}"/>
                  </a:ext>
                </a:extLst>
              </p:cNvPr>
              <p:cNvSpPr txBox="1"/>
              <p:nvPr/>
            </p:nvSpPr>
            <p:spPr>
              <a:xfrm>
                <a:off x="771483" y="1661357"/>
                <a:ext cx="862232" cy="1322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b="1" dirty="0">
                    <a:solidFill>
                      <a:srgbClr val="FFFCF6"/>
                    </a:solidFill>
                    <a:latin typeface="Open Sauce Sans" panose="00000500000000000000" pitchFamily="2" charset="0"/>
                  </a:rPr>
                  <a:t>WHY 5 ?</a:t>
                </a:r>
              </a:p>
            </p:txBody>
          </p:sp>
          <p:sp>
            <p:nvSpPr>
              <p:cNvPr id="78" name="TextBox 30">
                <a:extLst>
                  <a:ext uri="{FF2B5EF4-FFF2-40B4-BE49-F238E27FC236}">
                    <a16:creationId xmlns:a16="http://schemas.microsoft.com/office/drawing/2014/main" id="{052AE9BC-998F-5256-F412-057C609E2F9C}"/>
                  </a:ext>
                </a:extLst>
              </p:cNvPr>
              <p:cNvSpPr txBox="1"/>
              <p:nvPr/>
            </p:nvSpPr>
            <p:spPr>
              <a:xfrm>
                <a:off x="1822882" y="1651739"/>
                <a:ext cx="3377040" cy="1515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59"/>
                  </a:lnSpc>
                </a:pPr>
                <a:r>
                  <a:rPr lang="en-US" sz="899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Unprepared for rapid traffic growth and server overload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7E0B833-B41A-1BE1-1282-52CB35C8B834}"/>
                </a:ext>
              </a:extLst>
            </p:cNvPr>
            <p:cNvGrpSpPr/>
            <p:nvPr/>
          </p:nvGrpSpPr>
          <p:grpSpPr>
            <a:xfrm>
              <a:off x="4307515" y="3964963"/>
              <a:ext cx="5177433" cy="766958"/>
              <a:chOff x="4307515" y="3964963"/>
              <a:chExt cx="5177433" cy="766958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10CCDA3-91F3-65B1-AAED-8D25A589EDFA}"/>
                  </a:ext>
                </a:extLst>
              </p:cNvPr>
              <p:cNvGrpSpPr/>
              <p:nvPr/>
            </p:nvGrpSpPr>
            <p:grpSpPr>
              <a:xfrm>
                <a:off x="4307515" y="3964963"/>
                <a:ext cx="4465291" cy="519586"/>
                <a:chOff x="771483" y="1467704"/>
                <a:chExt cx="4465291" cy="519586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F8C8AAF0-C0B1-530B-6D50-F997442D0BC0}"/>
                    </a:ext>
                  </a:extLst>
                </p:cNvPr>
                <p:cNvSpPr/>
                <p:nvPr/>
              </p:nvSpPr>
              <p:spPr>
                <a:xfrm>
                  <a:off x="771483" y="1467704"/>
                  <a:ext cx="2310330" cy="519586"/>
                </a:xfrm>
                <a:prstGeom prst="roundRect">
                  <a:avLst>
                    <a:gd name="adj" fmla="val 10556"/>
                  </a:avLst>
                </a:prstGeom>
                <a:solidFill>
                  <a:srgbClr val="D659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DBD45180-876E-59F2-EE75-CBC962FD10D5}"/>
                    </a:ext>
                  </a:extLst>
                </p:cNvPr>
                <p:cNvSpPr/>
                <p:nvPr/>
              </p:nvSpPr>
              <p:spPr>
                <a:xfrm>
                  <a:off x="1633715" y="1467704"/>
                  <a:ext cx="3603059" cy="519586"/>
                </a:xfrm>
                <a:prstGeom prst="roundRect">
                  <a:avLst>
                    <a:gd name="adj" fmla="val 10556"/>
                  </a:avLst>
                </a:prstGeom>
                <a:solidFill>
                  <a:srgbClr val="FFEBE0"/>
                </a:solidFill>
                <a:ln w="6350">
                  <a:solidFill>
                    <a:srgbClr val="FFEBE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26">
                  <a:extLst>
                    <a:ext uri="{FF2B5EF4-FFF2-40B4-BE49-F238E27FC236}">
                      <a16:creationId xmlns:a16="http://schemas.microsoft.com/office/drawing/2014/main" id="{8DACD903-0212-C2D8-984E-A2F3AE3256DA}"/>
                    </a:ext>
                  </a:extLst>
                </p:cNvPr>
                <p:cNvSpPr txBox="1"/>
                <p:nvPr/>
              </p:nvSpPr>
              <p:spPr>
                <a:xfrm>
                  <a:off x="771483" y="1661357"/>
                  <a:ext cx="862232" cy="1322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79"/>
                    </a:lnSpc>
                    <a:spcBef>
                      <a:spcPct val="0"/>
                    </a:spcBef>
                  </a:pPr>
                  <a:r>
                    <a:rPr lang="en-US" sz="899" b="1" dirty="0">
                      <a:solidFill>
                        <a:srgbClr val="FFFCF6"/>
                      </a:solidFill>
                      <a:latin typeface="Open Sauce Sans" panose="00000500000000000000" pitchFamily="2" charset="0"/>
                    </a:rPr>
                    <a:t>WHY 4 ?</a:t>
                  </a:r>
                </a:p>
              </p:txBody>
            </p:sp>
            <p:sp>
              <p:nvSpPr>
                <p:cNvPr id="67" name="TextBox 30">
                  <a:extLst>
                    <a:ext uri="{FF2B5EF4-FFF2-40B4-BE49-F238E27FC236}">
                      <a16:creationId xmlns:a16="http://schemas.microsoft.com/office/drawing/2014/main" id="{3C3B99EF-D23A-15B7-7B39-886529BC0879}"/>
                    </a:ext>
                  </a:extLst>
                </p:cNvPr>
                <p:cNvSpPr txBox="1"/>
                <p:nvPr/>
              </p:nvSpPr>
              <p:spPr>
                <a:xfrm>
                  <a:off x="1822882" y="1651739"/>
                  <a:ext cx="3377040" cy="1515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59"/>
                    </a:lnSpc>
                  </a:pPr>
                  <a:r>
                    <a:rPr lang="en-US" sz="899" dirty="0">
                      <a:solidFill>
                        <a:srgbClr val="000000"/>
                      </a:solidFill>
                      <a:latin typeface="Open Sauce Sans" panose="00000500000000000000" pitchFamily="2" charset="0"/>
                    </a:rPr>
                    <a:t>Lack of automatic scaling for traffic growth</a:t>
                  </a:r>
                </a:p>
              </p:txBody>
            </p:sp>
          </p:grpSp>
          <p:sp>
            <p:nvSpPr>
              <p:cNvPr id="42" name="Freeform 42"/>
              <p:cNvSpPr/>
              <p:nvPr/>
            </p:nvSpPr>
            <p:spPr>
              <a:xfrm flipV="1">
                <a:off x="8915681" y="4224756"/>
                <a:ext cx="569267" cy="507165"/>
              </a:xfrm>
              <a:custGeom>
                <a:avLst/>
                <a:gdLst/>
                <a:ahLst/>
                <a:cxnLst/>
                <a:rect l="l" t="t" r="r" b="b"/>
                <a:pathLst>
                  <a:path w="569267" h="507165">
                    <a:moveTo>
                      <a:pt x="0" y="507165"/>
                    </a:moveTo>
                    <a:lnTo>
                      <a:pt x="569267" y="507165"/>
                    </a:lnTo>
                    <a:lnTo>
                      <a:pt x="569267" y="0"/>
                    </a:lnTo>
                    <a:lnTo>
                      <a:pt x="0" y="0"/>
                    </a:lnTo>
                    <a:lnTo>
                      <a:pt x="0" y="507165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41E5DA8-ACEA-7041-6673-24BCC173006C}"/>
                </a:ext>
              </a:extLst>
            </p:cNvPr>
            <p:cNvGrpSpPr/>
            <p:nvPr/>
          </p:nvGrpSpPr>
          <p:grpSpPr>
            <a:xfrm>
              <a:off x="3128838" y="3132544"/>
              <a:ext cx="5177433" cy="747512"/>
              <a:chOff x="3128838" y="3132544"/>
              <a:chExt cx="5177433" cy="74751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A3C3AB7-7349-5BDF-D8C6-D36CBA3D5AB0}"/>
                  </a:ext>
                </a:extLst>
              </p:cNvPr>
              <p:cNvGrpSpPr/>
              <p:nvPr/>
            </p:nvGrpSpPr>
            <p:grpSpPr>
              <a:xfrm>
                <a:off x="3128838" y="3132544"/>
                <a:ext cx="4465291" cy="519586"/>
                <a:chOff x="771483" y="1467704"/>
                <a:chExt cx="4465291" cy="519586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779C677E-FECE-5DDC-ADC7-C9E7D3B24B4A}"/>
                    </a:ext>
                  </a:extLst>
                </p:cNvPr>
                <p:cNvSpPr/>
                <p:nvPr/>
              </p:nvSpPr>
              <p:spPr>
                <a:xfrm>
                  <a:off x="771483" y="1467704"/>
                  <a:ext cx="2310330" cy="519586"/>
                </a:xfrm>
                <a:prstGeom prst="roundRect">
                  <a:avLst>
                    <a:gd name="adj" fmla="val 10556"/>
                  </a:avLst>
                </a:prstGeom>
                <a:solidFill>
                  <a:srgbClr val="D659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4FF1CB01-D3BA-005D-F10C-B81069663A95}"/>
                    </a:ext>
                  </a:extLst>
                </p:cNvPr>
                <p:cNvSpPr/>
                <p:nvPr/>
              </p:nvSpPr>
              <p:spPr>
                <a:xfrm>
                  <a:off x="1633715" y="1467704"/>
                  <a:ext cx="3603059" cy="519586"/>
                </a:xfrm>
                <a:prstGeom prst="roundRect">
                  <a:avLst>
                    <a:gd name="adj" fmla="val 10556"/>
                  </a:avLst>
                </a:prstGeom>
                <a:solidFill>
                  <a:srgbClr val="FFEBE0"/>
                </a:solidFill>
                <a:ln w="6350">
                  <a:solidFill>
                    <a:srgbClr val="FFEBE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26">
                  <a:extLst>
                    <a:ext uri="{FF2B5EF4-FFF2-40B4-BE49-F238E27FC236}">
                      <a16:creationId xmlns:a16="http://schemas.microsoft.com/office/drawing/2014/main" id="{F36FBBEA-4701-D9EF-4C6F-1CE32D610C08}"/>
                    </a:ext>
                  </a:extLst>
                </p:cNvPr>
                <p:cNvSpPr txBox="1"/>
                <p:nvPr/>
              </p:nvSpPr>
              <p:spPr>
                <a:xfrm>
                  <a:off x="771483" y="1661357"/>
                  <a:ext cx="862232" cy="1322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79"/>
                    </a:lnSpc>
                    <a:spcBef>
                      <a:spcPct val="0"/>
                    </a:spcBef>
                  </a:pPr>
                  <a:r>
                    <a:rPr lang="en-US" sz="899" b="1" dirty="0">
                      <a:solidFill>
                        <a:srgbClr val="FFFCF6"/>
                      </a:solidFill>
                      <a:latin typeface="Open Sauce Sans" panose="00000500000000000000" pitchFamily="2" charset="0"/>
                    </a:rPr>
                    <a:t>WHY 3 ?</a:t>
                  </a:r>
                </a:p>
              </p:txBody>
            </p:sp>
            <p:sp>
              <p:nvSpPr>
                <p:cNvPr id="50" name="TextBox 30">
                  <a:extLst>
                    <a:ext uri="{FF2B5EF4-FFF2-40B4-BE49-F238E27FC236}">
                      <a16:creationId xmlns:a16="http://schemas.microsoft.com/office/drawing/2014/main" id="{61EE0B03-C2F6-7BF8-619F-0A7788D3FAA6}"/>
                    </a:ext>
                  </a:extLst>
                </p:cNvPr>
                <p:cNvSpPr txBox="1"/>
                <p:nvPr/>
              </p:nvSpPr>
              <p:spPr>
                <a:xfrm>
                  <a:off x="1822882" y="1651739"/>
                  <a:ext cx="3377040" cy="1515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59"/>
                    </a:lnSpc>
                  </a:pPr>
                  <a:r>
                    <a:rPr lang="en-US" sz="899" dirty="0">
                      <a:solidFill>
                        <a:srgbClr val="000000"/>
                      </a:solidFill>
                      <a:latin typeface="Open Sauce Sans" panose="00000500000000000000" pitchFamily="2" charset="0"/>
                    </a:rPr>
                    <a:t>Viral campaign caught us unprepared for traffic surge</a:t>
                  </a:r>
                </a:p>
              </p:txBody>
            </p:sp>
          </p:grpSp>
          <p:sp>
            <p:nvSpPr>
              <p:cNvPr id="41" name="Freeform 41"/>
              <p:cNvSpPr/>
              <p:nvPr/>
            </p:nvSpPr>
            <p:spPr>
              <a:xfrm flipV="1">
                <a:off x="7737004" y="3372891"/>
                <a:ext cx="569267" cy="507165"/>
              </a:xfrm>
              <a:custGeom>
                <a:avLst/>
                <a:gdLst/>
                <a:ahLst/>
                <a:cxnLst/>
                <a:rect l="l" t="t" r="r" b="b"/>
                <a:pathLst>
                  <a:path w="569267" h="507165">
                    <a:moveTo>
                      <a:pt x="0" y="507165"/>
                    </a:moveTo>
                    <a:lnTo>
                      <a:pt x="569267" y="507165"/>
                    </a:lnTo>
                    <a:lnTo>
                      <a:pt x="569267" y="0"/>
                    </a:lnTo>
                    <a:lnTo>
                      <a:pt x="0" y="0"/>
                    </a:lnTo>
                    <a:lnTo>
                      <a:pt x="0" y="507165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AD9239B-B9D5-4392-A35A-32B631446F06}"/>
                </a:ext>
              </a:extLst>
            </p:cNvPr>
            <p:cNvGrpSpPr/>
            <p:nvPr/>
          </p:nvGrpSpPr>
          <p:grpSpPr>
            <a:xfrm>
              <a:off x="1950160" y="2300124"/>
              <a:ext cx="5177434" cy="728067"/>
              <a:chOff x="1950160" y="2300124"/>
              <a:chExt cx="5177434" cy="728067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15A514D6-7030-7B24-DA88-1E8D566D060F}"/>
                  </a:ext>
                </a:extLst>
              </p:cNvPr>
              <p:cNvGrpSpPr/>
              <p:nvPr/>
            </p:nvGrpSpPr>
            <p:grpSpPr>
              <a:xfrm>
                <a:off x="1950160" y="2300124"/>
                <a:ext cx="4465291" cy="519586"/>
                <a:chOff x="1950160" y="2300124"/>
                <a:chExt cx="4465291" cy="519586"/>
              </a:xfrm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98413C8F-4C10-47DD-239B-D1900FAE8D31}"/>
                    </a:ext>
                  </a:extLst>
                </p:cNvPr>
                <p:cNvSpPr/>
                <p:nvPr/>
              </p:nvSpPr>
              <p:spPr>
                <a:xfrm>
                  <a:off x="1950160" y="2300124"/>
                  <a:ext cx="2310330" cy="519586"/>
                </a:xfrm>
                <a:prstGeom prst="roundRect">
                  <a:avLst>
                    <a:gd name="adj" fmla="val 10556"/>
                  </a:avLst>
                </a:prstGeom>
                <a:solidFill>
                  <a:srgbClr val="D659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797807F3-1A86-B453-CAD9-B5FAEC42C0A7}"/>
                    </a:ext>
                  </a:extLst>
                </p:cNvPr>
                <p:cNvSpPr/>
                <p:nvPr/>
              </p:nvSpPr>
              <p:spPr>
                <a:xfrm>
                  <a:off x="2812392" y="2300124"/>
                  <a:ext cx="3603059" cy="519586"/>
                </a:xfrm>
                <a:prstGeom prst="roundRect">
                  <a:avLst>
                    <a:gd name="adj" fmla="val 10556"/>
                  </a:avLst>
                </a:prstGeom>
                <a:solidFill>
                  <a:srgbClr val="FFEBE0"/>
                </a:solidFill>
                <a:ln w="6350">
                  <a:solidFill>
                    <a:srgbClr val="FFEBE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26">
                  <a:extLst>
                    <a:ext uri="{FF2B5EF4-FFF2-40B4-BE49-F238E27FC236}">
                      <a16:creationId xmlns:a16="http://schemas.microsoft.com/office/drawing/2014/main" id="{DFA1E0D2-0334-4293-550D-0AB8A4845BFC}"/>
                    </a:ext>
                  </a:extLst>
                </p:cNvPr>
                <p:cNvSpPr txBox="1"/>
                <p:nvPr/>
              </p:nvSpPr>
              <p:spPr>
                <a:xfrm>
                  <a:off x="1950160" y="2493777"/>
                  <a:ext cx="862232" cy="1322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79"/>
                    </a:lnSpc>
                    <a:spcBef>
                      <a:spcPct val="0"/>
                    </a:spcBef>
                  </a:pPr>
                  <a:r>
                    <a:rPr lang="en-US" sz="899" b="1" dirty="0">
                      <a:solidFill>
                        <a:srgbClr val="FFFCF6"/>
                      </a:solidFill>
                      <a:latin typeface="Open Sauce Sans" panose="00000500000000000000" pitchFamily="2" charset="0"/>
                    </a:rPr>
                    <a:t>WHY 2 ?</a:t>
                  </a:r>
                </a:p>
              </p:txBody>
            </p:sp>
            <p:sp>
              <p:nvSpPr>
                <p:cNvPr id="83" name="TextBox 30">
                  <a:extLst>
                    <a:ext uri="{FF2B5EF4-FFF2-40B4-BE49-F238E27FC236}">
                      <a16:creationId xmlns:a16="http://schemas.microsoft.com/office/drawing/2014/main" id="{6D7B55FC-55AA-3083-DA7B-0EB6ACEB129A}"/>
                    </a:ext>
                  </a:extLst>
                </p:cNvPr>
                <p:cNvSpPr txBox="1"/>
                <p:nvPr/>
              </p:nvSpPr>
              <p:spPr>
                <a:xfrm>
                  <a:off x="3001559" y="2484159"/>
                  <a:ext cx="3377040" cy="1515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59"/>
                    </a:lnSpc>
                  </a:pPr>
                  <a:r>
                    <a:rPr lang="en-US" sz="899" dirty="0">
                      <a:solidFill>
                        <a:srgbClr val="000000"/>
                      </a:solidFill>
                      <a:latin typeface="Open Sauce Sans" panose="00000500000000000000" pitchFamily="2" charset="0"/>
                    </a:rPr>
                    <a:t>Traffic spike from viral marketing campaign</a:t>
                  </a:r>
                </a:p>
              </p:txBody>
            </p:sp>
          </p:grpSp>
          <p:sp>
            <p:nvSpPr>
              <p:cNvPr id="31" name="Freeform 31"/>
              <p:cNvSpPr/>
              <p:nvPr/>
            </p:nvSpPr>
            <p:spPr>
              <a:xfrm flipV="1">
                <a:off x="6558327" y="2521026"/>
                <a:ext cx="569267" cy="507165"/>
              </a:xfrm>
              <a:custGeom>
                <a:avLst/>
                <a:gdLst/>
                <a:ahLst/>
                <a:cxnLst/>
                <a:rect l="l" t="t" r="r" b="b"/>
                <a:pathLst>
                  <a:path w="569267" h="507165">
                    <a:moveTo>
                      <a:pt x="0" y="507165"/>
                    </a:moveTo>
                    <a:lnTo>
                      <a:pt x="569267" y="507165"/>
                    </a:lnTo>
                    <a:lnTo>
                      <a:pt x="569267" y="0"/>
                    </a:lnTo>
                    <a:lnTo>
                      <a:pt x="0" y="0"/>
                    </a:lnTo>
                    <a:lnTo>
                      <a:pt x="0" y="507165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A1DEA4B-9ED3-4EC2-996D-758362D6258E}"/>
                </a:ext>
              </a:extLst>
            </p:cNvPr>
            <p:cNvGrpSpPr/>
            <p:nvPr/>
          </p:nvGrpSpPr>
          <p:grpSpPr>
            <a:xfrm>
              <a:off x="771483" y="1467704"/>
              <a:ext cx="5177434" cy="708622"/>
              <a:chOff x="771483" y="1467704"/>
              <a:chExt cx="5177434" cy="708622"/>
            </a:xfrm>
          </p:grpSpPr>
          <p:sp>
            <p:nvSpPr>
              <p:cNvPr id="21" name="Freeform 21"/>
              <p:cNvSpPr/>
              <p:nvPr/>
            </p:nvSpPr>
            <p:spPr>
              <a:xfrm flipV="1">
                <a:off x="5379650" y="1669161"/>
                <a:ext cx="569267" cy="507165"/>
              </a:xfrm>
              <a:custGeom>
                <a:avLst/>
                <a:gdLst/>
                <a:ahLst/>
                <a:cxnLst/>
                <a:rect l="l" t="t" r="r" b="b"/>
                <a:pathLst>
                  <a:path w="569267" h="507165">
                    <a:moveTo>
                      <a:pt x="0" y="507165"/>
                    </a:moveTo>
                    <a:lnTo>
                      <a:pt x="569267" y="507165"/>
                    </a:lnTo>
                    <a:lnTo>
                      <a:pt x="569267" y="0"/>
                    </a:lnTo>
                    <a:lnTo>
                      <a:pt x="0" y="0"/>
                    </a:lnTo>
                    <a:lnTo>
                      <a:pt x="0" y="507165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3800CE9-5AFE-3CF2-1649-3417489D5D26}"/>
                  </a:ext>
                </a:extLst>
              </p:cNvPr>
              <p:cNvGrpSpPr/>
              <p:nvPr/>
            </p:nvGrpSpPr>
            <p:grpSpPr>
              <a:xfrm>
                <a:off x="771483" y="1467704"/>
                <a:ext cx="4465291" cy="519586"/>
                <a:chOff x="771483" y="1467704"/>
                <a:chExt cx="4465291" cy="519586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A57860CA-A9BA-D658-78C0-CB9E31EDFF1B}"/>
                    </a:ext>
                  </a:extLst>
                </p:cNvPr>
                <p:cNvSpPr/>
                <p:nvPr/>
              </p:nvSpPr>
              <p:spPr>
                <a:xfrm>
                  <a:off x="771483" y="1467704"/>
                  <a:ext cx="2310330" cy="519586"/>
                </a:xfrm>
                <a:prstGeom prst="roundRect">
                  <a:avLst>
                    <a:gd name="adj" fmla="val 10556"/>
                  </a:avLst>
                </a:prstGeom>
                <a:solidFill>
                  <a:srgbClr val="D659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5DC4AF69-B40B-0462-33F0-0B2A940A9B03}"/>
                    </a:ext>
                  </a:extLst>
                </p:cNvPr>
                <p:cNvSpPr/>
                <p:nvPr/>
              </p:nvSpPr>
              <p:spPr>
                <a:xfrm>
                  <a:off x="1633715" y="1467704"/>
                  <a:ext cx="3603059" cy="519586"/>
                </a:xfrm>
                <a:prstGeom prst="roundRect">
                  <a:avLst>
                    <a:gd name="adj" fmla="val 10556"/>
                  </a:avLst>
                </a:prstGeom>
                <a:solidFill>
                  <a:srgbClr val="FFEBE0"/>
                </a:solidFill>
                <a:ln w="6350">
                  <a:solidFill>
                    <a:srgbClr val="FFEBE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771483" y="1661357"/>
                  <a:ext cx="862232" cy="1322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79"/>
                    </a:lnSpc>
                    <a:spcBef>
                      <a:spcPct val="0"/>
                    </a:spcBef>
                  </a:pPr>
                  <a:r>
                    <a:rPr lang="en-US" sz="899" b="1" dirty="0">
                      <a:solidFill>
                        <a:srgbClr val="FFFCF6"/>
                      </a:solidFill>
                      <a:latin typeface="Open Sauce Sans" panose="00000500000000000000" pitchFamily="2" charset="0"/>
                    </a:rPr>
                    <a:t>WHY 1 ?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1822882" y="1651739"/>
                  <a:ext cx="3377040" cy="1515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59"/>
                    </a:lnSpc>
                  </a:pPr>
                  <a:r>
                    <a:rPr lang="en-US" sz="899" dirty="0">
                      <a:solidFill>
                        <a:srgbClr val="000000"/>
                      </a:solidFill>
                      <a:latin typeface="Open Sauce Sans" panose="00000500000000000000" pitchFamily="2" charset="0"/>
                    </a:rPr>
                    <a:t>Unprepared for rapid traffic growth and server overload</a:t>
                  </a:r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6BBF9FB-8D5D-07BE-A90C-E1882D586A6D}"/>
                </a:ext>
              </a:extLst>
            </p:cNvPr>
            <p:cNvGrpSpPr/>
            <p:nvPr/>
          </p:nvGrpSpPr>
          <p:grpSpPr>
            <a:xfrm>
              <a:off x="756000" y="576862"/>
              <a:ext cx="9936000" cy="464135"/>
              <a:chOff x="756000" y="576862"/>
              <a:chExt cx="9936000" cy="46413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10099516" y="576862"/>
                <a:ext cx="592484" cy="464135"/>
              </a:xfrm>
              <a:custGeom>
                <a:avLst/>
                <a:gdLst/>
                <a:ahLst/>
                <a:cxnLst/>
                <a:rect l="l" t="t" r="r" b="b"/>
                <a:pathLst>
                  <a:path w="231430" h="181296">
                    <a:moveTo>
                      <a:pt x="0" y="0"/>
                    </a:moveTo>
                    <a:lnTo>
                      <a:pt x="231430" y="0"/>
                    </a:lnTo>
                    <a:lnTo>
                      <a:pt x="231430" y="181296"/>
                    </a:lnTo>
                    <a:lnTo>
                      <a:pt x="0" y="181296"/>
                    </a:lnTo>
                    <a:close/>
                  </a:path>
                </a:pathLst>
              </a:custGeom>
              <a:solidFill>
                <a:srgbClr val="D659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56000" y="580383"/>
                <a:ext cx="4294880" cy="4570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39"/>
                  </a:lnSpc>
                </a:pPr>
                <a:r>
                  <a:rPr lang="en-US" sz="2949" b="1" spc="-29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 WHYS TEMPLATE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196109" y="610221"/>
                <a:ext cx="2755374" cy="397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560"/>
                  </a:lnSpc>
                  <a:spcBef>
                    <a:spcPct val="0"/>
                  </a:spcBef>
                </a:pPr>
                <a:r>
                  <a:rPr lang="en-US" sz="1300" spc="39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The website experienced unexpected downtime</a:t>
                </a:r>
              </a:p>
            </p:txBody>
          </p:sp>
        </p:grpSp>
        <p:sp>
          <p:nvSpPr>
            <p:cNvPr id="48" name="TemplateLAB"/>
            <p:cNvSpPr/>
            <p:nvPr/>
          </p:nvSpPr>
          <p:spPr>
            <a:xfrm>
              <a:off x="771483" y="5466836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8" y="0"/>
                  </a:lnTo>
                  <a:lnTo>
                    <a:pt x="685948" y="113182"/>
                  </a:lnTo>
                  <a:lnTo>
                    <a:pt x="0" y="113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81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Sauce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why template (Landscape)</dc:title>
  <dc:creator>Hoang Anh</dc:creator>
  <cp:lastModifiedBy>Hoang Anh</cp:lastModifiedBy>
  <cp:revision>6</cp:revision>
  <dcterms:created xsi:type="dcterms:W3CDTF">2006-08-16T00:00:00Z</dcterms:created>
  <dcterms:modified xsi:type="dcterms:W3CDTF">2023-10-19T07:33:59Z</dcterms:modified>
  <dc:identifier>DAFxVjoWVm0</dc:identifier>
</cp:coreProperties>
</file>