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762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7D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6">
            <a:extLst>
              <a:ext uri="{FF2B5EF4-FFF2-40B4-BE49-F238E27FC236}">
                <a16:creationId xmlns:a16="http://schemas.microsoft.com/office/drawing/2014/main" id="{FBDF5235-6482-3E2F-8417-BBA4BF7B9AA0}"/>
              </a:ext>
            </a:extLst>
          </p:cNvPr>
          <p:cNvGrpSpPr/>
          <p:nvPr/>
        </p:nvGrpSpPr>
        <p:grpSpPr>
          <a:xfrm>
            <a:off x="505937" y="528772"/>
            <a:ext cx="9683495" cy="6771860"/>
            <a:chOff x="505937" y="528772"/>
            <a:chExt cx="9683495" cy="677186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BFDE143-8EA4-0EDE-DD57-E880DCF5BE1E}"/>
                </a:ext>
              </a:extLst>
            </p:cNvPr>
            <p:cNvGrpSpPr/>
            <p:nvPr/>
          </p:nvGrpSpPr>
          <p:grpSpPr>
            <a:xfrm>
              <a:off x="507905" y="2297690"/>
              <a:ext cx="9681527" cy="4576736"/>
              <a:chOff x="507905" y="2297690"/>
              <a:chExt cx="9681527" cy="4576736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186A4AE7-03F5-E007-831B-D55E3CADA2A6}"/>
                  </a:ext>
                </a:extLst>
              </p:cNvPr>
              <p:cNvGrpSpPr/>
              <p:nvPr/>
            </p:nvGrpSpPr>
            <p:grpSpPr>
              <a:xfrm>
                <a:off x="507905" y="2297690"/>
                <a:ext cx="9681527" cy="4576736"/>
                <a:chOff x="507905" y="2297690"/>
                <a:chExt cx="9681527" cy="4576736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507905" y="2297690"/>
                  <a:ext cx="5698341" cy="4576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293" h="1874834">
                      <a:moveTo>
                        <a:pt x="0" y="0"/>
                      </a:moveTo>
                      <a:lnTo>
                        <a:pt x="2334293" y="0"/>
                      </a:lnTo>
                      <a:lnTo>
                        <a:pt x="2334293" y="1874834"/>
                      </a:lnTo>
                      <a:lnTo>
                        <a:pt x="0" y="1874834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42"/>
                <p:cNvSpPr/>
                <p:nvPr/>
              </p:nvSpPr>
              <p:spPr>
                <a:xfrm>
                  <a:off x="6206247" y="2297690"/>
                  <a:ext cx="3983185" cy="4576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689" h="1874834">
                      <a:moveTo>
                        <a:pt x="0" y="0"/>
                      </a:moveTo>
                      <a:lnTo>
                        <a:pt x="1631689" y="0"/>
                      </a:lnTo>
                      <a:lnTo>
                        <a:pt x="1631689" y="1874834"/>
                      </a:lnTo>
                      <a:lnTo>
                        <a:pt x="0" y="1874834"/>
                      </a:lnTo>
                      <a:close/>
                    </a:path>
                  </a:pathLst>
                </a:custGeom>
                <a:solidFill>
                  <a:srgbClr val="B3E6E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B66A3064-7F7B-76D4-BDF1-9CBAAF389F34}"/>
                  </a:ext>
                </a:extLst>
              </p:cNvPr>
              <p:cNvGrpSpPr/>
              <p:nvPr/>
            </p:nvGrpSpPr>
            <p:grpSpPr>
              <a:xfrm>
                <a:off x="642166" y="2477249"/>
                <a:ext cx="9414046" cy="4290358"/>
                <a:chOff x="642166" y="2477249"/>
                <a:chExt cx="9414046" cy="4290358"/>
              </a:xfrm>
            </p:grpSpPr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D7436523-328A-3F68-39E0-13D8013723D3}"/>
                    </a:ext>
                  </a:extLst>
                </p:cNvPr>
                <p:cNvGrpSpPr/>
                <p:nvPr/>
              </p:nvGrpSpPr>
              <p:grpSpPr>
                <a:xfrm>
                  <a:off x="6332947" y="2530846"/>
                  <a:ext cx="3723265" cy="4236761"/>
                  <a:chOff x="6332947" y="2530846"/>
                  <a:chExt cx="3723265" cy="4236761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43E9A7F3-BBDF-B19C-C786-9D830DCFAD85}"/>
                      </a:ext>
                    </a:extLst>
                  </p:cNvPr>
                  <p:cNvGrpSpPr/>
                  <p:nvPr/>
                </p:nvGrpSpPr>
                <p:grpSpPr>
                  <a:xfrm>
                    <a:off x="6332947" y="2530873"/>
                    <a:ext cx="1138715" cy="4236734"/>
                    <a:chOff x="6332947" y="2530873"/>
                    <a:chExt cx="1138715" cy="4236734"/>
                  </a:xfrm>
                </p:grpSpPr>
                <p:sp>
                  <p:nvSpPr>
                    <p:cNvPr id="76" name="Freeform 76"/>
                    <p:cNvSpPr/>
                    <p:nvPr/>
                  </p:nvSpPr>
                  <p:spPr>
                    <a:xfrm>
                      <a:off x="6337293" y="2809485"/>
                      <a:ext cx="1130023" cy="968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082" h="386611">
                          <a:moveTo>
                            <a:pt x="0" y="0"/>
                          </a:moveTo>
                          <a:lnTo>
                            <a:pt x="451082" y="0"/>
                          </a:lnTo>
                          <a:lnTo>
                            <a:pt x="451082" y="386611"/>
                          </a:lnTo>
                          <a:lnTo>
                            <a:pt x="0" y="3866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TextBox 87"/>
                    <p:cNvSpPr txBox="1"/>
                    <p:nvPr/>
                  </p:nvSpPr>
                  <p:spPr>
                    <a:xfrm>
                      <a:off x="6378256" y="2530873"/>
                      <a:ext cx="1048097" cy="18216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734"/>
                        </a:lnSpc>
                        <a:spcBef>
                          <a:spcPct val="0"/>
                        </a:spcBef>
                      </a:pPr>
                      <a:r>
                        <a:rPr lang="en-US" sz="699" u="none" strike="noStrike" dirty="0">
                          <a:solidFill>
                            <a:srgbClr val="000000"/>
                          </a:solidFill>
                          <a:latin typeface="Poppins"/>
                        </a:rPr>
                        <a:t>Corrective</a:t>
                      </a:r>
                    </a:p>
                    <a:p>
                      <a:pPr marL="0" lvl="0" indent="0" algn="ctr">
                        <a:lnSpc>
                          <a:spcPts val="734"/>
                        </a:lnSpc>
                        <a:spcBef>
                          <a:spcPct val="0"/>
                        </a:spcBef>
                      </a:pPr>
                      <a:r>
                        <a:rPr lang="en-US" sz="699" u="none" strike="noStrike" dirty="0">
                          <a:solidFill>
                            <a:srgbClr val="000000"/>
                          </a:solidFill>
                          <a:latin typeface="Poppins"/>
                        </a:rPr>
                        <a:t>Action</a:t>
                      </a:r>
                    </a:p>
                  </p:txBody>
                </p:sp>
                <p:sp>
                  <p:nvSpPr>
                    <p:cNvPr id="93" name="Freeform 93"/>
                    <p:cNvSpPr/>
                    <p:nvPr/>
                  </p:nvSpPr>
                  <p:spPr>
                    <a:xfrm>
                      <a:off x="6337293" y="4304289"/>
                      <a:ext cx="1130023" cy="968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082" h="386611">
                          <a:moveTo>
                            <a:pt x="0" y="0"/>
                          </a:moveTo>
                          <a:lnTo>
                            <a:pt x="451082" y="0"/>
                          </a:lnTo>
                          <a:lnTo>
                            <a:pt x="451082" y="386611"/>
                          </a:lnTo>
                          <a:lnTo>
                            <a:pt x="0" y="3866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TextBox 95"/>
                    <p:cNvSpPr txBox="1"/>
                    <p:nvPr/>
                  </p:nvSpPr>
                  <p:spPr>
                    <a:xfrm>
                      <a:off x="6382602" y="4025650"/>
                      <a:ext cx="1039405" cy="198583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734"/>
                        </a:lnSpc>
                        <a:spcBef>
                          <a:spcPct val="0"/>
                        </a:spcBef>
                      </a:pPr>
                      <a:r>
                        <a:rPr lang="en-US" sz="699" u="none" strike="noStrike">
                          <a:solidFill>
                            <a:srgbClr val="000000"/>
                          </a:solidFill>
                          <a:latin typeface="Poppins"/>
                        </a:rPr>
                        <a:t>Corrective</a:t>
                      </a:r>
                    </a:p>
                    <a:p>
                      <a:pPr marL="0" lvl="0" indent="0" algn="ctr">
                        <a:lnSpc>
                          <a:spcPts val="734"/>
                        </a:lnSpc>
                        <a:spcBef>
                          <a:spcPct val="0"/>
                        </a:spcBef>
                      </a:pPr>
                      <a:r>
                        <a:rPr lang="en-US" sz="699" u="none" strike="noStrike">
                          <a:solidFill>
                            <a:srgbClr val="000000"/>
                          </a:solidFill>
                          <a:latin typeface="Poppins"/>
                        </a:rPr>
                        <a:t>Action</a:t>
                      </a:r>
                    </a:p>
                  </p:txBody>
                </p:sp>
                <p:sp>
                  <p:nvSpPr>
                    <p:cNvPr id="107" name="TextBox 107"/>
                    <p:cNvSpPr txBox="1"/>
                    <p:nvPr/>
                  </p:nvSpPr>
                  <p:spPr>
                    <a:xfrm>
                      <a:off x="6332947" y="5524289"/>
                      <a:ext cx="1138715" cy="19096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734"/>
                        </a:lnSpc>
                      </a:pPr>
                      <a:r>
                        <a:rPr lang="en-US" sz="699">
                          <a:solidFill>
                            <a:srgbClr val="000000"/>
                          </a:solidFill>
                          <a:latin typeface="Poppins"/>
                        </a:rPr>
                        <a:t>Corrective</a:t>
                      </a:r>
                    </a:p>
                    <a:p>
                      <a:pPr marL="0" lvl="0" indent="0" algn="ctr">
                        <a:lnSpc>
                          <a:spcPts val="734"/>
                        </a:lnSpc>
                        <a:spcBef>
                          <a:spcPct val="0"/>
                        </a:spcBef>
                      </a:pPr>
                      <a:r>
                        <a:rPr lang="en-US" sz="699">
                          <a:solidFill>
                            <a:srgbClr val="000000"/>
                          </a:solidFill>
                          <a:latin typeface="Poppins"/>
                        </a:rPr>
                        <a:t>Action</a:t>
                      </a:r>
                    </a:p>
                  </p:txBody>
                </p:sp>
                <p:sp>
                  <p:nvSpPr>
                    <p:cNvPr id="111" name="Freeform 111"/>
                    <p:cNvSpPr/>
                    <p:nvPr/>
                  </p:nvSpPr>
                  <p:spPr>
                    <a:xfrm>
                      <a:off x="6337293" y="5799093"/>
                      <a:ext cx="1130023" cy="968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082" h="386611">
                          <a:moveTo>
                            <a:pt x="0" y="0"/>
                          </a:moveTo>
                          <a:lnTo>
                            <a:pt x="451082" y="0"/>
                          </a:lnTo>
                          <a:lnTo>
                            <a:pt x="451082" y="386611"/>
                          </a:lnTo>
                          <a:lnTo>
                            <a:pt x="0" y="3866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C70BCFFD-0244-6B1D-C623-E03CB453E962}"/>
                      </a:ext>
                    </a:extLst>
                  </p:cNvPr>
                  <p:cNvGrpSpPr/>
                  <p:nvPr/>
                </p:nvGrpSpPr>
                <p:grpSpPr>
                  <a:xfrm>
                    <a:off x="7598463" y="2530846"/>
                    <a:ext cx="734716" cy="4233864"/>
                    <a:chOff x="7597738" y="2530846"/>
                    <a:chExt cx="734716" cy="4233864"/>
                  </a:xfrm>
                </p:grpSpPr>
                <p:sp>
                  <p:nvSpPr>
                    <p:cNvPr id="79" name="Freeform 79"/>
                    <p:cNvSpPr/>
                    <p:nvPr/>
                  </p:nvSpPr>
                  <p:spPr>
                    <a:xfrm>
                      <a:off x="7597738" y="2806587"/>
                      <a:ext cx="734716" cy="968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3284" h="386611">
                          <a:moveTo>
                            <a:pt x="0" y="0"/>
                          </a:moveTo>
                          <a:lnTo>
                            <a:pt x="293284" y="0"/>
                          </a:lnTo>
                          <a:lnTo>
                            <a:pt x="293284" y="386611"/>
                          </a:lnTo>
                          <a:lnTo>
                            <a:pt x="0" y="3866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TextBox 88"/>
                    <p:cNvSpPr txBox="1"/>
                    <p:nvPr/>
                  </p:nvSpPr>
                  <p:spPr>
                    <a:xfrm>
                      <a:off x="7629455" y="2530846"/>
                      <a:ext cx="671283" cy="198583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734"/>
                        </a:lnSpc>
                        <a:spcBef>
                          <a:spcPct val="0"/>
                        </a:spcBef>
                      </a:pPr>
                      <a:r>
                        <a:rPr lang="en-US" sz="699" u="none" strike="noStrike" dirty="0">
                          <a:solidFill>
                            <a:srgbClr val="000000"/>
                          </a:solidFill>
                          <a:latin typeface="Poppins"/>
                        </a:rPr>
                        <a:t>Party Responsible</a:t>
                      </a:r>
                    </a:p>
                  </p:txBody>
                </p:sp>
                <p:sp>
                  <p:nvSpPr>
                    <p:cNvPr id="97" name="Freeform 97"/>
                    <p:cNvSpPr/>
                    <p:nvPr/>
                  </p:nvSpPr>
                  <p:spPr>
                    <a:xfrm>
                      <a:off x="7597738" y="4301392"/>
                      <a:ext cx="734716" cy="968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3284" h="386611">
                          <a:moveTo>
                            <a:pt x="0" y="0"/>
                          </a:moveTo>
                          <a:lnTo>
                            <a:pt x="293284" y="0"/>
                          </a:lnTo>
                          <a:lnTo>
                            <a:pt x="293284" y="386611"/>
                          </a:lnTo>
                          <a:lnTo>
                            <a:pt x="0" y="3866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TextBox 99"/>
                    <p:cNvSpPr txBox="1"/>
                    <p:nvPr/>
                  </p:nvSpPr>
                  <p:spPr>
                    <a:xfrm>
                      <a:off x="7629455" y="4025650"/>
                      <a:ext cx="671283" cy="198583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734"/>
                        </a:lnSpc>
                        <a:spcBef>
                          <a:spcPct val="0"/>
                        </a:spcBef>
                      </a:pPr>
                      <a:r>
                        <a:rPr lang="en-US" sz="699" u="none" strike="noStrike">
                          <a:solidFill>
                            <a:srgbClr val="000000"/>
                          </a:solidFill>
                          <a:latin typeface="Poppins"/>
                        </a:rPr>
                        <a:t>Party Responsible</a:t>
                      </a:r>
                    </a:p>
                  </p:txBody>
                </p:sp>
                <p:sp>
                  <p:nvSpPr>
                    <p:cNvPr id="108" name="TextBox 108"/>
                    <p:cNvSpPr txBox="1"/>
                    <p:nvPr/>
                  </p:nvSpPr>
                  <p:spPr>
                    <a:xfrm>
                      <a:off x="7597738" y="5520454"/>
                      <a:ext cx="734716" cy="198583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734"/>
                        </a:lnSpc>
                        <a:spcBef>
                          <a:spcPct val="0"/>
                        </a:spcBef>
                      </a:pPr>
                      <a:r>
                        <a:rPr lang="en-US" sz="699" u="none" strike="noStrike">
                          <a:solidFill>
                            <a:srgbClr val="000000"/>
                          </a:solidFill>
                          <a:latin typeface="Poppins"/>
                        </a:rPr>
                        <a:t>Party Responsible</a:t>
                      </a:r>
                    </a:p>
                  </p:txBody>
                </p:sp>
                <p:sp>
                  <p:nvSpPr>
                    <p:cNvPr id="114" name="Freeform 114"/>
                    <p:cNvSpPr/>
                    <p:nvPr/>
                  </p:nvSpPr>
                  <p:spPr>
                    <a:xfrm>
                      <a:off x="7597738" y="5796196"/>
                      <a:ext cx="734716" cy="968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3284" h="386611">
                          <a:moveTo>
                            <a:pt x="0" y="0"/>
                          </a:moveTo>
                          <a:lnTo>
                            <a:pt x="293284" y="0"/>
                          </a:lnTo>
                          <a:lnTo>
                            <a:pt x="293284" y="386611"/>
                          </a:lnTo>
                          <a:lnTo>
                            <a:pt x="0" y="3866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96FA662C-9517-D2B8-079F-5C0797D1C769}"/>
                      </a:ext>
                    </a:extLst>
                  </p:cNvPr>
                  <p:cNvGrpSpPr/>
                  <p:nvPr/>
                </p:nvGrpSpPr>
                <p:grpSpPr>
                  <a:xfrm>
                    <a:off x="8459980" y="2530846"/>
                    <a:ext cx="734716" cy="4233864"/>
                    <a:chOff x="8458893" y="2530846"/>
                    <a:chExt cx="734716" cy="4233864"/>
                  </a:xfrm>
                </p:grpSpPr>
                <p:sp>
                  <p:nvSpPr>
                    <p:cNvPr id="82" name="Freeform 82"/>
                    <p:cNvSpPr/>
                    <p:nvPr/>
                  </p:nvSpPr>
                  <p:spPr>
                    <a:xfrm>
                      <a:off x="8458893" y="2806587"/>
                      <a:ext cx="734716" cy="968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3284" h="386611">
                          <a:moveTo>
                            <a:pt x="0" y="0"/>
                          </a:moveTo>
                          <a:lnTo>
                            <a:pt x="293284" y="0"/>
                          </a:lnTo>
                          <a:lnTo>
                            <a:pt x="293284" y="386611"/>
                          </a:lnTo>
                          <a:lnTo>
                            <a:pt x="0" y="3866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TextBox 89"/>
                    <p:cNvSpPr txBox="1"/>
                    <p:nvPr/>
                  </p:nvSpPr>
                  <p:spPr>
                    <a:xfrm>
                      <a:off x="8458893" y="2530846"/>
                      <a:ext cx="734716" cy="198583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734"/>
                        </a:lnSpc>
                        <a:spcBef>
                          <a:spcPct val="0"/>
                        </a:spcBef>
                      </a:pPr>
                      <a:r>
                        <a:rPr lang="en-US" sz="699" u="none" strike="noStrike" dirty="0">
                          <a:solidFill>
                            <a:srgbClr val="000000"/>
                          </a:solidFill>
                          <a:latin typeface="Poppins"/>
                        </a:rPr>
                        <a:t>Date Action Begin</a:t>
                      </a:r>
                    </a:p>
                  </p:txBody>
                </p:sp>
                <p:sp>
                  <p:nvSpPr>
                    <p:cNvPr id="101" name="Freeform 101"/>
                    <p:cNvSpPr/>
                    <p:nvPr/>
                  </p:nvSpPr>
                  <p:spPr>
                    <a:xfrm>
                      <a:off x="8458893" y="4301392"/>
                      <a:ext cx="734716" cy="968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3284" h="386611">
                          <a:moveTo>
                            <a:pt x="0" y="0"/>
                          </a:moveTo>
                          <a:lnTo>
                            <a:pt x="293284" y="0"/>
                          </a:lnTo>
                          <a:lnTo>
                            <a:pt x="293284" y="386611"/>
                          </a:lnTo>
                          <a:lnTo>
                            <a:pt x="0" y="3866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TextBox 103"/>
                    <p:cNvSpPr txBox="1"/>
                    <p:nvPr/>
                  </p:nvSpPr>
                  <p:spPr>
                    <a:xfrm>
                      <a:off x="8458893" y="4025650"/>
                      <a:ext cx="734716" cy="198583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734"/>
                        </a:lnSpc>
                        <a:spcBef>
                          <a:spcPct val="0"/>
                        </a:spcBef>
                      </a:pPr>
                      <a:r>
                        <a:rPr lang="en-US" sz="699" u="none" strike="noStrike">
                          <a:solidFill>
                            <a:srgbClr val="000000"/>
                          </a:solidFill>
                          <a:latin typeface="Poppins"/>
                        </a:rPr>
                        <a:t>Date Action Begin</a:t>
                      </a:r>
                    </a:p>
                  </p:txBody>
                </p:sp>
                <p:sp>
                  <p:nvSpPr>
                    <p:cNvPr id="109" name="TextBox 109"/>
                    <p:cNvSpPr txBox="1"/>
                    <p:nvPr/>
                  </p:nvSpPr>
                  <p:spPr>
                    <a:xfrm>
                      <a:off x="8458893" y="5520454"/>
                      <a:ext cx="734716" cy="198583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734"/>
                        </a:lnSpc>
                        <a:spcBef>
                          <a:spcPct val="0"/>
                        </a:spcBef>
                      </a:pPr>
                      <a:r>
                        <a:rPr lang="en-US" sz="699" u="none" strike="noStrike">
                          <a:solidFill>
                            <a:srgbClr val="000000"/>
                          </a:solidFill>
                          <a:latin typeface="Poppins"/>
                        </a:rPr>
                        <a:t>Date Action Begin</a:t>
                      </a:r>
                    </a:p>
                  </p:txBody>
                </p:sp>
                <p:sp>
                  <p:nvSpPr>
                    <p:cNvPr id="117" name="Freeform 117"/>
                    <p:cNvSpPr/>
                    <p:nvPr/>
                  </p:nvSpPr>
                  <p:spPr>
                    <a:xfrm>
                      <a:off x="8458893" y="5796196"/>
                      <a:ext cx="734716" cy="968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3284" h="386611">
                          <a:moveTo>
                            <a:pt x="0" y="0"/>
                          </a:moveTo>
                          <a:lnTo>
                            <a:pt x="293284" y="0"/>
                          </a:lnTo>
                          <a:lnTo>
                            <a:pt x="293284" y="386611"/>
                          </a:lnTo>
                          <a:lnTo>
                            <a:pt x="0" y="3866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A30EE6F-FF50-8B2E-ED7A-7BB9472C4607}"/>
                      </a:ext>
                    </a:extLst>
                  </p:cNvPr>
                  <p:cNvGrpSpPr/>
                  <p:nvPr/>
                </p:nvGrpSpPr>
                <p:grpSpPr>
                  <a:xfrm>
                    <a:off x="9321496" y="2530846"/>
                    <a:ext cx="734716" cy="4233864"/>
                    <a:chOff x="9321496" y="2530846"/>
                    <a:chExt cx="734716" cy="4233864"/>
                  </a:xfrm>
                </p:grpSpPr>
                <p:sp>
                  <p:nvSpPr>
                    <p:cNvPr id="85" name="Freeform 85"/>
                    <p:cNvSpPr/>
                    <p:nvPr/>
                  </p:nvSpPr>
                  <p:spPr>
                    <a:xfrm>
                      <a:off x="9321496" y="2806587"/>
                      <a:ext cx="734716" cy="968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3284" h="386611">
                          <a:moveTo>
                            <a:pt x="0" y="0"/>
                          </a:moveTo>
                          <a:lnTo>
                            <a:pt x="293284" y="0"/>
                          </a:lnTo>
                          <a:lnTo>
                            <a:pt x="293284" y="386611"/>
                          </a:lnTo>
                          <a:lnTo>
                            <a:pt x="0" y="3866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TextBox 90"/>
                    <p:cNvSpPr txBox="1"/>
                    <p:nvPr/>
                  </p:nvSpPr>
                  <p:spPr>
                    <a:xfrm>
                      <a:off x="9375945" y="2530846"/>
                      <a:ext cx="625819" cy="198583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734"/>
                        </a:lnSpc>
                        <a:spcBef>
                          <a:spcPct val="0"/>
                        </a:spcBef>
                      </a:pPr>
                      <a:r>
                        <a:rPr lang="en-US" sz="699" u="none" strike="noStrike" dirty="0">
                          <a:solidFill>
                            <a:srgbClr val="000000"/>
                          </a:solidFill>
                          <a:latin typeface="Poppins"/>
                        </a:rPr>
                        <a:t>Date To Complete</a:t>
                      </a:r>
                    </a:p>
                  </p:txBody>
                </p:sp>
                <p:sp>
                  <p:nvSpPr>
                    <p:cNvPr id="91" name="TextBox 91"/>
                    <p:cNvSpPr txBox="1"/>
                    <p:nvPr/>
                  </p:nvSpPr>
                  <p:spPr>
                    <a:xfrm>
                      <a:off x="9371123" y="4025650"/>
                      <a:ext cx="635462" cy="198583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734"/>
                        </a:lnSpc>
                        <a:spcBef>
                          <a:spcPct val="0"/>
                        </a:spcBef>
                      </a:pPr>
                      <a:r>
                        <a:rPr lang="en-US" sz="699" u="none" strike="noStrike">
                          <a:solidFill>
                            <a:srgbClr val="000000"/>
                          </a:solidFill>
                          <a:latin typeface="Poppins"/>
                        </a:rPr>
                        <a:t>Date To Complete</a:t>
                      </a:r>
                    </a:p>
                  </p:txBody>
                </p:sp>
                <p:sp>
                  <p:nvSpPr>
                    <p:cNvPr id="105" name="Freeform 105"/>
                    <p:cNvSpPr/>
                    <p:nvPr/>
                  </p:nvSpPr>
                  <p:spPr>
                    <a:xfrm>
                      <a:off x="9321496" y="4301392"/>
                      <a:ext cx="734716" cy="968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3284" h="386611">
                          <a:moveTo>
                            <a:pt x="0" y="0"/>
                          </a:moveTo>
                          <a:lnTo>
                            <a:pt x="293284" y="0"/>
                          </a:lnTo>
                          <a:lnTo>
                            <a:pt x="293284" y="386611"/>
                          </a:lnTo>
                          <a:lnTo>
                            <a:pt x="0" y="3866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120"/>
                    <p:cNvSpPr/>
                    <p:nvPr/>
                  </p:nvSpPr>
                  <p:spPr>
                    <a:xfrm>
                      <a:off x="9321496" y="5796196"/>
                      <a:ext cx="734716" cy="968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3284" h="386611">
                          <a:moveTo>
                            <a:pt x="0" y="0"/>
                          </a:moveTo>
                          <a:lnTo>
                            <a:pt x="293284" y="0"/>
                          </a:lnTo>
                          <a:lnTo>
                            <a:pt x="293284" y="386611"/>
                          </a:lnTo>
                          <a:lnTo>
                            <a:pt x="0" y="38661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TextBox 122"/>
                    <p:cNvSpPr txBox="1"/>
                    <p:nvPr/>
                  </p:nvSpPr>
                  <p:spPr>
                    <a:xfrm>
                      <a:off x="9371123" y="5520454"/>
                      <a:ext cx="635462" cy="198583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734"/>
                        </a:lnSpc>
                        <a:spcBef>
                          <a:spcPct val="0"/>
                        </a:spcBef>
                      </a:pPr>
                      <a:r>
                        <a:rPr lang="en-US" sz="699" u="none" strike="noStrike">
                          <a:solidFill>
                            <a:srgbClr val="000000"/>
                          </a:solidFill>
                          <a:latin typeface="Poppins"/>
                        </a:rPr>
                        <a:t>Date To Complete</a:t>
                      </a:r>
                    </a:p>
                  </p:txBody>
                </p:sp>
              </p:grp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446C208D-468A-BBE4-8E78-8D19F6F68B4F}"/>
                    </a:ext>
                  </a:extLst>
                </p:cNvPr>
                <p:cNvGrpSpPr/>
                <p:nvPr/>
              </p:nvGrpSpPr>
              <p:grpSpPr>
                <a:xfrm>
                  <a:off x="642166" y="2477249"/>
                  <a:ext cx="5627086" cy="4290358"/>
                  <a:chOff x="642166" y="2477249"/>
                  <a:chExt cx="5627086" cy="4290358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393AA563-090C-9525-0D17-569E36A14F85}"/>
                      </a:ext>
                    </a:extLst>
                  </p:cNvPr>
                  <p:cNvGrpSpPr/>
                  <p:nvPr/>
                </p:nvGrpSpPr>
                <p:grpSpPr>
                  <a:xfrm>
                    <a:off x="642166" y="3973322"/>
                    <a:ext cx="5627086" cy="1299481"/>
                    <a:chOff x="642166" y="3973322"/>
                    <a:chExt cx="5627086" cy="1299481"/>
                  </a:xfrm>
                </p:grpSpPr>
                <p:grpSp>
                  <p:nvGrpSpPr>
                    <p:cNvPr id="50" name="Group 49">
                      <a:extLst>
                        <a:ext uri="{FF2B5EF4-FFF2-40B4-BE49-F238E27FC236}">
                          <a16:creationId xmlns:a16="http://schemas.microsoft.com/office/drawing/2014/main" id="{D9D71E60-E587-7AF1-CFC1-39CECC67C6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8166" y="3973322"/>
                      <a:ext cx="5197998" cy="272700"/>
                      <a:chOff x="678166" y="3973322"/>
                      <a:chExt cx="5197998" cy="272700"/>
                    </a:xfrm>
                  </p:grpSpPr>
                  <p:sp>
                    <p:nvSpPr>
                      <p:cNvPr id="123" name="TextBox 123"/>
                      <p:cNvSpPr txBox="1"/>
                      <p:nvPr/>
                    </p:nvSpPr>
                    <p:spPr>
                      <a:xfrm>
                        <a:off x="678166" y="4140063"/>
                        <a:ext cx="1011488" cy="10595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35"/>
                          </a:lnSpc>
                          <a:spcBef>
                            <a:spcPct val="0"/>
                          </a:spcBef>
                        </a:pPr>
                        <a:r>
                          <a:rPr lang="en-US" sz="700" u="none" strike="noStrike" dirty="0">
                            <a:solidFill>
                              <a:srgbClr val="000000"/>
                            </a:solidFill>
                            <a:latin typeface="Poppins"/>
                          </a:rPr>
                          <a:t>Why is it happening?</a:t>
                        </a:r>
                      </a:p>
                    </p:txBody>
                  </p:sp>
                  <p:sp>
                    <p:nvSpPr>
                      <p:cNvPr id="124" name="TextBox 124"/>
                      <p:cNvSpPr txBox="1"/>
                      <p:nvPr/>
                    </p:nvSpPr>
                    <p:spPr>
                      <a:xfrm>
                        <a:off x="1919571" y="4140063"/>
                        <a:ext cx="679383" cy="10595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35"/>
                          </a:lnSpc>
                          <a:spcBef>
                            <a:spcPct val="0"/>
                          </a:spcBef>
                        </a:pPr>
                        <a:r>
                          <a:rPr lang="en-US" sz="700" u="none" strike="noStrike">
                            <a:solidFill>
                              <a:srgbClr val="000000"/>
                            </a:solidFill>
                            <a:latin typeface="Poppins"/>
                          </a:rPr>
                          <a:t>Why is that?</a:t>
                        </a:r>
                      </a:p>
                    </p:txBody>
                  </p:sp>
                  <p:sp>
                    <p:nvSpPr>
                      <p:cNvPr id="125" name="TextBox 125"/>
                      <p:cNvSpPr txBox="1"/>
                      <p:nvPr/>
                    </p:nvSpPr>
                    <p:spPr>
                      <a:xfrm>
                        <a:off x="2986290" y="4140063"/>
                        <a:ext cx="679383" cy="10595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35"/>
                          </a:lnSpc>
                          <a:spcBef>
                            <a:spcPct val="0"/>
                          </a:spcBef>
                        </a:pPr>
                        <a:r>
                          <a:rPr lang="en-US" sz="700" u="none" strike="noStrike">
                            <a:solidFill>
                              <a:srgbClr val="000000"/>
                            </a:solidFill>
                            <a:latin typeface="Poppins"/>
                          </a:rPr>
                          <a:t>Why is that?</a:t>
                        </a:r>
                      </a:p>
                    </p:txBody>
                  </p:sp>
                  <p:sp>
                    <p:nvSpPr>
                      <p:cNvPr id="126" name="TextBox 126"/>
                      <p:cNvSpPr txBox="1"/>
                      <p:nvPr/>
                    </p:nvSpPr>
                    <p:spPr>
                      <a:xfrm>
                        <a:off x="4053009" y="4140063"/>
                        <a:ext cx="679383" cy="10595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35"/>
                          </a:lnSpc>
                          <a:spcBef>
                            <a:spcPct val="0"/>
                          </a:spcBef>
                        </a:pPr>
                        <a:r>
                          <a:rPr lang="en-US" sz="700" u="none" strike="noStrike">
                            <a:solidFill>
                              <a:srgbClr val="000000"/>
                            </a:solidFill>
                            <a:latin typeface="Poppins"/>
                          </a:rPr>
                          <a:t>Why is that?</a:t>
                        </a:r>
                      </a:p>
                    </p:txBody>
                  </p:sp>
                  <p:sp>
                    <p:nvSpPr>
                      <p:cNvPr id="127" name="TextBox 127"/>
                      <p:cNvSpPr txBox="1"/>
                      <p:nvPr/>
                    </p:nvSpPr>
                    <p:spPr>
                      <a:xfrm>
                        <a:off x="5119728" y="4140063"/>
                        <a:ext cx="679383" cy="10595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35"/>
                          </a:lnSpc>
                          <a:spcBef>
                            <a:spcPct val="0"/>
                          </a:spcBef>
                        </a:pPr>
                        <a:r>
                          <a:rPr lang="en-US" sz="700" u="none" strike="noStrike">
                            <a:solidFill>
                              <a:srgbClr val="000000"/>
                            </a:solidFill>
                            <a:latin typeface="Poppins"/>
                          </a:rPr>
                          <a:t>Why is that?</a:t>
                        </a:r>
                      </a:p>
                    </p:txBody>
                  </p:sp>
                  <p:sp>
                    <p:nvSpPr>
                      <p:cNvPr id="130" name="TextBox 130"/>
                      <p:cNvSpPr txBox="1"/>
                      <p:nvPr/>
                    </p:nvSpPr>
                    <p:spPr>
                      <a:xfrm>
                        <a:off x="678166" y="3973322"/>
                        <a:ext cx="1306763" cy="10691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87"/>
                          </a:lnSpc>
                          <a:spcBef>
                            <a:spcPct val="0"/>
                          </a:spcBef>
                        </a:pPr>
                        <a:r>
                          <a:rPr lang="en-US" sz="750" i="1" u="none" strike="noStrike" dirty="0">
                            <a:solidFill>
                              <a:srgbClr val="000000"/>
                            </a:solidFill>
                            <a:latin typeface="Poppins SemiBold" panose="00000700000000000000" pitchFamily="2" charset="0"/>
                          </a:rPr>
                          <a:t>PRIMARY CAUSE</a:t>
                        </a:r>
                      </a:p>
                    </p:txBody>
                  </p:sp>
                  <p:sp>
                    <p:nvSpPr>
                      <p:cNvPr id="131" name="TextBox 131"/>
                      <p:cNvSpPr txBox="1"/>
                      <p:nvPr/>
                    </p:nvSpPr>
                    <p:spPr>
                      <a:xfrm>
                        <a:off x="5119728" y="3973322"/>
                        <a:ext cx="756436" cy="10691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87"/>
                          </a:lnSpc>
                          <a:spcBef>
                            <a:spcPct val="0"/>
                          </a:spcBef>
                        </a:pPr>
                        <a:r>
                          <a:rPr lang="en-US" sz="750" i="1" u="none" strike="noStrike" dirty="0">
                            <a:solidFill>
                              <a:srgbClr val="000000"/>
                            </a:solidFill>
                            <a:latin typeface="Poppins SemiBold" panose="00000700000000000000" pitchFamily="2" charset="0"/>
                          </a:rPr>
                          <a:t>ROOT CAUSE</a:t>
                        </a:r>
                      </a:p>
                    </p:txBody>
                  </p:sp>
                </p:grpSp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70B24960-9E8E-6F6C-5056-EDF93F2271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1764" y="4740177"/>
                      <a:ext cx="4747488" cy="96739"/>
                      <a:chOff x="1521764" y="4740177"/>
                      <a:chExt cx="4747488" cy="96739"/>
                    </a:xfrm>
                  </p:grpSpPr>
                  <p:sp>
                    <p:nvSpPr>
                      <p:cNvPr id="33" name="Freeform 33"/>
                      <p:cNvSpPr/>
                      <p:nvPr/>
                    </p:nvSpPr>
                    <p:spPr>
                      <a:xfrm>
                        <a:off x="1521764" y="4740177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8" y="0"/>
                            </a:lnTo>
                            <a:lnTo>
                              <a:pt x="229648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" name="Freeform 34"/>
                      <p:cNvSpPr/>
                      <p:nvPr/>
                    </p:nvSpPr>
                    <p:spPr>
                      <a:xfrm>
                        <a:off x="2626255" y="4740177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8" y="0"/>
                            </a:lnTo>
                            <a:lnTo>
                              <a:pt x="229648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Freeform 35"/>
                      <p:cNvSpPr/>
                      <p:nvPr/>
                    </p:nvSpPr>
                    <p:spPr>
                      <a:xfrm>
                        <a:off x="3740255" y="4740177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9" y="0"/>
                            </a:lnTo>
                            <a:lnTo>
                              <a:pt x="229649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Freeform 36"/>
                      <p:cNvSpPr/>
                      <p:nvPr/>
                    </p:nvSpPr>
                    <p:spPr>
                      <a:xfrm>
                        <a:off x="4849501" y="4740177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9" y="0"/>
                            </a:lnTo>
                            <a:lnTo>
                              <a:pt x="229649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" name="Freeform 140"/>
                      <p:cNvSpPr/>
                      <p:nvPr/>
                    </p:nvSpPr>
                    <p:spPr>
                      <a:xfrm>
                        <a:off x="6039603" y="4740177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9" y="0"/>
                            </a:lnTo>
                            <a:lnTo>
                              <a:pt x="229649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BFD6A8D8-CF43-F7B1-6873-00320CE92B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2166" y="4304289"/>
                      <a:ext cx="5426651" cy="968514"/>
                      <a:chOff x="642166" y="4304289"/>
                      <a:chExt cx="5426651" cy="968514"/>
                    </a:xfrm>
                  </p:grpSpPr>
                  <p:sp>
                    <p:nvSpPr>
                      <p:cNvPr id="45" name="Freeform 45"/>
                      <p:cNvSpPr/>
                      <p:nvPr/>
                    </p:nvSpPr>
                    <p:spPr>
                      <a:xfrm>
                        <a:off x="642166" y="4304289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" name="Freeform 48"/>
                      <p:cNvSpPr/>
                      <p:nvPr/>
                    </p:nvSpPr>
                    <p:spPr>
                      <a:xfrm>
                        <a:off x="1751412" y="4304289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" name="Freeform 51"/>
                      <p:cNvSpPr/>
                      <p:nvPr/>
                    </p:nvSpPr>
                    <p:spPr>
                      <a:xfrm>
                        <a:off x="2860658" y="4304289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Freeform 54"/>
                      <p:cNvSpPr/>
                      <p:nvPr/>
                    </p:nvSpPr>
                    <p:spPr>
                      <a:xfrm>
                        <a:off x="3969904" y="4304289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" name="Freeform 145"/>
                      <p:cNvSpPr/>
                      <p:nvPr/>
                    </p:nvSpPr>
                    <p:spPr>
                      <a:xfrm>
                        <a:off x="5079150" y="4304289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15ECAC8F-9FC8-4B99-9894-E3702BB25B5B}"/>
                      </a:ext>
                    </a:extLst>
                  </p:cNvPr>
                  <p:cNvGrpSpPr/>
                  <p:nvPr/>
                </p:nvGrpSpPr>
                <p:grpSpPr>
                  <a:xfrm>
                    <a:off x="642166" y="5468126"/>
                    <a:ext cx="5627086" cy="1299481"/>
                    <a:chOff x="642166" y="5468126"/>
                    <a:chExt cx="5627086" cy="1299481"/>
                  </a:xfrm>
                </p:grpSpPr>
                <p:grpSp>
                  <p:nvGrpSpPr>
                    <p:cNvPr id="62" name="Group 61">
                      <a:extLst>
                        <a:ext uri="{FF2B5EF4-FFF2-40B4-BE49-F238E27FC236}">
                          <a16:creationId xmlns:a16="http://schemas.microsoft.com/office/drawing/2014/main" id="{64E2AD8A-1D90-6823-126F-ABDD725E57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8166" y="5468126"/>
                      <a:ext cx="5197998" cy="272700"/>
                      <a:chOff x="678166" y="5468126"/>
                      <a:chExt cx="5197998" cy="272700"/>
                    </a:xfrm>
                  </p:grpSpPr>
                  <p:sp>
                    <p:nvSpPr>
                      <p:cNvPr id="132" name="TextBox 132"/>
                      <p:cNvSpPr txBox="1"/>
                      <p:nvPr/>
                    </p:nvSpPr>
                    <p:spPr>
                      <a:xfrm>
                        <a:off x="678166" y="5468126"/>
                        <a:ext cx="1306763" cy="10691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87"/>
                          </a:lnSpc>
                          <a:spcBef>
                            <a:spcPct val="0"/>
                          </a:spcBef>
                        </a:pPr>
                        <a:r>
                          <a:rPr lang="en-US" sz="750" i="1" u="none" strike="noStrike" dirty="0">
                            <a:solidFill>
                              <a:srgbClr val="000000"/>
                            </a:solidFill>
                            <a:latin typeface="Poppins SemiBold" panose="00000700000000000000" pitchFamily="2" charset="0"/>
                          </a:rPr>
                          <a:t>PRIMARY CAUSE</a:t>
                        </a:r>
                      </a:p>
                    </p:txBody>
                  </p:sp>
                  <p:sp>
                    <p:nvSpPr>
                      <p:cNvPr id="133" name="TextBox 133"/>
                      <p:cNvSpPr txBox="1"/>
                      <p:nvPr/>
                    </p:nvSpPr>
                    <p:spPr>
                      <a:xfrm>
                        <a:off x="5119728" y="5468126"/>
                        <a:ext cx="756436" cy="10691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87"/>
                          </a:lnSpc>
                          <a:spcBef>
                            <a:spcPct val="0"/>
                          </a:spcBef>
                        </a:pPr>
                        <a:r>
                          <a:rPr lang="en-US" sz="750" i="1" u="none" strike="noStrike" dirty="0">
                            <a:solidFill>
                              <a:srgbClr val="000000"/>
                            </a:solidFill>
                            <a:latin typeface="Poppins SemiBold" panose="00000700000000000000" pitchFamily="2" charset="0"/>
                          </a:rPr>
                          <a:t>ROOT CAUSE</a:t>
                        </a:r>
                      </a:p>
                    </p:txBody>
                  </p:sp>
                  <p:sp>
                    <p:nvSpPr>
                      <p:cNvPr id="134" name="TextBox 134"/>
                      <p:cNvSpPr txBox="1"/>
                      <p:nvPr/>
                    </p:nvSpPr>
                    <p:spPr>
                      <a:xfrm>
                        <a:off x="678166" y="5634867"/>
                        <a:ext cx="1011488" cy="10595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35"/>
                          </a:lnSpc>
                          <a:spcBef>
                            <a:spcPct val="0"/>
                          </a:spcBef>
                        </a:pPr>
                        <a:r>
                          <a:rPr lang="en-US" sz="700" u="none" strike="noStrike">
                            <a:solidFill>
                              <a:srgbClr val="000000"/>
                            </a:solidFill>
                            <a:latin typeface="Poppins"/>
                          </a:rPr>
                          <a:t>Why is it happening?</a:t>
                        </a:r>
                      </a:p>
                    </p:txBody>
                  </p:sp>
                  <p:sp>
                    <p:nvSpPr>
                      <p:cNvPr id="135" name="TextBox 135"/>
                      <p:cNvSpPr txBox="1"/>
                      <p:nvPr/>
                    </p:nvSpPr>
                    <p:spPr>
                      <a:xfrm>
                        <a:off x="1919571" y="5634867"/>
                        <a:ext cx="679383" cy="10595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35"/>
                          </a:lnSpc>
                          <a:spcBef>
                            <a:spcPct val="0"/>
                          </a:spcBef>
                        </a:pPr>
                        <a:r>
                          <a:rPr lang="en-US" sz="700" u="none" strike="noStrike">
                            <a:solidFill>
                              <a:srgbClr val="000000"/>
                            </a:solidFill>
                            <a:latin typeface="Poppins"/>
                          </a:rPr>
                          <a:t>Why is that?</a:t>
                        </a:r>
                      </a:p>
                    </p:txBody>
                  </p:sp>
                  <p:sp>
                    <p:nvSpPr>
                      <p:cNvPr id="136" name="TextBox 136"/>
                      <p:cNvSpPr txBox="1"/>
                      <p:nvPr/>
                    </p:nvSpPr>
                    <p:spPr>
                      <a:xfrm>
                        <a:off x="2986290" y="5634867"/>
                        <a:ext cx="679383" cy="10595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35"/>
                          </a:lnSpc>
                          <a:spcBef>
                            <a:spcPct val="0"/>
                          </a:spcBef>
                        </a:pPr>
                        <a:r>
                          <a:rPr lang="en-US" sz="700" u="none" strike="noStrike">
                            <a:solidFill>
                              <a:srgbClr val="000000"/>
                            </a:solidFill>
                            <a:latin typeface="Poppins"/>
                          </a:rPr>
                          <a:t>Why is that?</a:t>
                        </a:r>
                      </a:p>
                    </p:txBody>
                  </p:sp>
                  <p:sp>
                    <p:nvSpPr>
                      <p:cNvPr id="137" name="TextBox 137"/>
                      <p:cNvSpPr txBox="1"/>
                      <p:nvPr/>
                    </p:nvSpPr>
                    <p:spPr>
                      <a:xfrm>
                        <a:off x="4053009" y="5634867"/>
                        <a:ext cx="679383" cy="10595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35"/>
                          </a:lnSpc>
                          <a:spcBef>
                            <a:spcPct val="0"/>
                          </a:spcBef>
                        </a:pPr>
                        <a:r>
                          <a:rPr lang="en-US" sz="700" u="none" strike="noStrike">
                            <a:solidFill>
                              <a:srgbClr val="000000"/>
                            </a:solidFill>
                            <a:latin typeface="Poppins"/>
                          </a:rPr>
                          <a:t>Why is that?</a:t>
                        </a:r>
                      </a:p>
                    </p:txBody>
                  </p:sp>
                  <p:sp>
                    <p:nvSpPr>
                      <p:cNvPr id="138" name="TextBox 138"/>
                      <p:cNvSpPr txBox="1"/>
                      <p:nvPr/>
                    </p:nvSpPr>
                    <p:spPr>
                      <a:xfrm>
                        <a:off x="5119728" y="5634867"/>
                        <a:ext cx="679383" cy="10595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35"/>
                          </a:lnSpc>
                          <a:spcBef>
                            <a:spcPct val="0"/>
                          </a:spcBef>
                        </a:pPr>
                        <a:r>
                          <a:rPr lang="en-US" sz="700" u="none" strike="noStrike">
                            <a:solidFill>
                              <a:srgbClr val="000000"/>
                            </a:solidFill>
                            <a:latin typeface="Poppins"/>
                          </a:rPr>
                          <a:t>Why is that?</a:t>
                        </a:r>
                      </a:p>
                    </p:txBody>
                  </p:sp>
                </p:grpSp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E1E91391-8F51-CFEF-36D0-184BFEC338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1764" y="6234981"/>
                      <a:ext cx="4747488" cy="96739"/>
                      <a:chOff x="1521764" y="6234981"/>
                      <a:chExt cx="4747488" cy="96739"/>
                    </a:xfrm>
                  </p:grpSpPr>
                  <p:sp>
                    <p:nvSpPr>
                      <p:cNvPr id="37" name="Freeform 37"/>
                      <p:cNvSpPr/>
                      <p:nvPr/>
                    </p:nvSpPr>
                    <p:spPr>
                      <a:xfrm>
                        <a:off x="1521764" y="6234981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8" y="0"/>
                            </a:lnTo>
                            <a:lnTo>
                              <a:pt x="229648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Freeform 38"/>
                      <p:cNvSpPr/>
                      <p:nvPr/>
                    </p:nvSpPr>
                    <p:spPr>
                      <a:xfrm>
                        <a:off x="2626255" y="6234981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8" y="0"/>
                            </a:lnTo>
                            <a:lnTo>
                              <a:pt x="229648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Freeform 39"/>
                      <p:cNvSpPr/>
                      <p:nvPr/>
                    </p:nvSpPr>
                    <p:spPr>
                      <a:xfrm>
                        <a:off x="3740255" y="6234981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9" y="0"/>
                            </a:lnTo>
                            <a:lnTo>
                              <a:pt x="229649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" name="Freeform 40"/>
                      <p:cNvSpPr/>
                      <p:nvPr/>
                    </p:nvSpPr>
                    <p:spPr>
                      <a:xfrm>
                        <a:off x="4849501" y="6234981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9" y="0"/>
                            </a:lnTo>
                            <a:lnTo>
                              <a:pt x="229649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" name="Freeform 141"/>
                      <p:cNvSpPr/>
                      <p:nvPr/>
                    </p:nvSpPr>
                    <p:spPr>
                      <a:xfrm>
                        <a:off x="6039603" y="6234981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9" y="0"/>
                            </a:lnTo>
                            <a:lnTo>
                              <a:pt x="229649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5" name="Group 64">
                      <a:extLst>
                        <a:ext uri="{FF2B5EF4-FFF2-40B4-BE49-F238E27FC236}">
                          <a16:creationId xmlns:a16="http://schemas.microsoft.com/office/drawing/2014/main" id="{86E453F9-288A-35CD-67E9-08E0F30797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2166" y="5799093"/>
                      <a:ext cx="5426651" cy="968514"/>
                      <a:chOff x="642166" y="5799093"/>
                      <a:chExt cx="5426651" cy="968514"/>
                    </a:xfrm>
                  </p:grpSpPr>
                  <p:sp>
                    <p:nvSpPr>
                      <p:cNvPr id="57" name="Freeform 57"/>
                      <p:cNvSpPr/>
                      <p:nvPr/>
                    </p:nvSpPr>
                    <p:spPr>
                      <a:xfrm>
                        <a:off x="642166" y="5799093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Freeform 60"/>
                      <p:cNvSpPr/>
                      <p:nvPr/>
                    </p:nvSpPr>
                    <p:spPr>
                      <a:xfrm>
                        <a:off x="1751412" y="5799093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Freeform 63"/>
                      <p:cNvSpPr/>
                      <p:nvPr/>
                    </p:nvSpPr>
                    <p:spPr>
                      <a:xfrm>
                        <a:off x="2860658" y="5799093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6" name="Freeform 66"/>
                      <p:cNvSpPr/>
                      <p:nvPr/>
                    </p:nvSpPr>
                    <p:spPr>
                      <a:xfrm>
                        <a:off x="3969904" y="5799093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" name="Freeform 148"/>
                      <p:cNvSpPr/>
                      <p:nvPr/>
                    </p:nvSpPr>
                    <p:spPr>
                      <a:xfrm>
                        <a:off x="5079150" y="5799093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7EAC0BFF-F176-9EC7-2406-41C696EFB587}"/>
                      </a:ext>
                    </a:extLst>
                  </p:cNvPr>
                  <p:cNvGrpSpPr/>
                  <p:nvPr/>
                </p:nvGrpSpPr>
                <p:grpSpPr>
                  <a:xfrm>
                    <a:off x="642166" y="2477249"/>
                    <a:ext cx="5627086" cy="1300750"/>
                    <a:chOff x="642166" y="2477249"/>
                    <a:chExt cx="5627086" cy="1300750"/>
                  </a:xfrm>
                </p:grpSpPr>
                <p:grpSp>
                  <p:nvGrpSpPr>
                    <p:cNvPr id="26" name="Group 25">
                      <a:extLst>
                        <a:ext uri="{FF2B5EF4-FFF2-40B4-BE49-F238E27FC236}">
                          <a16:creationId xmlns:a16="http://schemas.microsoft.com/office/drawing/2014/main" id="{1F6A4425-E756-6196-2186-93B2F9BE39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8166" y="2477249"/>
                      <a:ext cx="5197998" cy="273969"/>
                      <a:chOff x="678166" y="2477249"/>
                      <a:chExt cx="5197998" cy="273969"/>
                    </a:xfrm>
                  </p:grpSpPr>
                  <p:sp>
                    <p:nvSpPr>
                      <p:cNvPr id="70" name="TextBox 70"/>
                      <p:cNvSpPr txBox="1"/>
                      <p:nvPr/>
                    </p:nvSpPr>
                    <p:spPr>
                      <a:xfrm>
                        <a:off x="678166" y="2647163"/>
                        <a:ext cx="1011488" cy="102151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>
                          <a:lnSpc>
                            <a:spcPts val="735"/>
                          </a:lnSpc>
                        </a:pPr>
                        <a:r>
                          <a:rPr lang="en-US" sz="700" dirty="0">
                            <a:solidFill>
                              <a:srgbClr val="000000"/>
                            </a:solidFill>
                            <a:latin typeface="Poppins"/>
                          </a:rPr>
                          <a:t>Why is it happening?</a:t>
                        </a:r>
                      </a:p>
                    </p:txBody>
                  </p:sp>
                  <p:sp>
                    <p:nvSpPr>
                      <p:cNvPr id="71" name="TextBox 71"/>
                      <p:cNvSpPr txBox="1"/>
                      <p:nvPr/>
                    </p:nvSpPr>
                    <p:spPr>
                      <a:xfrm>
                        <a:off x="1919571" y="2645259"/>
                        <a:ext cx="679383" cy="10595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35"/>
                          </a:lnSpc>
                          <a:spcBef>
                            <a:spcPct val="0"/>
                          </a:spcBef>
                        </a:pPr>
                        <a:r>
                          <a:rPr lang="en-US" sz="700" u="none" strike="noStrike" dirty="0">
                            <a:solidFill>
                              <a:srgbClr val="000000"/>
                            </a:solidFill>
                            <a:latin typeface="Poppins"/>
                          </a:rPr>
                          <a:t>Why is that?</a:t>
                        </a:r>
                      </a:p>
                    </p:txBody>
                  </p:sp>
                  <p:sp>
                    <p:nvSpPr>
                      <p:cNvPr id="72" name="TextBox 72"/>
                      <p:cNvSpPr txBox="1"/>
                      <p:nvPr/>
                    </p:nvSpPr>
                    <p:spPr>
                      <a:xfrm>
                        <a:off x="2986290" y="2645259"/>
                        <a:ext cx="679383" cy="10595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35"/>
                          </a:lnSpc>
                          <a:spcBef>
                            <a:spcPct val="0"/>
                          </a:spcBef>
                        </a:pPr>
                        <a:r>
                          <a:rPr lang="en-US" sz="700" u="none" strike="noStrike">
                            <a:solidFill>
                              <a:srgbClr val="000000"/>
                            </a:solidFill>
                            <a:latin typeface="Poppins"/>
                          </a:rPr>
                          <a:t>Why is that?</a:t>
                        </a:r>
                      </a:p>
                    </p:txBody>
                  </p:sp>
                  <p:sp>
                    <p:nvSpPr>
                      <p:cNvPr id="73" name="TextBox 73"/>
                      <p:cNvSpPr txBox="1"/>
                      <p:nvPr/>
                    </p:nvSpPr>
                    <p:spPr>
                      <a:xfrm>
                        <a:off x="4053009" y="2645259"/>
                        <a:ext cx="679383" cy="10595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35"/>
                          </a:lnSpc>
                          <a:spcBef>
                            <a:spcPct val="0"/>
                          </a:spcBef>
                        </a:pPr>
                        <a:r>
                          <a:rPr lang="en-US" sz="700" u="none" strike="noStrike">
                            <a:solidFill>
                              <a:srgbClr val="000000"/>
                            </a:solidFill>
                            <a:latin typeface="Poppins"/>
                          </a:rPr>
                          <a:t>Why is that?</a:t>
                        </a:r>
                      </a:p>
                    </p:txBody>
                  </p:sp>
                  <p:sp>
                    <p:nvSpPr>
                      <p:cNvPr id="74" name="TextBox 74"/>
                      <p:cNvSpPr txBox="1"/>
                      <p:nvPr/>
                    </p:nvSpPr>
                    <p:spPr>
                      <a:xfrm>
                        <a:off x="5119728" y="2645259"/>
                        <a:ext cx="679383" cy="105959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35"/>
                          </a:lnSpc>
                          <a:spcBef>
                            <a:spcPct val="0"/>
                          </a:spcBef>
                        </a:pPr>
                        <a:r>
                          <a:rPr lang="en-US" sz="700" u="none" strike="noStrike">
                            <a:solidFill>
                              <a:srgbClr val="000000"/>
                            </a:solidFill>
                            <a:latin typeface="Poppins"/>
                          </a:rPr>
                          <a:t>Why is that?</a:t>
                        </a:r>
                      </a:p>
                    </p:txBody>
                  </p:sp>
                  <p:sp>
                    <p:nvSpPr>
                      <p:cNvPr id="128" name="TextBox 128"/>
                      <p:cNvSpPr txBox="1"/>
                      <p:nvPr/>
                    </p:nvSpPr>
                    <p:spPr>
                      <a:xfrm>
                        <a:off x="678166" y="2477249"/>
                        <a:ext cx="1306763" cy="103875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>
                          <a:lnSpc>
                            <a:spcPts val="787"/>
                          </a:lnSpc>
                        </a:pPr>
                        <a:r>
                          <a:rPr lang="en-US" sz="750" i="1" dirty="0">
                            <a:solidFill>
                              <a:srgbClr val="000000"/>
                            </a:solidFill>
                            <a:latin typeface="Poppins SemiBold" panose="00000700000000000000" pitchFamily="2" charset="0"/>
                          </a:rPr>
                          <a:t>PRIMARY CAUSE</a:t>
                        </a:r>
                      </a:p>
                    </p:txBody>
                  </p:sp>
                  <p:sp>
                    <p:nvSpPr>
                      <p:cNvPr id="129" name="TextBox 129"/>
                      <p:cNvSpPr txBox="1"/>
                      <p:nvPr/>
                    </p:nvSpPr>
                    <p:spPr>
                      <a:xfrm>
                        <a:off x="5119728" y="2478518"/>
                        <a:ext cx="756436" cy="106910"/>
                      </a:xfrm>
                      <a:prstGeom prst="rect">
                        <a:avLst/>
                      </a:prstGeom>
                    </p:spPr>
                    <p:txBody>
                      <a:bodyPr lIns="0" tIns="0" rIns="0" bIns="0" rtlCol="0" anchor="t">
                        <a:spAutoFit/>
                      </a:bodyPr>
                      <a:lstStyle/>
                      <a:p>
                        <a:pPr marL="0" lvl="0" indent="0" algn="l">
                          <a:lnSpc>
                            <a:spcPts val="787"/>
                          </a:lnSpc>
                          <a:spcBef>
                            <a:spcPct val="0"/>
                          </a:spcBef>
                        </a:pPr>
                        <a:r>
                          <a:rPr lang="en-US" sz="750" i="1" u="none" strike="noStrike" dirty="0">
                            <a:solidFill>
                              <a:srgbClr val="000000"/>
                            </a:solidFill>
                            <a:latin typeface="Poppins SemiBold" panose="00000700000000000000" pitchFamily="2" charset="0"/>
                          </a:rPr>
                          <a:t>ROOT CAUSE</a:t>
                        </a:r>
                      </a:p>
                    </p:txBody>
                  </p:sp>
                </p:grpSp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AA699438-C1B5-0317-52B4-F21210EDDA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1764" y="3245373"/>
                      <a:ext cx="4747488" cy="96739"/>
                      <a:chOff x="1521764" y="3245373"/>
                      <a:chExt cx="4747488" cy="96739"/>
                    </a:xfrm>
                  </p:grpSpPr>
                  <p:sp>
                    <p:nvSpPr>
                      <p:cNvPr id="29" name="Freeform 29"/>
                      <p:cNvSpPr/>
                      <p:nvPr/>
                    </p:nvSpPr>
                    <p:spPr>
                      <a:xfrm>
                        <a:off x="1521764" y="3245373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8" y="0"/>
                            </a:lnTo>
                            <a:lnTo>
                              <a:pt x="229648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" name="Freeform 30"/>
                      <p:cNvSpPr/>
                      <p:nvPr/>
                    </p:nvSpPr>
                    <p:spPr>
                      <a:xfrm>
                        <a:off x="2626255" y="3245373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8" y="0"/>
                            </a:lnTo>
                            <a:lnTo>
                              <a:pt x="229648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Freeform 31"/>
                      <p:cNvSpPr/>
                      <p:nvPr/>
                    </p:nvSpPr>
                    <p:spPr>
                      <a:xfrm>
                        <a:off x="3740255" y="3245373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9" y="0"/>
                            </a:lnTo>
                            <a:lnTo>
                              <a:pt x="229649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" name="Freeform 32"/>
                      <p:cNvSpPr/>
                      <p:nvPr/>
                    </p:nvSpPr>
                    <p:spPr>
                      <a:xfrm>
                        <a:off x="4849501" y="3245373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9" y="0"/>
                            </a:lnTo>
                            <a:lnTo>
                              <a:pt x="229649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" name="Freeform 139"/>
                      <p:cNvSpPr/>
                      <p:nvPr/>
                    </p:nvSpPr>
                    <p:spPr>
                      <a:xfrm>
                        <a:off x="6039603" y="3245373"/>
                        <a:ext cx="229649" cy="967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9649" h="96739">
                            <a:moveTo>
                              <a:pt x="0" y="0"/>
                            </a:moveTo>
                            <a:lnTo>
                              <a:pt x="229649" y="0"/>
                            </a:lnTo>
                            <a:lnTo>
                              <a:pt x="229649" y="96739"/>
                            </a:lnTo>
                            <a:lnTo>
                              <a:pt x="0" y="967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>
                          <a:extLs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08709F6F-4BFF-CB72-FCF7-38EE056387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2166" y="2809485"/>
                      <a:ext cx="5426651" cy="968514"/>
                      <a:chOff x="642166" y="2809485"/>
                      <a:chExt cx="5426651" cy="968514"/>
                    </a:xfrm>
                  </p:grpSpPr>
                  <p:sp>
                    <p:nvSpPr>
                      <p:cNvPr id="151" name="Freeform 151"/>
                      <p:cNvSpPr/>
                      <p:nvPr/>
                    </p:nvSpPr>
                    <p:spPr>
                      <a:xfrm>
                        <a:off x="642166" y="2809485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" name="Freeform 154"/>
                      <p:cNvSpPr/>
                      <p:nvPr/>
                    </p:nvSpPr>
                    <p:spPr>
                      <a:xfrm>
                        <a:off x="1751412" y="2809485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7" name="Freeform 157"/>
                      <p:cNvSpPr/>
                      <p:nvPr/>
                    </p:nvSpPr>
                    <p:spPr>
                      <a:xfrm>
                        <a:off x="2860658" y="2809485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" name="Freeform 160"/>
                      <p:cNvSpPr/>
                      <p:nvPr/>
                    </p:nvSpPr>
                    <p:spPr>
                      <a:xfrm>
                        <a:off x="3969904" y="2809485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" name="Freeform 163"/>
                      <p:cNvSpPr/>
                      <p:nvPr/>
                    </p:nvSpPr>
                    <p:spPr>
                      <a:xfrm>
                        <a:off x="5079150" y="2809485"/>
                        <a:ext cx="989667" cy="9685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5055" h="386611">
                            <a:moveTo>
                              <a:pt x="0" y="0"/>
                            </a:moveTo>
                            <a:lnTo>
                              <a:pt x="395055" y="0"/>
                            </a:lnTo>
                            <a:lnTo>
                              <a:pt x="395055" y="386611"/>
                            </a:lnTo>
                            <a:lnTo>
                              <a:pt x="0" y="38661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720C00E-E524-19CD-0905-2BD88DB58265}"/>
                </a:ext>
              </a:extLst>
            </p:cNvPr>
            <p:cNvGrpSpPr/>
            <p:nvPr/>
          </p:nvGrpSpPr>
          <p:grpSpPr>
            <a:xfrm>
              <a:off x="507905" y="1773379"/>
              <a:ext cx="9681527" cy="524310"/>
              <a:chOff x="507905" y="1773379"/>
              <a:chExt cx="9681527" cy="52431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7405266-9CD3-02F7-B52E-66E9B8D38A40}"/>
                  </a:ext>
                </a:extLst>
              </p:cNvPr>
              <p:cNvGrpSpPr/>
              <p:nvPr/>
            </p:nvGrpSpPr>
            <p:grpSpPr>
              <a:xfrm>
                <a:off x="507905" y="1773379"/>
                <a:ext cx="5698341" cy="524310"/>
                <a:chOff x="507905" y="1773379"/>
                <a:chExt cx="5698341" cy="524310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507905" y="1773379"/>
                  <a:ext cx="5698341" cy="524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293" h="214781">
                      <a:moveTo>
                        <a:pt x="0" y="0"/>
                      </a:moveTo>
                      <a:lnTo>
                        <a:pt x="2334293" y="0"/>
                      </a:lnTo>
                      <a:lnTo>
                        <a:pt x="2334293" y="214781"/>
                      </a:lnTo>
                      <a:lnTo>
                        <a:pt x="0" y="214781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33881B89-C226-90E0-CFE9-E75D249AFF63}"/>
                    </a:ext>
                  </a:extLst>
                </p:cNvPr>
                <p:cNvGrpSpPr/>
                <p:nvPr/>
              </p:nvGrpSpPr>
              <p:grpSpPr>
                <a:xfrm>
                  <a:off x="642166" y="1845708"/>
                  <a:ext cx="5426650" cy="379653"/>
                  <a:chOff x="642166" y="1845708"/>
                  <a:chExt cx="5426650" cy="379653"/>
                </a:xfrm>
              </p:grpSpPr>
              <p:sp>
                <p:nvSpPr>
                  <p:cNvPr id="21" name="Freeform 21"/>
                  <p:cNvSpPr/>
                  <p:nvPr/>
                </p:nvSpPr>
                <p:spPr>
                  <a:xfrm>
                    <a:off x="642166" y="1845708"/>
                    <a:ext cx="5426650" cy="3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2996" h="155523">
                        <a:moveTo>
                          <a:pt x="0" y="0"/>
                        </a:moveTo>
                        <a:lnTo>
                          <a:pt x="2222996" y="0"/>
                        </a:lnTo>
                        <a:lnTo>
                          <a:pt x="2222996" y="155523"/>
                        </a:lnTo>
                        <a:lnTo>
                          <a:pt x="0" y="1555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TextBox 68"/>
                  <p:cNvSpPr txBox="1"/>
                  <p:nvPr/>
                </p:nvSpPr>
                <p:spPr>
                  <a:xfrm>
                    <a:off x="944130" y="1996180"/>
                    <a:ext cx="1306763" cy="10567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40"/>
                      </a:lnSpc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Problem</a:t>
                    </a: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F15D4F4-6CBA-4B95-2A2F-F799A079DA76}"/>
                  </a:ext>
                </a:extLst>
              </p:cNvPr>
              <p:cNvGrpSpPr/>
              <p:nvPr/>
            </p:nvGrpSpPr>
            <p:grpSpPr>
              <a:xfrm>
                <a:off x="6206247" y="1773379"/>
                <a:ext cx="3983185" cy="524310"/>
                <a:chOff x="6206247" y="1773379"/>
                <a:chExt cx="3983185" cy="52431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6206247" y="1773379"/>
                  <a:ext cx="3983185" cy="524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689" h="214781">
                      <a:moveTo>
                        <a:pt x="0" y="0"/>
                      </a:moveTo>
                      <a:lnTo>
                        <a:pt x="1631689" y="0"/>
                      </a:lnTo>
                      <a:lnTo>
                        <a:pt x="1631689" y="214781"/>
                      </a:lnTo>
                      <a:lnTo>
                        <a:pt x="0" y="214781"/>
                      </a:lnTo>
                      <a:close/>
                    </a:path>
                  </a:pathLst>
                </a:custGeom>
                <a:solidFill>
                  <a:srgbClr val="B3E6E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6902305" y="1963021"/>
                  <a:ext cx="2591068" cy="18312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17"/>
                    </a:lnSpc>
                  </a:pPr>
                  <a:r>
                    <a:rPr lang="en-US" sz="1350" dirty="0">
                      <a:solidFill>
                        <a:srgbClr val="000000"/>
                      </a:solidFill>
                      <a:latin typeface="Poppins SemiBold" panose="00000700000000000000" pitchFamily="2" charset="0"/>
                    </a:rPr>
                    <a:t>CORRECTIVE ACTION TO TAKE</a:t>
                  </a:r>
                </a:p>
              </p:txBody>
            </p: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E5E7AC9-E8CE-43F1-4DA5-F632EC9E9850}"/>
                </a:ext>
              </a:extLst>
            </p:cNvPr>
            <p:cNvGrpSpPr/>
            <p:nvPr/>
          </p:nvGrpSpPr>
          <p:grpSpPr>
            <a:xfrm>
              <a:off x="505937" y="1252242"/>
              <a:ext cx="9681526" cy="408926"/>
              <a:chOff x="507905" y="1252242"/>
              <a:chExt cx="9681526" cy="40892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507905" y="1252242"/>
                <a:ext cx="9681526" cy="408926"/>
              </a:xfrm>
              <a:custGeom>
                <a:avLst/>
                <a:gdLst/>
                <a:ahLst/>
                <a:cxnLst/>
                <a:rect l="l" t="t" r="r" b="b"/>
                <a:pathLst>
                  <a:path w="3965982" h="167514">
                    <a:moveTo>
                      <a:pt x="0" y="0"/>
                    </a:moveTo>
                    <a:lnTo>
                      <a:pt x="3965982" y="0"/>
                    </a:lnTo>
                    <a:lnTo>
                      <a:pt x="3965982" y="167514"/>
                    </a:lnTo>
                    <a:lnTo>
                      <a:pt x="0" y="1675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8568373" y="1252242"/>
                <a:ext cx="530027" cy="408926"/>
              </a:xfrm>
              <a:custGeom>
                <a:avLst/>
                <a:gdLst/>
                <a:ahLst/>
                <a:cxnLst/>
                <a:rect l="l" t="t" r="r" b="b"/>
                <a:pathLst>
                  <a:path w="217123" h="167514">
                    <a:moveTo>
                      <a:pt x="0" y="0"/>
                    </a:moveTo>
                    <a:lnTo>
                      <a:pt x="217123" y="0"/>
                    </a:lnTo>
                    <a:lnTo>
                      <a:pt x="217123" y="167514"/>
                    </a:lnTo>
                    <a:lnTo>
                      <a:pt x="0" y="167514"/>
                    </a:lnTo>
                    <a:close/>
                  </a:path>
                </a:pathLst>
              </a:custGeom>
              <a:solidFill>
                <a:srgbClr val="B3E6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507905" y="1253844"/>
                <a:ext cx="1345489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551172" h="166202">
                    <a:moveTo>
                      <a:pt x="0" y="0"/>
                    </a:moveTo>
                    <a:lnTo>
                      <a:pt x="551172" y="0"/>
                    </a:lnTo>
                    <a:lnTo>
                      <a:pt x="551172" y="166202"/>
                    </a:lnTo>
                    <a:lnTo>
                      <a:pt x="0" y="166202"/>
                    </a:lnTo>
                    <a:close/>
                  </a:path>
                </a:pathLst>
              </a:custGeom>
              <a:solidFill>
                <a:srgbClr val="B3E6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527269" y="1403870"/>
                <a:ext cx="1306763" cy="1056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40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Poppins SemiBold" panose="00000700000000000000" pitchFamily="2" charset="0"/>
                  </a:rPr>
                  <a:t>PRODUCT / PROCESS</a:t>
                </a: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5119728" y="1252242"/>
                <a:ext cx="1086518" cy="408926"/>
              </a:xfrm>
              <a:custGeom>
                <a:avLst/>
                <a:gdLst/>
                <a:ahLst/>
                <a:cxnLst/>
                <a:rect l="l" t="t" r="r" b="b"/>
                <a:pathLst>
                  <a:path w="445086" h="167514">
                    <a:moveTo>
                      <a:pt x="0" y="0"/>
                    </a:moveTo>
                    <a:lnTo>
                      <a:pt x="445086" y="0"/>
                    </a:lnTo>
                    <a:lnTo>
                      <a:pt x="445086" y="167514"/>
                    </a:lnTo>
                    <a:lnTo>
                      <a:pt x="0" y="167514"/>
                    </a:lnTo>
                    <a:close/>
                  </a:path>
                </a:pathLst>
              </a:custGeom>
              <a:solidFill>
                <a:srgbClr val="B3E6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135365" y="1403870"/>
                <a:ext cx="1055245" cy="1056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84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000000"/>
                    </a:solidFill>
                    <a:latin typeface="Poppins SemiBold" panose="00000700000000000000" pitchFamily="2" charset="0"/>
                  </a:rPr>
                  <a:t>DEPARTMENT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8568373" y="1403870"/>
                <a:ext cx="530027" cy="1056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84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000000"/>
                    </a:solidFill>
                    <a:latin typeface="Poppins SemiBold" panose="00000700000000000000" pitchFamily="2" charset="0"/>
                  </a:rPr>
                  <a:t>DATE</a:t>
                </a:r>
              </a:p>
            </p:txBody>
          </p:sp>
        </p:grpSp>
        <p:sp>
          <p:nvSpPr>
            <p:cNvPr id="142" name="TextBox 142"/>
            <p:cNvSpPr txBox="1"/>
            <p:nvPr/>
          </p:nvSpPr>
          <p:spPr>
            <a:xfrm>
              <a:off x="1742923" y="528772"/>
              <a:ext cx="7206154" cy="425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 b="1" dirty="0">
                  <a:solidFill>
                    <a:srgbClr val="FFFFFF"/>
                  </a:solidFill>
                  <a:latin typeface="Poppins" panose="00000500000000000000" pitchFamily="2" charset="0"/>
                </a:rPr>
                <a:t>5 WHYS TECHNIQUE </a:t>
              </a:r>
            </a:p>
          </p:txBody>
        </p:sp>
        <p:sp>
          <p:nvSpPr>
            <p:cNvPr id="119" name="TemplateLAB">
              <a:extLst>
                <a:ext uri="{FF2B5EF4-FFF2-40B4-BE49-F238E27FC236}">
                  <a16:creationId xmlns:a16="http://schemas.microsoft.com/office/drawing/2014/main" id="{6E9C23D1-7FB5-55DB-A3E2-0630832BA4CE}"/>
                </a:ext>
              </a:extLst>
            </p:cNvPr>
            <p:cNvSpPr/>
            <p:nvPr/>
          </p:nvSpPr>
          <p:spPr>
            <a:xfrm>
              <a:off x="4928553" y="7162874"/>
              <a:ext cx="834894" cy="137758"/>
            </a:xfrm>
            <a:custGeom>
              <a:avLst/>
              <a:gdLst/>
              <a:ahLst/>
              <a:cxnLst/>
              <a:rect l="l" t="t" r="r" b="b"/>
              <a:pathLst>
                <a:path w="834894" h="137758">
                  <a:moveTo>
                    <a:pt x="0" y="0"/>
                  </a:moveTo>
                  <a:lnTo>
                    <a:pt x="834894" y="0"/>
                  </a:lnTo>
                  <a:lnTo>
                    <a:pt x="834894" y="137758"/>
                  </a:lnTo>
                  <a:lnTo>
                    <a:pt x="0" y="137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118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Poppins SemiBold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why template (Landscape)</dc:title>
  <dc:creator>Hoang Anh</dc:creator>
  <cp:lastModifiedBy>Hoang Anh</cp:lastModifiedBy>
  <cp:revision>6</cp:revision>
  <dcterms:created xsi:type="dcterms:W3CDTF">2006-08-16T00:00:00Z</dcterms:created>
  <dcterms:modified xsi:type="dcterms:W3CDTF">2023-10-19T08:20:08Z</dcterms:modified>
  <dc:identifier>DAFxVjoWVm0</dc:identifier>
</cp:coreProperties>
</file>