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lus Jakarta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110" y="108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4">
            <a:extLst>
              <a:ext uri="{FF2B5EF4-FFF2-40B4-BE49-F238E27FC236}">
                <a16:creationId xmlns:a16="http://schemas.microsoft.com/office/drawing/2014/main" id="{45D29041-AA3B-E06F-7252-E4CB9DF55D64}"/>
              </a:ext>
            </a:extLst>
          </p:cNvPr>
          <p:cNvGrpSpPr/>
          <p:nvPr/>
        </p:nvGrpSpPr>
        <p:grpSpPr>
          <a:xfrm>
            <a:off x="-8150" y="0"/>
            <a:ext cx="10700150" cy="7220877"/>
            <a:chOff x="-8150" y="0"/>
            <a:chExt cx="10700150" cy="722087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B306624-0361-B072-11A3-C8F6F2E0A025}"/>
                </a:ext>
              </a:extLst>
            </p:cNvPr>
            <p:cNvGrpSpPr/>
            <p:nvPr/>
          </p:nvGrpSpPr>
          <p:grpSpPr>
            <a:xfrm>
              <a:off x="637364" y="6128819"/>
              <a:ext cx="9424059" cy="671537"/>
              <a:chOff x="637364" y="6128819"/>
              <a:chExt cx="9424059" cy="67153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907368" y="6128819"/>
                <a:ext cx="2503978" cy="67153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375137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375137"/>
                    </a:lnTo>
                    <a:lnTo>
                      <a:pt x="0" y="375137"/>
                    </a:lnTo>
                    <a:close/>
                  </a:path>
                </a:pathLst>
              </a:custGeom>
              <a:solidFill>
                <a:srgbClr val="FAE9B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4731996" y="6128819"/>
                <a:ext cx="2503978" cy="67153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375137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375137"/>
                    </a:lnTo>
                    <a:lnTo>
                      <a:pt x="0" y="375137"/>
                    </a:lnTo>
                    <a:close/>
                  </a:path>
                </a:pathLst>
              </a:custGeom>
              <a:solidFill>
                <a:srgbClr val="FAE9B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7557445" y="6128819"/>
                <a:ext cx="2503978" cy="67153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375137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375137"/>
                    </a:lnTo>
                    <a:lnTo>
                      <a:pt x="0" y="375137"/>
                    </a:lnTo>
                    <a:close/>
                  </a:path>
                </a:pathLst>
              </a:custGeom>
              <a:solidFill>
                <a:srgbClr val="FAE9B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82"/>
              <p:cNvSpPr/>
              <p:nvPr/>
            </p:nvSpPr>
            <p:spPr>
              <a:xfrm>
                <a:off x="637364" y="6128819"/>
                <a:ext cx="952662" cy="671537"/>
              </a:xfrm>
              <a:custGeom>
                <a:avLst/>
                <a:gdLst/>
                <a:ahLst/>
                <a:cxnLst/>
                <a:rect l="l" t="t" r="r" b="b"/>
                <a:pathLst>
                  <a:path w="532181" h="375137">
                    <a:moveTo>
                      <a:pt x="0" y="0"/>
                    </a:moveTo>
                    <a:lnTo>
                      <a:pt x="532181" y="0"/>
                    </a:lnTo>
                    <a:lnTo>
                      <a:pt x="532181" y="375137"/>
                    </a:lnTo>
                    <a:lnTo>
                      <a:pt x="0" y="375137"/>
                    </a:lnTo>
                    <a:close/>
                  </a:path>
                </a:pathLst>
              </a:custGeom>
              <a:solidFill>
                <a:srgbClr val="18541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2261164" y="6269961"/>
                <a:ext cx="1796387" cy="3892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000000"/>
                    </a:solidFill>
                    <a:latin typeface="Plus Jakarta Sans"/>
                  </a:rPr>
                  <a:t>Reallocate funds to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000000"/>
                    </a:solidFill>
                    <a:latin typeface="Plus Jakarta Sans"/>
                  </a:rPr>
                  <a:t>ensure adequate quality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000000"/>
                    </a:solidFill>
                    <a:latin typeface="Plus Jakarta Sans"/>
                  </a:rPr>
                  <a:t>control resources</a:t>
                </a:r>
              </a:p>
            </p:txBody>
          </p:sp>
          <p:sp>
            <p:nvSpPr>
              <p:cNvPr id="112" name="TextBox 112"/>
              <p:cNvSpPr txBox="1"/>
              <p:nvPr/>
            </p:nvSpPr>
            <p:spPr>
              <a:xfrm>
                <a:off x="5085792" y="6269961"/>
                <a:ext cx="1796387" cy="3892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000000"/>
                    </a:solidFill>
                    <a:latin typeface="Plus Jakarta Sans"/>
                  </a:rPr>
                  <a:t>Prioritize investment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000000"/>
                    </a:solidFill>
                    <a:latin typeface="Plus Jakarta Sans"/>
                  </a:rPr>
                  <a:t>in an updated order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000000"/>
                    </a:solidFill>
                    <a:latin typeface="Plus Jakarta Sans"/>
                  </a:rPr>
                  <a:t>management system</a:t>
                </a:r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7911241" y="6269961"/>
                <a:ext cx="1796387" cy="38925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000000"/>
                    </a:solidFill>
                    <a:latin typeface="Plus Jakarta Sans"/>
                  </a:rPr>
                  <a:t>Allocate resources and prioritize the implementation of the automated inventory system</a:t>
                </a:r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732228" y="6393317"/>
                <a:ext cx="762934" cy="1425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9"/>
                  </a:lnSpc>
                </a:pPr>
                <a:r>
                  <a:rPr lang="en-US" sz="999" b="1" spc="-9" dirty="0">
                    <a:solidFill>
                      <a:srgbClr val="F9F0E4"/>
                    </a:solidFill>
                    <a:latin typeface="Plus Jakarta Sans" pitchFamily="2" charset="0"/>
                  </a:rPr>
                  <a:t>SOLUTIONS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09A3931-713F-BF95-B90C-F5209C063010}"/>
                </a:ext>
              </a:extLst>
            </p:cNvPr>
            <p:cNvGrpSpPr/>
            <p:nvPr/>
          </p:nvGrpSpPr>
          <p:grpSpPr>
            <a:xfrm>
              <a:off x="628090" y="5388379"/>
              <a:ext cx="9433333" cy="518147"/>
              <a:chOff x="628090" y="5391545"/>
              <a:chExt cx="9433333" cy="51814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907368" y="5391545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49"/>
              <p:cNvSpPr/>
              <p:nvPr/>
            </p:nvSpPr>
            <p:spPr>
              <a:xfrm>
                <a:off x="4731996" y="5391545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75"/>
              <p:cNvSpPr/>
              <p:nvPr/>
            </p:nvSpPr>
            <p:spPr>
              <a:xfrm>
                <a:off x="7557445" y="5391545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97"/>
              <p:cNvSpPr/>
              <p:nvPr/>
            </p:nvSpPr>
            <p:spPr>
              <a:xfrm>
                <a:off x="628090" y="5391545"/>
                <a:ext cx="952662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532181" h="289450">
                    <a:moveTo>
                      <a:pt x="0" y="0"/>
                    </a:moveTo>
                    <a:lnTo>
                      <a:pt x="532181" y="0"/>
                    </a:lnTo>
                    <a:lnTo>
                      <a:pt x="532181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AE9B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2261164" y="5520867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Misallocation of funds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to other departments</a:t>
                </a:r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5085792" y="5520867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Focused on short-term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cost-cutting</a:t>
                </a:r>
              </a:p>
            </p:txBody>
          </p:sp>
          <p:sp>
            <p:nvSpPr>
              <p:cNvPr id="123" name="TextBox 123"/>
              <p:cNvSpPr txBox="1"/>
              <p:nvPr/>
            </p:nvSpPr>
            <p:spPr>
              <a:xfrm>
                <a:off x="7911241" y="5585743"/>
                <a:ext cx="1796387" cy="1297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Prioritizing other IT projects</a:t>
                </a:r>
              </a:p>
            </p:txBody>
          </p:sp>
          <p:sp>
            <p:nvSpPr>
              <p:cNvPr id="128" name="TextBox 128"/>
              <p:cNvSpPr txBox="1"/>
              <p:nvPr/>
            </p:nvSpPr>
            <p:spPr>
              <a:xfrm>
                <a:off x="846234" y="5579348"/>
                <a:ext cx="516374" cy="1425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u="none" strike="noStrike" spc="-9" dirty="0">
                    <a:solidFill>
                      <a:srgbClr val="000000"/>
                    </a:solidFill>
                    <a:latin typeface="Plus Jakarta Sans" pitchFamily="2" charset="0"/>
                  </a:rPr>
                  <a:t>WHY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0F61FB7-2123-1B9B-9A7E-150A0CA1921E}"/>
                </a:ext>
              </a:extLst>
            </p:cNvPr>
            <p:cNvGrpSpPr/>
            <p:nvPr/>
          </p:nvGrpSpPr>
          <p:grpSpPr>
            <a:xfrm>
              <a:off x="628090" y="4642404"/>
              <a:ext cx="9433333" cy="518147"/>
              <a:chOff x="628090" y="4644655"/>
              <a:chExt cx="9433333" cy="51814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907368" y="4644655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4731996" y="4644655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72"/>
              <p:cNvSpPr/>
              <p:nvPr/>
            </p:nvSpPr>
            <p:spPr>
              <a:xfrm>
                <a:off x="7557445" y="4644655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4"/>
              <p:cNvSpPr/>
              <p:nvPr/>
            </p:nvSpPr>
            <p:spPr>
              <a:xfrm>
                <a:off x="628090" y="4644655"/>
                <a:ext cx="952662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532181" h="289450">
                    <a:moveTo>
                      <a:pt x="0" y="0"/>
                    </a:moveTo>
                    <a:lnTo>
                      <a:pt x="532181" y="0"/>
                    </a:lnTo>
                    <a:lnTo>
                      <a:pt x="532181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AE9B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2261164" y="4773977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Insufficient budget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for hiring and training</a:t>
                </a:r>
              </a:p>
            </p:txBody>
          </p:sp>
          <p:sp>
            <p:nvSpPr>
              <p:cNvPr id="115" name="TextBox 115"/>
              <p:cNvSpPr txBox="1"/>
              <p:nvPr/>
            </p:nvSpPr>
            <p:spPr>
              <a:xfrm>
                <a:off x="5085792" y="4773977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Lack of investment in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system upgrades</a:t>
                </a:r>
              </a:p>
            </p:txBody>
          </p:sp>
          <p:sp>
            <p:nvSpPr>
              <p:cNvPr id="122" name="TextBox 122"/>
              <p:cNvSpPr txBox="1"/>
              <p:nvPr/>
            </p:nvSpPr>
            <p:spPr>
              <a:xfrm>
                <a:off x="7911241" y="4773977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Limited IT resources and funding for the project</a:t>
                </a:r>
              </a:p>
            </p:txBody>
          </p:sp>
          <p:sp>
            <p:nvSpPr>
              <p:cNvPr id="127" name="TextBox 127"/>
              <p:cNvSpPr txBox="1"/>
              <p:nvPr/>
            </p:nvSpPr>
            <p:spPr>
              <a:xfrm>
                <a:off x="846234" y="4832458"/>
                <a:ext cx="516374" cy="1425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u="none" strike="noStrike" spc="-9" dirty="0">
                    <a:solidFill>
                      <a:srgbClr val="000000"/>
                    </a:solidFill>
                    <a:latin typeface="Plus Jakarta Sans" pitchFamily="2" charset="0"/>
                  </a:rPr>
                  <a:t>WHY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6B88F0B-92B1-E7DE-4AD5-C66D3B736C88}"/>
                </a:ext>
              </a:extLst>
            </p:cNvPr>
            <p:cNvGrpSpPr/>
            <p:nvPr/>
          </p:nvGrpSpPr>
          <p:grpSpPr>
            <a:xfrm>
              <a:off x="628090" y="3895774"/>
              <a:ext cx="9433333" cy="518147"/>
              <a:chOff x="628090" y="3890387"/>
              <a:chExt cx="9433333" cy="51814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907368" y="3890387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4731996" y="3890387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/>
              <p:cNvSpPr/>
              <p:nvPr/>
            </p:nvSpPr>
            <p:spPr>
              <a:xfrm>
                <a:off x="7557445" y="3890387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91"/>
              <p:cNvSpPr/>
              <p:nvPr/>
            </p:nvSpPr>
            <p:spPr>
              <a:xfrm>
                <a:off x="628090" y="3890387"/>
                <a:ext cx="952662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532181" h="289450">
                    <a:moveTo>
                      <a:pt x="0" y="0"/>
                    </a:moveTo>
                    <a:lnTo>
                      <a:pt x="532181" y="0"/>
                    </a:lnTo>
                    <a:lnTo>
                      <a:pt x="532181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AE9B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2261164" y="4019709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Shortage of skilled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quality inspectors</a:t>
                </a:r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5085792" y="4019709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Outdated and inefficient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order management system</a:t>
                </a:r>
              </a:p>
            </p:txBody>
          </p:sp>
          <p:sp>
            <p:nvSpPr>
              <p:cNvPr id="121" name="TextBox 121"/>
              <p:cNvSpPr txBox="1"/>
              <p:nvPr/>
            </p:nvSpPr>
            <p:spPr>
              <a:xfrm>
                <a:off x="7911241" y="4019709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Delayed implementation of automated inventory system</a:t>
                </a:r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846234" y="4078190"/>
                <a:ext cx="516374" cy="1425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u="none" strike="noStrike" spc="-9" dirty="0">
                    <a:solidFill>
                      <a:srgbClr val="000000"/>
                    </a:solidFill>
                    <a:latin typeface="Plus Jakarta Sans" pitchFamily="2" charset="0"/>
                  </a:rPr>
                  <a:t>WHY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21DF6C-1CC3-643B-8545-7297F1866A70}"/>
                </a:ext>
              </a:extLst>
            </p:cNvPr>
            <p:cNvGrpSpPr/>
            <p:nvPr/>
          </p:nvGrpSpPr>
          <p:grpSpPr>
            <a:xfrm>
              <a:off x="628090" y="3150834"/>
              <a:ext cx="9433333" cy="518188"/>
              <a:chOff x="628090" y="3150834"/>
              <a:chExt cx="9433333" cy="518188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907368" y="3150875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4731996" y="3150834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7557445" y="3150834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88"/>
              <p:cNvSpPr/>
              <p:nvPr/>
            </p:nvSpPr>
            <p:spPr>
              <a:xfrm>
                <a:off x="628090" y="3150834"/>
                <a:ext cx="952662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532181" h="289450">
                    <a:moveTo>
                      <a:pt x="0" y="0"/>
                    </a:moveTo>
                    <a:lnTo>
                      <a:pt x="532181" y="0"/>
                    </a:lnTo>
                    <a:lnTo>
                      <a:pt x="532181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AE9B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2261164" y="3280156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Inadequate quality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control during production</a:t>
                </a:r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5085792" y="3345032"/>
                <a:ext cx="1796387" cy="1297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 dirty="0">
                    <a:solidFill>
                      <a:srgbClr val="000000"/>
                    </a:solidFill>
                    <a:latin typeface="Plus Jakarta Sans"/>
                  </a:rPr>
                  <a:t>Order processing errors</a:t>
                </a:r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7911241" y="3345032"/>
                <a:ext cx="1796387" cy="1297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Manual inventory tracking</a:t>
                </a:r>
              </a:p>
            </p:txBody>
          </p:sp>
          <p:sp>
            <p:nvSpPr>
              <p:cNvPr id="125" name="TextBox 125"/>
              <p:cNvSpPr txBox="1"/>
              <p:nvPr/>
            </p:nvSpPr>
            <p:spPr>
              <a:xfrm>
                <a:off x="846234" y="3338637"/>
                <a:ext cx="516374" cy="1425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u="none" strike="noStrike" spc="-9" dirty="0">
                    <a:solidFill>
                      <a:srgbClr val="000000"/>
                    </a:solidFill>
                    <a:latin typeface="Plus Jakarta Sans" pitchFamily="2" charset="0"/>
                  </a:rPr>
                  <a:t>WHY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7378B52-013D-3BD6-4B3C-3C9A6C55C4A6}"/>
                </a:ext>
              </a:extLst>
            </p:cNvPr>
            <p:cNvGrpSpPr/>
            <p:nvPr/>
          </p:nvGrpSpPr>
          <p:grpSpPr>
            <a:xfrm>
              <a:off x="628090" y="2403984"/>
              <a:ext cx="9433333" cy="518147"/>
              <a:chOff x="628090" y="2403984"/>
              <a:chExt cx="9433333" cy="51814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907368" y="2403984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4731996" y="2403984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60"/>
              <p:cNvSpPr/>
              <p:nvPr/>
            </p:nvSpPr>
            <p:spPr>
              <a:xfrm>
                <a:off x="7557445" y="2403984"/>
                <a:ext cx="2503978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1398784" h="289450">
                    <a:moveTo>
                      <a:pt x="0" y="0"/>
                    </a:moveTo>
                    <a:lnTo>
                      <a:pt x="1398784" y="0"/>
                    </a:lnTo>
                    <a:lnTo>
                      <a:pt x="1398784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FFBF6"/>
              </a:solidFill>
              <a:ln w="9525" cap="sq">
                <a:solidFill>
                  <a:srgbClr val="18541F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85"/>
              <p:cNvSpPr/>
              <p:nvPr/>
            </p:nvSpPr>
            <p:spPr>
              <a:xfrm>
                <a:off x="628090" y="2403984"/>
                <a:ext cx="952662" cy="518147"/>
              </a:xfrm>
              <a:custGeom>
                <a:avLst/>
                <a:gdLst/>
                <a:ahLst/>
                <a:cxnLst/>
                <a:rect l="l" t="t" r="r" b="b"/>
                <a:pathLst>
                  <a:path w="532181" h="289450">
                    <a:moveTo>
                      <a:pt x="0" y="0"/>
                    </a:moveTo>
                    <a:lnTo>
                      <a:pt x="532181" y="0"/>
                    </a:lnTo>
                    <a:lnTo>
                      <a:pt x="532181" y="289450"/>
                    </a:lnTo>
                    <a:lnTo>
                      <a:pt x="0" y="289450"/>
                    </a:lnTo>
                    <a:close/>
                  </a:path>
                </a:pathLst>
              </a:custGeom>
              <a:solidFill>
                <a:srgbClr val="FAE9B5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2261164" y="2529789"/>
                <a:ext cx="1796387" cy="2665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79"/>
                  </a:lnSpc>
                </a:pPr>
                <a:r>
                  <a:rPr lang="en-US" sz="899" spc="-8" dirty="0">
                    <a:solidFill>
                      <a:srgbClr val="000000"/>
                    </a:solidFill>
                    <a:latin typeface="Plus Jakarta Sans"/>
                  </a:rPr>
                  <a:t> Product defects in </a:t>
                </a:r>
              </a:p>
              <a:p>
                <a:pPr algn="ctr">
                  <a:lnSpc>
                    <a:spcPts val="1079"/>
                  </a:lnSpc>
                </a:pPr>
                <a:r>
                  <a:rPr lang="en-US" sz="899" spc="-8" dirty="0">
                    <a:solidFill>
                      <a:srgbClr val="000000"/>
                    </a:solidFill>
                    <a:latin typeface="Plus Jakarta Sans"/>
                  </a:rPr>
                  <a:t>multiple units</a:t>
                </a:r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5085792" y="2533306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Incorrect or delayed </a:t>
                </a:r>
              </a:p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order deliveries</a:t>
                </a:r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7911241" y="2533306"/>
                <a:ext cx="1796387" cy="25950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079"/>
                  </a:lnSpc>
                  <a:spcBef>
                    <a:spcPct val="0"/>
                  </a:spcBef>
                </a:pPr>
                <a:r>
                  <a:rPr lang="en-US" sz="899" u="none" strike="noStrike" spc="-8">
                    <a:solidFill>
                      <a:srgbClr val="000000"/>
                    </a:solidFill>
                    <a:latin typeface="Plus Jakarta Sans"/>
                  </a:rPr>
                  <a:t>Mismatch between shipping orders and inventory</a:t>
                </a:r>
              </a:p>
            </p:txBody>
          </p:sp>
          <p:sp>
            <p:nvSpPr>
              <p:cNvPr id="124" name="TextBox 124"/>
              <p:cNvSpPr txBox="1"/>
              <p:nvPr/>
            </p:nvSpPr>
            <p:spPr>
              <a:xfrm>
                <a:off x="846234" y="2591787"/>
                <a:ext cx="516374" cy="14254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199"/>
                  </a:lnSpc>
                  <a:spcBef>
                    <a:spcPct val="0"/>
                  </a:spcBef>
                </a:pPr>
                <a:r>
                  <a:rPr lang="en-US" sz="999" b="1" u="none" strike="noStrike" spc="-9" dirty="0">
                    <a:solidFill>
                      <a:srgbClr val="000000"/>
                    </a:solidFill>
                    <a:latin typeface="Plus Jakarta Sans" pitchFamily="2" charset="0"/>
                  </a:rPr>
                  <a:t>WHY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9CE8F6E-32FA-5F82-857B-744289E54CB1}"/>
                </a:ext>
              </a:extLst>
            </p:cNvPr>
            <p:cNvGrpSpPr/>
            <p:nvPr/>
          </p:nvGrpSpPr>
          <p:grpSpPr>
            <a:xfrm>
              <a:off x="1907346" y="1707879"/>
              <a:ext cx="8154100" cy="473539"/>
              <a:chOff x="1907346" y="1707879"/>
              <a:chExt cx="8154100" cy="47353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907346" y="1707879"/>
                <a:ext cx="2504023" cy="473539"/>
              </a:xfrm>
              <a:custGeom>
                <a:avLst/>
                <a:gdLst/>
                <a:ahLst/>
                <a:cxnLst/>
                <a:rect l="l" t="t" r="r" b="b"/>
                <a:pathLst>
                  <a:path w="1372626" h="259579">
                    <a:moveTo>
                      <a:pt x="0" y="0"/>
                    </a:moveTo>
                    <a:lnTo>
                      <a:pt x="1372626" y="0"/>
                    </a:lnTo>
                    <a:lnTo>
                      <a:pt x="1372626" y="259579"/>
                    </a:lnTo>
                    <a:lnTo>
                      <a:pt x="0" y="259579"/>
                    </a:lnTo>
                    <a:close/>
                  </a:path>
                </a:pathLst>
              </a:custGeom>
              <a:solidFill>
                <a:srgbClr val="18541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4731974" y="1707879"/>
                <a:ext cx="2504023" cy="473539"/>
              </a:xfrm>
              <a:custGeom>
                <a:avLst/>
                <a:gdLst/>
                <a:ahLst/>
                <a:cxnLst/>
                <a:rect l="l" t="t" r="r" b="b"/>
                <a:pathLst>
                  <a:path w="1372626" h="259579">
                    <a:moveTo>
                      <a:pt x="0" y="0"/>
                    </a:moveTo>
                    <a:lnTo>
                      <a:pt x="1372626" y="0"/>
                    </a:lnTo>
                    <a:lnTo>
                      <a:pt x="1372626" y="259579"/>
                    </a:lnTo>
                    <a:lnTo>
                      <a:pt x="0" y="259579"/>
                    </a:lnTo>
                    <a:close/>
                  </a:path>
                </a:pathLst>
              </a:custGeom>
              <a:solidFill>
                <a:srgbClr val="18541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3"/>
              <p:cNvSpPr/>
              <p:nvPr/>
            </p:nvSpPr>
            <p:spPr>
              <a:xfrm>
                <a:off x="7557423" y="1707879"/>
                <a:ext cx="2504023" cy="473539"/>
              </a:xfrm>
              <a:custGeom>
                <a:avLst/>
                <a:gdLst/>
                <a:ahLst/>
                <a:cxnLst/>
                <a:rect l="l" t="t" r="r" b="b"/>
                <a:pathLst>
                  <a:path w="1372626" h="259579">
                    <a:moveTo>
                      <a:pt x="0" y="0"/>
                    </a:moveTo>
                    <a:lnTo>
                      <a:pt x="1372626" y="0"/>
                    </a:lnTo>
                    <a:lnTo>
                      <a:pt x="1372626" y="259579"/>
                    </a:lnTo>
                    <a:lnTo>
                      <a:pt x="0" y="259579"/>
                    </a:lnTo>
                    <a:close/>
                  </a:path>
                </a:pathLst>
              </a:custGeom>
              <a:solidFill>
                <a:srgbClr val="18541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2261164" y="1858937"/>
                <a:ext cx="1796387" cy="1714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79"/>
                  </a:lnSpc>
                </a:pPr>
                <a:r>
                  <a:rPr lang="en-US" sz="1149" b="1" spc="-11" dirty="0">
                    <a:solidFill>
                      <a:srgbClr val="F9F0E4"/>
                    </a:solidFill>
                    <a:latin typeface="Plus Jakarta Sans" pitchFamily="2" charset="0"/>
                  </a:rPr>
                  <a:t>Product Quality Team</a:t>
                </a:r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5085792" y="1858937"/>
                <a:ext cx="1796387" cy="1714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79"/>
                  </a:lnSpc>
                </a:pPr>
                <a:r>
                  <a:rPr lang="en-US" sz="1149" b="1" spc="-11" dirty="0">
                    <a:solidFill>
                      <a:srgbClr val="F9F0E4"/>
                    </a:solidFill>
                    <a:latin typeface="Plus Jakarta Sans" pitchFamily="2" charset="0"/>
                  </a:rPr>
                  <a:t>Customer Service Team</a:t>
                </a:r>
              </a:p>
            </p:txBody>
          </p:sp>
          <p:sp>
            <p:nvSpPr>
              <p:cNvPr id="118" name="TextBox 118"/>
              <p:cNvSpPr txBox="1"/>
              <p:nvPr/>
            </p:nvSpPr>
            <p:spPr>
              <a:xfrm>
                <a:off x="7911241" y="1858937"/>
                <a:ext cx="1796387" cy="1714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379"/>
                  </a:lnSpc>
                </a:pPr>
                <a:r>
                  <a:rPr lang="en-US" sz="1149" b="1" spc="-11" dirty="0">
                    <a:solidFill>
                      <a:srgbClr val="F9F0E4"/>
                    </a:solidFill>
                    <a:latin typeface="Plus Jakarta Sans" pitchFamily="2" charset="0"/>
                  </a:rPr>
                  <a:t>Shipping Team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2559BBD-BFF6-92F8-850A-D904FD2CE2C3}"/>
                </a:ext>
              </a:extLst>
            </p:cNvPr>
            <p:cNvGrpSpPr/>
            <p:nvPr/>
          </p:nvGrpSpPr>
          <p:grpSpPr>
            <a:xfrm>
              <a:off x="-8150" y="0"/>
              <a:ext cx="10700150" cy="1188027"/>
              <a:chOff x="-8150" y="0"/>
              <a:chExt cx="10700150" cy="118802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8150" y="0"/>
                <a:ext cx="10700150" cy="1188027"/>
              </a:xfrm>
              <a:custGeom>
                <a:avLst/>
                <a:gdLst/>
                <a:ahLst/>
                <a:cxnLst/>
                <a:rect l="l" t="t" r="r" b="b"/>
                <a:pathLst>
                  <a:path w="3834692" h="425762">
                    <a:moveTo>
                      <a:pt x="0" y="0"/>
                    </a:moveTo>
                    <a:lnTo>
                      <a:pt x="3834692" y="0"/>
                    </a:lnTo>
                    <a:lnTo>
                      <a:pt x="3834692" y="425762"/>
                    </a:lnTo>
                    <a:lnTo>
                      <a:pt x="0" y="425762"/>
                    </a:lnTo>
                    <a:close/>
                  </a:path>
                </a:pathLst>
              </a:custGeom>
              <a:solidFill>
                <a:srgbClr val="18541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751925" y="399771"/>
                <a:ext cx="3845562" cy="5618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39"/>
                  </a:lnSpc>
                </a:pPr>
                <a:r>
                  <a:rPr lang="en-US" sz="3699" b="1" spc="-36" dirty="0">
                    <a:solidFill>
                      <a:srgbClr val="F9F0E4"/>
                    </a:solidFill>
                    <a:latin typeface="Plus Jakarta Sans" pitchFamily="2" charset="0"/>
                  </a:rPr>
                  <a:t>5 whys diagram </a:t>
                </a:r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4829461" y="680758"/>
                <a:ext cx="5102464" cy="1905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560"/>
                  </a:lnSpc>
                </a:pPr>
                <a:r>
                  <a:rPr lang="en-US" sz="1300" b="1" spc="-13" dirty="0">
                    <a:solidFill>
                      <a:srgbClr val="F9F0E4"/>
                    </a:solidFill>
                    <a:latin typeface="Plus Jakarta Sans" pitchFamily="2" charset="0"/>
                  </a:rPr>
                  <a:t>Problem: </a:t>
                </a:r>
                <a:r>
                  <a:rPr lang="en-US" sz="1300" b="1" spc="-13" dirty="0">
                    <a:solidFill>
                      <a:srgbClr val="F9F0E4"/>
                    </a:solidFill>
                    <a:latin typeface="Plus Jakarta Sans"/>
                  </a:rPr>
                  <a:t>Frequent Product Returns and Customer Complaints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1CCD3A3-481B-B9D3-1418-7ADE52895F3D}"/>
                </a:ext>
              </a:extLst>
            </p:cNvPr>
            <p:cNvGrpSpPr/>
            <p:nvPr/>
          </p:nvGrpSpPr>
          <p:grpSpPr>
            <a:xfrm>
              <a:off x="3159335" y="2920762"/>
              <a:ext cx="5647613" cy="3216463"/>
              <a:chOff x="3159335" y="2916000"/>
              <a:chExt cx="5647613" cy="3216463"/>
            </a:xfrm>
          </p:grpSpPr>
          <p:sp>
            <p:nvSpPr>
              <p:cNvPr id="8" name="AutoShape 2">
                <a:extLst>
                  <a:ext uri="{FF2B5EF4-FFF2-40B4-BE49-F238E27FC236}">
                    <a16:creationId xmlns:a16="http://schemas.microsoft.com/office/drawing/2014/main" id="{8F1FE7EB-EF06-2BF6-9C79-6D097E368C44}"/>
                  </a:ext>
                </a:extLst>
              </p:cNvPr>
              <p:cNvSpPr/>
              <p:nvPr/>
            </p:nvSpPr>
            <p:spPr>
              <a:xfrm>
                <a:off x="3159335" y="2916000"/>
                <a:ext cx="0" cy="234875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AutoShape 3">
                <a:extLst>
                  <a:ext uri="{FF2B5EF4-FFF2-40B4-BE49-F238E27FC236}">
                    <a16:creationId xmlns:a16="http://schemas.microsoft.com/office/drawing/2014/main" id="{FA21282B-77BB-AB3F-D2BE-F20C43BCA2DD}"/>
                  </a:ext>
                </a:extLst>
              </p:cNvPr>
              <p:cNvSpPr/>
              <p:nvPr/>
            </p:nvSpPr>
            <p:spPr>
              <a:xfrm>
                <a:off x="3159335" y="3664800"/>
                <a:ext cx="0" cy="232965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4">
                <a:extLst>
                  <a:ext uri="{FF2B5EF4-FFF2-40B4-BE49-F238E27FC236}">
                    <a16:creationId xmlns:a16="http://schemas.microsoft.com/office/drawing/2014/main" id="{A9940F56-E699-632F-B888-B276C32CF4AB}"/>
                  </a:ext>
                </a:extLst>
              </p:cNvPr>
              <p:cNvSpPr/>
              <p:nvPr/>
            </p:nvSpPr>
            <p:spPr>
              <a:xfrm>
                <a:off x="3159335" y="4410000"/>
                <a:ext cx="0" cy="234655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5">
                <a:extLst>
                  <a:ext uri="{FF2B5EF4-FFF2-40B4-BE49-F238E27FC236}">
                    <a16:creationId xmlns:a16="http://schemas.microsoft.com/office/drawing/2014/main" id="{89D115B8-AA20-F750-A2D4-FB39E94FAE28}"/>
                  </a:ext>
                </a:extLst>
              </p:cNvPr>
              <p:cNvSpPr/>
              <p:nvPr/>
            </p:nvSpPr>
            <p:spPr>
              <a:xfrm>
                <a:off x="3159335" y="5158800"/>
                <a:ext cx="0" cy="232745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6">
                <a:extLst>
                  <a:ext uri="{FF2B5EF4-FFF2-40B4-BE49-F238E27FC236}">
                    <a16:creationId xmlns:a16="http://schemas.microsoft.com/office/drawing/2014/main" id="{FC0E0882-0B54-F66E-8F21-BF0EF09E5C1A}"/>
                  </a:ext>
                </a:extLst>
              </p:cNvPr>
              <p:cNvSpPr/>
              <p:nvPr/>
            </p:nvSpPr>
            <p:spPr>
              <a:xfrm>
                <a:off x="5983963" y="2916000"/>
                <a:ext cx="0" cy="234875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AutoShape 7">
                <a:extLst>
                  <a:ext uri="{FF2B5EF4-FFF2-40B4-BE49-F238E27FC236}">
                    <a16:creationId xmlns:a16="http://schemas.microsoft.com/office/drawing/2014/main" id="{1112A254-EC65-1BD2-7761-2E445E3F310A}"/>
                  </a:ext>
                </a:extLst>
              </p:cNvPr>
              <p:cNvSpPr/>
              <p:nvPr/>
            </p:nvSpPr>
            <p:spPr>
              <a:xfrm>
                <a:off x="5983963" y="3664800"/>
                <a:ext cx="0" cy="232965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8">
                <a:extLst>
                  <a:ext uri="{FF2B5EF4-FFF2-40B4-BE49-F238E27FC236}">
                    <a16:creationId xmlns:a16="http://schemas.microsoft.com/office/drawing/2014/main" id="{76F3DDCC-AB33-C1F7-D159-02631A7FFE3B}"/>
                  </a:ext>
                </a:extLst>
              </p:cNvPr>
              <p:cNvSpPr/>
              <p:nvPr/>
            </p:nvSpPr>
            <p:spPr>
              <a:xfrm flipH="1">
                <a:off x="8806948" y="5904000"/>
                <a:ext cx="0" cy="226800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9">
                <a:extLst>
                  <a:ext uri="{FF2B5EF4-FFF2-40B4-BE49-F238E27FC236}">
                    <a16:creationId xmlns:a16="http://schemas.microsoft.com/office/drawing/2014/main" id="{7C10EE2B-BBB4-33A5-D714-51EEB791F382}"/>
                  </a:ext>
                </a:extLst>
              </p:cNvPr>
              <p:cNvSpPr/>
              <p:nvPr/>
            </p:nvSpPr>
            <p:spPr>
              <a:xfrm flipH="1">
                <a:off x="5983963" y="5904000"/>
                <a:ext cx="0" cy="226800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AutoShape 10">
                <a:extLst>
                  <a:ext uri="{FF2B5EF4-FFF2-40B4-BE49-F238E27FC236}">
                    <a16:creationId xmlns:a16="http://schemas.microsoft.com/office/drawing/2014/main" id="{50F91DDF-10BD-78E5-49EF-6A39B770C6E9}"/>
                  </a:ext>
                </a:extLst>
              </p:cNvPr>
              <p:cNvSpPr/>
              <p:nvPr/>
            </p:nvSpPr>
            <p:spPr>
              <a:xfrm>
                <a:off x="5983963" y="5158800"/>
                <a:ext cx="0" cy="234000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AutoShape 11">
                <a:extLst>
                  <a:ext uri="{FF2B5EF4-FFF2-40B4-BE49-F238E27FC236}">
                    <a16:creationId xmlns:a16="http://schemas.microsoft.com/office/drawing/2014/main" id="{1A0BC5D7-3718-1A19-2F11-06993B25DB0D}"/>
                  </a:ext>
                </a:extLst>
              </p:cNvPr>
              <p:cNvSpPr/>
              <p:nvPr/>
            </p:nvSpPr>
            <p:spPr>
              <a:xfrm flipH="1">
                <a:off x="8806948" y="2916000"/>
                <a:ext cx="0" cy="234875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12">
                <a:extLst>
                  <a:ext uri="{FF2B5EF4-FFF2-40B4-BE49-F238E27FC236}">
                    <a16:creationId xmlns:a16="http://schemas.microsoft.com/office/drawing/2014/main" id="{3D34DCC2-7D13-28AD-1D09-5AF0F8E981AE}"/>
                  </a:ext>
                </a:extLst>
              </p:cNvPr>
              <p:cNvSpPr/>
              <p:nvPr/>
            </p:nvSpPr>
            <p:spPr>
              <a:xfrm flipH="1">
                <a:off x="8806948" y="3664800"/>
                <a:ext cx="0" cy="232965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AutoShape 13">
                <a:extLst>
                  <a:ext uri="{FF2B5EF4-FFF2-40B4-BE49-F238E27FC236}">
                    <a16:creationId xmlns:a16="http://schemas.microsoft.com/office/drawing/2014/main" id="{5D31499B-D9E1-2548-41F8-EE7CA192056C}"/>
                  </a:ext>
                </a:extLst>
              </p:cNvPr>
              <p:cNvSpPr/>
              <p:nvPr/>
            </p:nvSpPr>
            <p:spPr>
              <a:xfrm>
                <a:off x="8806948" y="4410000"/>
                <a:ext cx="0" cy="234000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14">
                <a:extLst>
                  <a:ext uri="{FF2B5EF4-FFF2-40B4-BE49-F238E27FC236}">
                    <a16:creationId xmlns:a16="http://schemas.microsoft.com/office/drawing/2014/main" id="{0B0CEA43-331E-1694-414E-171BA39F99FE}"/>
                  </a:ext>
                </a:extLst>
              </p:cNvPr>
              <p:cNvSpPr/>
              <p:nvPr/>
            </p:nvSpPr>
            <p:spPr>
              <a:xfrm flipH="1">
                <a:off x="8806948" y="5158800"/>
                <a:ext cx="0" cy="232745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AutoShape 15">
                <a:extLst>
                  <a:ext uri="{FF2B5EF4-FFF2-40B4-BE49-F238E27FC236}">
                    <a16:creationId xmlns:a16="http://schemas.microsoft.com/office/drawing/2014/main" id="{56B72C88-846D-AE5C-25EF-CBDD45828237}"/>
                  </a:ext>
                </a:extLst>
              </p:cNvPr>
              <p:cNvSpPr/>
              <p:nvPr/>
            </p:nvSpPr>
            <p:spPr>
              <a:xfrm>
                <a:off x="5983963" y="4410000"/>
                <a:ext cx="0" cy="234000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AutoShape 16">
                <a:extLst>
                  <a:ext uri="{FF2B5EF4-FFF2-40B4-BE49-F238E27FC236}">
                    <a16:creationId xmlns:a16="http://schemas.microsoft.com/office/drawing/2014/main" id="{E83D3233-E5D6-3F7B-15BB-C947BD2EF31B}"/>
                  </a:ext>
                </a:extLst>
              </p:cNvPr>
              <p:cNvSpPr/>
              <p:nvPr/>
            </p:nvSpPr>
            <p:spPr>
              <a:xfrm flipH="1">
                <a:off x="3159335" y="5904000"/>
                <a:ext cx="0" cy="228463"/>
              </a:xfrm>
              <a:prstGeom prst="line">
                <a:avLst/>
              </a:prstGeom>
              <a:ln w="9525" cap="flat">
                <a:solidFill>
                  <a:srgbClr val="18541F"/>
                </a:solidFill>
                <a:prstDash val="solid"/>
                <a:headEnd type="none" w="sm" len="med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" name="TemplateLAB"/>
            <p:cNvSpPr/>
            <p:nvPr/>
          </p:nvSpPr>
          <p:spPr>
            <a:xfrm>
              <a:off x="5003026" y="7107696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8" y="0"/>
                  </a:lnTo>
                  <a:lnTo>
                    <a:pt x="685948" y="113181"/>
                  </a:lnTo>
                  <a:lnTo>
                    <a:pt x="0" y="11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9658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131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Plus Jakarta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why template (Landscape)</dc:title>
  <dc:creator>Hoang Anh</dc:creator>
  <cp:lastModifiedBy>Hoang Anh</cp:lastModifiedBy>
  <cp:revision>7</cp:revision>
  <dcterms:created xsi:type="dcterms:W3CDTF">2006-08-16T00:00:00Z</dcterms:created>
  <dcterms:modified xsi:type="dcterms:W3CDTF">2023-10-19T10:33:51Z</dcterms:modified>
  <dc:identifier>DAFxVjoWVm0</dc:identifier>
</cp:coreProperties>
</file>