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us Jakarta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3846" y="2022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">
            <a:extLst>
              <a:ext uri="{FF2B5EF4-FFF2-40B4-BE49-F238E27FC236}">
                <a16:creationId xmlns:a16="http://schemas.microsoft.com/office/drawing/2014/main" id="{DC53EC6B-6770-5242-D931-873F4AFA7100}"/>
              </a:ext>
            </a:extLst>
          </p:cNvPr>
          <p:cNvGrpSpPr/>
          <p:nvPr/>
        </p:nvGrpSpPr>
        <p:grpSpPr>
          <a:xfrm>
            <a:off x="-3" y="576441"/>
            <a:ext cx="10693403" cy="6488278"/>
            <a:chOff x="-3" y="576441"/>
            <a:chExt cx="10693403" cy="648827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D9BA490-64DD-EA91-49D4-A5F5E508827E}"/>
                </a:ext>
              </a:extLst>
            </p:cNvPr>
            <p:cNvGrpSpPr/>
            <p:nvPr/>
          </p:nvGrpSpPr>
          <p:grpSpPr>
            <a:xfrm>
              <a:off x="0" y="576441"/>
              <a:ext cx="4405449" cy="1348069"/>
              <a:chOff x="0" y="576441"/>
              <a:chExt cx="4405449" cy="134806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799179"/>
                <a:ext cx="738550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2331304" h="384652">
                    <a:moveTo>
                      <a:pt x="0" y="0"/>
                    </a:moveTo>
                    <a:lnTo>
                      <a:pt x="2331304" y="0"/>
                    </a:lnTo>
                    <a:lnTo>
                      <a:pt x="2331304" y="384652"/>
                    </a:lnTo>
                    <a:lnTo>
                      <a:pt x="0" y="384652"/>
                    </a:lnTo>
                    <a:close/>
                  </a:path>
                </a:pathLst>
              </a:custGeom>
              <a:solidFill>
                <a:srgbClr val="EBCEAF">
                  <a:alpha val="13725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738552" y="799179"/>
                <a:ext cx="3606101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1234957" h="384652">
                    <a:moveTo>
                      <a:pt x="0" y="0"/>
                    </a:moveTo>
                    <a:lnTo>
                      <a:pt x="1234957" y="0"/>
                    </a:lnTo>
                    <a:lnTo>
                      <a:pt x="1234957" y="384652"/>
                    </a:lnTo>
                    <a:lnTo>
                      <a:pt x="0" y="384652"/>
                    </a:lnTo>
                    <a:close/>
                  </a:path>
                </a:pathLst>
              </a:custGeom>
              <a:solidFill>
                <a:srgbClr val="FFF1E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255740" y="1311888"/>
                <a:ext cx="2786482" cy="1816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dirty="0">
                    <a:solidFill>
                      <a:srgbClr val="000000"/>
                    </a:solidFill>
                    <a:latin typeface="Plus Jakarta Sans"/>
                  </a:rPr>
                  <a:t>A decline in new customer acquisitions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267866" y="1054800"/>
                <a:ext cx="1796106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404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Plus Jakarta Sans" pitchFamily="2" charset="0"/>
                  </a:rPr>
                  <a:t>Why?</a:t>
                </a:r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708153" y="799179"/>
                <a:ext cx="60797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33527" h="619397">
                    <a:moveTo>
                      <a:pt x="0" y="0"/>
                    </a:moveTo>
                    <a:lnTo>
                      <a:pt x="33527" y="0"/>
                    </a:lnTo>
                    <a:lnTo>
                      <a:pt x="33527" y="619397"/>
                    </a:lnTo>
                    <a:lnTo>
                      <a:pt x="0" y="619397"/>
                    </a:ln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522552" y="576441"/>
                <a:ext cx="432000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A02">
                  <a:alpha val="19608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565703" y="619592"/>
                <a:ext cx="345699" cy="3456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583284" y="702673"/>
                <a:ext cx="310536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421"/>
                  </a:lnSpc>
                  <a:defRPr sz="1215" b="1">
                    <a:solidFill>
                      <a:srgbClr val="FFFFFF"/>
                    </a:solidFill>
                    <a:latin typeface="Plus Jakarta Sans" pitchFamily="2" charset="0"/>
                  </a:defRPr>
                </a:lvl1pPr>
              </a:lstStyle>
              <a:p>
                <a:r>
                  <a:rPr lang="en-US" sz="1200" dirty="0">
                    <a:cs typeface="Plus Jakarta Sans" pitchFamily="2" charset="0"/>
                  </a:rPr>
                  <a:t>1</a:t>
                </a:r>
              </a:p>
            </p:txBody>
          </p:sp>
          <p:sp>
            <p:nvSpPr>
              <p:cNvPr id="105" name="Freeform 105"/>
              <p:cNvSpPr/>
              <p:nvPr/>
            </p:nvSpPr>
            <p:spPr>
              <a:xfrm>
                <a:off x="4344652" y="805091"/>
                <a:ext cx="60797" cy="1119419"/>
              </a:xfrm>
              <a:custGeom>
                <a:avLst/>
                <a:gdLst/>
                <a:ahLst/>
                <a:cxnLst/>
                <a:rect l="l" t="t" r="r" b="b"/>
                <a:pathLst>
                  <a:path w="23748" h="437256">
                    <a:moveTo>
                      <a:pt x="0" y="0"/>
                    </a:moveTo>
                    <a:lnTo>
                      <a:pt x="23748" y="0"/>
                    </a:lnTo>
                    <a:lnTo>
                      <a:pt x="23748" y="437256"/>
                    </a:lnTo>
                    <a:lnTo>
                      <a:pt x="0" y="437256"/>
                    </a:ln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A81505-CBBA-34AB-4DB1-37E4478BD06E}"/>
                </a:ext>
              </a:extLst>
            </p:cNvPr>
            <p:cNvGrpSpPr/>
            <p:nvPr/>
          </p:nvGrpSpPr>
          <p:grpSpPr>
            <a:xfrm>
              <a:off x="-1" y="1876117"/>
              <a:ext cx="5771960" cy="1330994"/>
              <a:chOff x="-1" y="1876117"/>
              <a:chExt cx="5771960" cy="133099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" y="2083918"/>
                <a:ext cx="2105061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2331304" h="384652">
                    <a:moveTo>
                      <a:pt x="0" y="0"/>
                    </a:moveTo>
                    <a:lnTo>
                      <a:pt x="2331304" y="0"/>
                    </a:lnTo>
                    <a:lnTo>
                      <a:pt x="2331304" y="384652"/>
                    </a:lnTo>
                    <a:lnTo>
                      <a:pt x="0" y="384652"/>
                    </a:lnTo>
                    <a:close/>
                  </a:path>
                </a:pathLst>
              </a:custGeom>
              <a:solidFill>
                <a:srgbClr val="EBCEAF">
                  <a:alpha val="13725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2105061" y="2083918"/>
                <a:ext cx="3606101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1234957" h="384652">
                    <a:moveTo>
                      <a:pt x="0" y="0"/>
                    </a:moveTo>
                    <a:lnTo>
                      <a:pt x="1234957" y="0"/>
                    </a:lnTo>
                    <a:lnTo>
                      <a:pt x="1234957" y="384652"/>
                    </a:lnTo>
                    <a:lnTo>
                      <a:pt x="0" y="384652"/>
                    </a:lnTo>
                    <a:close/>
                  </a:path>
                </a:pathLst>
              </a:custGeom>
              <a:solidFill>
                <a:srgbClr val="FFF1E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2622250" y="2596626"/>
                <a:ext cx="2786482" cy="1816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>
                    <a:solidFill>
                      <a:srgbClr val="000000"/>
                    </a:solidFill>
                    <a:latin typeface="Plus Jakarta Sans"/>
                  </a:rPr>
                  <a:t>A decrease in marketing effectiveness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2634375" y="2339538"/>
                <a:ext cx="1796106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404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Plus Jakarta Sans" pitchFamily="2" charset="0"/>
                  </a:rPr>
                  <a:t>Why?</a:t>
                </a:r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2074663" y="2083918"/>
                <a:ext cx="60797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33527" h="619397">
                    <a:moveTo>
                      <a:pt x="0" y="0"/>
                    </a:moveTo>
                    <a:lnTo>
                      <a:pt x="33527" y="0"/>
                    </a:lnTo>
                    <a:lnTo>
                      <a:pt x="33527" y="619397"/>
                    </a:lnTo>
                    <a:lnTo>
                      <a:pt x="0" y="619397"/>
                    </a:ln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2"/>
              <p:cNvSpPr/>
              <p:nvPr/>
            </p:nvSpPr>
            <p:spPr>
              <a:xfrm>
                <a:off x="1889061" y="1876117"/>
                <a:ext cx="432000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A02">
                  <a:alpha val="19608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1932212" y="1919268"/>
                <a:ext cx="345699" cy="3456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1949793" y="2002349"/>
                <a:ext cx="310536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21"/>
                  </a:lnSpc>
                </a:pPr>
                <a:r>
                  <a:rPr lang="en-US" sz="1200" b="1" dirty="0">
                    <a:solidFill>
                      <a:srgbClr val="FFFFFF"/>
                    </a:solidFill>
                    <a:latin typeface="Plus Jakarta Sans" pitchFamily="2" charset="0"/>
                  </a:rPr>
                  <a:t>2</a:t>
                </a:r>
              </a:p>
            </p:txBody>
          </p:sp>
          <p:sp>
            <p:nvSpPr>
              <p:cNvPr id="108" name="Freeform 108"/>
              <p:cNvSpPr/>
              <p:nvPr/>
            </p:nvSpPr>
            <p:spPr>
              <a:xfrm>
                <a:off x="5711162" y="2083918"/>
                <a:ext cx="60797" cy="1119419"/>
              </a:xfrm>
              <a:custGeom>
                <a:avLst/>
                <a:gdLst/>
                <a:ahLst/>
                <a:cxnLst/>
                <a:rect l="l" t="t" r="r" b="b"/>
                <a:pathLst>
                  <a:path w="23748" h="437256">
                    <a:moveTo>
                      <a:pt x="0" y="0"/>
                    </a:moveTo>
                    <a:lnTo>
                      <a:pt x="23748" y="0"/>
                    </a:lnTo>
                    <a:lnTo>
                      <a:pt x="23748" y="437256"/>
                    </a:lnTo>
                    <a:lnTo>
                      <a:pt x="0" y="437256"/>
                    </a:ln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7F32E5E-9E27-0344-1FF2-C994BE1C650C}"/>
                </a:ext>
              </a:extLst>
            </p:cNvPr>
            <p:cNvGrpSpPr/>
            <p:nvPr/>
          </p:nvGrpSpPr>
          <p:grpSpPr>
            <a:xfrm>
              <a:off x="-2" y="3152469"/>
              <a:ext cx="7138470" cy="1342774"/>
              <a:chOff x="-2" y="3152469"/>
              <a:chExt cx="7138470" cy="1342774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7077671" y="3372050"/>
                <a:ext cx="60797" cy="1119419"/>
              </a:xfrm>
              <a:custGeom>
                <a:avLst/>
                <a:gdLst/>
                <a:ahLst/>
                <a:cxnLst/>
                <a:rect l="l" t="t" r="r" b="b"/>
                <a:pathLst>
                  <a:path w="23748" h="437256">
                    <a:moveTo>
                      <a:pt x="0" y="0"/>
                    </a:moveTo>
                    <a:lnTo>
                      <a:pt x="23748" y="0"/>
                    </a:lnTo>
                    <a:lnTo>
                      <a:pt x="23748" y="437256"/>
                    </a:lnTo>
                    <a:lnTo>
                      <a:pt x="0" y="437256"/>
                    </a:ln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2" y="3372050"/>
                <a:ext cx="3471571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2331304" h="384652">
                    <a:moveTo>
                      <a:pt x="0" y="0"/>
                    </a:moveTo>
                    <a:lnTo>
                      <a:pt x="2331304" y="0"/>
                    </a:lnTo>
                    <a:lnTo>
                      <a:pt x="2331304" y="384652"/>
                    </a:lnTo>
                    <a:lnTo>
                      <a:pt x="0" y="384652"/>
                    </a:lnTo>
                    <a:close/>
                  </a:path>
                </a:pathLst>
              </a:custGeom>
              <a:solidFill>
                <a:srgbClr val="EBCEAF">
                  <a:alpha val="13725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471570" y="3368656"/>
                <a:ext cx="3606101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1234957" h="384652">
                    <a:moveTo>
                      <a:pt x="0" y="0"/>
                    </a:moveTo>
                    <a:lnTo>
                      <a:pt x="1234957" y="0"/>
                    </a:lnTo>
                    <a:lnTo>
                      <a:pt x="1234957" y="384652"/>
                    </a:lnTo>
                    <a:lnTo>
                      <a:pt x="0" y="384652"/>
                    </a:lnTo>
                    <a:close/>
                  </a:path>
                </a:pathLst>
              </a:custGeom>
              <a:solidFill>
                <a:srgbClr val="FFF1E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3988759" y="3881364"/>
                <a:ext cx="2786482" cy="372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dirty="0">
                    <a:solidFill>
                      <a:srgbClr val="000000"/>
                    </a:solidFill>
                    <a:latin typeface="Plus Jakarta Sans"/>
                  </a:rPr>
                  <a:t>The marketing team's messaging isn't resonating with the target audience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4000884" y="3624276"/>
                <a:ext cx="1796106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404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Plus Jakarta Sans" pitchFamily="2" charset="0"/>
                  </a:rPr>
                  <a:t>Why?</a:t>
                </a:r>
              </a:p>
            </p:txBody>
          </p:sp>
          <p:sp>
            <p:nvSpPr>
              <p:cNvPr id="69" name="Freeform 69"/>
              <p:cNvSpPr/>
              <p:nvPr/>
            </p:nvSpPr>
            <p:spPr>
              <a:xfrm>
                <a:off x="3441172" y="3368656"/>
                <a:ext cx="60797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33527" h="619397">
                    <a:moveTo>
                      <a:pt x="0" y="0"/>
                    </a:moveTo>
                    <a:lnTo>
                      <a:pt x="33527" y="0"/>
                    </a:lnTo>
                    <a:lnTo>
                      <a:pt x="33527" y="619397"/>
                    </a:lnTo>
                    <a:lnTo>
                      <a:pt x="0" y="619397"/>
                    </a:ln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3255384" y="3152469"/>
                <a:ext cx="432373" cy="43237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A02">
                  <a:alpha val="19608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3298572" y="3195657"/>
                <a:ext cx="345997" cy="34599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3316168" y="3278887"/>
                <a:ext cx="310804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23"/>
                  </a:lnSpc>
                </a:pPr>
                <a:r>
                  <a:rPr lang="en-US" sz="1200" b="1" dirty="0">
                    <a:solidFill>
                      <a:srgbClr val="FFFFFF"/>
                    </a:solidFill>
                    <a:latin typeface="Plus Jakarta Sans" pitchFamily="2" charset="0"/>
                  </a:rPr>
                  <a:t>3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E1B7A7-A7A2-0394-E6BD-5F55D0D30745}"/>
                </a:ext>
              </a:extLst>
            </p:cNvPr>
            <p:cNvGrpSpPr/>
            <p:nvPr/>
          </p:nvGrpSpPr>
          <p:grpSpPr>
            <a:xfrm>
              <a:off x="-3" y="4434513"/>
              <a:ext cx="8504980" cy="1345468"/>
              <a:chOff x="-3" y="4434513"/>
              <a:chExt cx="8504980" cy="134546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4838079" y="4653394"/>
                <a:ext cx="3606101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1234957" h="384652">
                    <a:moveTo>
                      <a:pt x="0" y="0"/>
                    </a:moveTo>
                    <a:lnTo>
                      <a:pt x="1234957" y="0"/>
                    </a:lnTo>
                    <a:lnTo>
                      <a:pt x="1234957" y="384652"/>
                    </a:lnTo>
                    <a:lnTo>
                      <a:pt x="0" y="384652"/>
                    </a:lnTo>
                    <a:close/>
                  </a:path>
                </a:pathLst>
              </a:custGeom>
              <a:solidFill>
                <a:srgbClr val="FFF1E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-3" y="4656788"/>
                <a:ext cx="4838081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2331304" h="384652">
                    <a:moveTo>
                      <a:pt x="0" y="0"/>
                    </a:moveTo>
                    <a:lnTo>
                      <a:pt x="2331304" y="0"/>
                    </a:lnTo>
                    <a:lnTo>
                      <a:pt x="2331304" y="384652"/>
                    </a:lnTo>
                    <a:lnTo>
                      <a:pt x="0" y="384652"/>
                    </a:lnTo>
                    <a:close/>
                  </a:path>
                </a:pathLst>
              </a:custGeom>
              <a:solidFill>
                <a:srgbClr val="EBCEAF">
                  <a:alpha val="13725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5355268" y="5166102"/>
                <a:ext cx="2786482" cy="372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dirty="0">
                    <a:solidFill>
                      <a:srgbClr val="000000"/>
                    </a:solidFill>
                    <a:latin typeface="Plus Jakarta Sans"/>
                  </a:rPr>
                  <a:t>A lack of market research and competitor analysis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5367394" y="4909014"/>
                <a:ext cx="1796106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404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Plus Jakarta Sans" pitchFamily="2" charset="0"/>
                  </a:rPr>
                  <a:t>Why?</a:t>
                </a:r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4807681" y="4653394"/>
                <a:ext cx="60797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33527" h="619397">
                    <a:moveTo>
                      <a:pt x="0" y="0"/>
                    </a:moveTo>
                    <a:lnTo>
                      <a:pt x="33527" y="0"/>
                    </a:lnTo>
                    <a:lnTo>
                      <a:pt x="33527" y="619397"/>
                    </a:lnTo>
                    <a:lnTo>
                      <a:pt x="0" y="619397"/>
                    </a:ln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4622079" y="4434513"/>
                <a:ext cx="432000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A02">
                  <a:alpha val="19608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7"/>
              <p:cNvSpPr/>
              <p:nvPr/>
            </p:nvSpPr>
            <p:spPr>
              <a:xfrm>
                <a:off x="4665230" y="4477664"/>
                <a:ext cx="345699" cy="3456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4682811" y="4560010"/>
                <a:ext cx="310536" cy="1810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21"/>
                  </a:lnSpc>
                </a:pPr>
                <a:r>
                  <a:rPr lang="en-US" sz="1200" b="1" dirty="0">
                    <a:solidFill>
                      <a:srgbClr val="FFFFFF"/>
                    </a:solidFill>
                    <a:latin typeface="Plus Jakarta Sans" pitchFamily="2" charset="0"/>
                  </a:rPr>
                  <a:t>4</a:t>
                </a:r>
              </a:p>
            </p:txBody>
          </p:sp>
          <p:sp>
            <p:nvSpPr>
              <p:cNvPr id="114" name="Freeform 114"/>
              <p:cNvSpPr/>
              <p:nvPr/>
            </p:nvSpPr>
            <p:spPr>
              <a:xfrm>
                <a:off x="8444180" y="4657168"/>
                <a:ext cx="60797" cy="1119419"/>
              </a:xfrm>
              <a:custGeom>
                <a:avLst/>
                <a:gdLst/>
                <a:ahLst/>
                <a:cxnLst/>
                <a:rect l="l" t="t" r="r" b="b"/>
                <a:pathLst>
                  <a:path w="23748" h="437256">
                    <a:moveTo>
                      <a:pt x="0" y="0"/>
                    </a:moveTo>
                    <a:lnTo>
                      <a:pt x="23748" y="0"/>
                    </a:lnTo>
                    <a:lnTo>
                      <a:pt x="23748" y="437256"/>
                    </a:lnTo>
                    <a:lnTo>
                      <a:pt x="0" y="437256"/>
                    </a:ln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93E266-6A31-E51F-D5DE-D0D31163A8AA}"/>
                </a:ext>
              </a:extLst>
            </p:cNvPr>
            <p:cNvGrpSpPr/>
            <p:nvPr/>
          </p:nvGrpSpPr>
          <p:grpSpPr>
            <a:xfrm>
              <a:off x="0" y="5726720"/>
              <a:ext cx="9871486" cy="1337999"/>
              <a:chOff x="0" y="5726720"/>
              <a:chExt cx="9871486" cy="133799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5941526"/>
                <a:ext cx="6204587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2331304" h="384652">
                    <a:moveTo>
                      <a:pt x="0" y="0"/>
                    </a:moveTo>
                    <a:lnTo>
                      <a:pt x="2331304" y="0"/>
                    </a:lnTo>
                    <a:lnTo>
                      <a:pt x="2331304" y="384652"/>
                    </a:lnTo>
                    <a:lnTo>
                      <a:pt x="0" y="384652"/>
                    </a:lnTo>
                    <a:close/>
                  </a:path>
                </a:pathLst>
              </a:custGeom>
              <a:solidFill>
                <a:srgbClr val="EBCEAF">
                  <a:alpha val="13725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204589" y="5938132"/>
                <a:ext cx="3606101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1234957" h="384652">
                    <a:moveTo>
                      <a:pt x="0" y="0"/>
                    </a:moveTo>
                    <a:lnTo>
                      <a:pt x="1234957" y="0"/>
                    </a:lnTo>
                    <a:lnTo>
                      <a:pt x="1234957" y="384652"/>
                    </a:lnTo>
                    <a:lnTo>
                      <a:pt x="0" y="384652"/>
                    </a:lnTo>
                    <a:close/>
                  </a:path>
                </a:pathLst>
              </a:custGeom>
              <a:solidFill>
                <a:srgbClr val="FFF1E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6721777" y="6450840"/>
                <a:ext cx="2786482" cy="5626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Plus Jakarta Sans"/>
                  </a:rPr>
                  <a:t>Insufficient budget allocation for research activities</a:t>
                </a:r>
              </a:p>
              <a:p>
                <a:pPr>
                  <a:lnSpc>
                    <a:spcPts val="1540"/>
                  </a:lnSpc>
                  <a:spcBef>
                    <a:spcPct val="0"/>
                  </a:spcBef>
                </a:pPr>
                <a:endParaRPr lang="en-US" sz="1100" dirty="0">
                  <a:solidFill>
                    <a:srgbClr val="000000"/>
                  </a:solidFill>
                  <a:latin typeface="Plus Jakarta Sans"/>
                </a:endParaRP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6733903" y="6193752"/>
                <a:ext cx="1796106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404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Plus Jakarta Sans" pitchFamily="2" charset="0"/>
                  </a:rPr>
                  <a:t>Why?</a:t>
                </a:r>
              </a:p>
            </p:txBody>
          </p:sp>
          <p:sp>
            <p:nvSpPr>
              <p:cNvPr id="91" name="Freeform 91"/>
              <p:cNvSpPr/>
              <p:nvPr/>
            </p:nvSpPr>
            <p:spPr>
              <a:xfrm>
                <a:off x="6174190" y="5938132"/>
                <a:ext cx="60797" cy="1123193"/>
              </a:xfrm>
              <a:custGeom>
                <a:avLst/>
                <a:gdLst/>
                <a:ahLst/>
                <a:cxnLst/>
                <a:rect l="l" t="t" r="r" b="b"/>
                <a:pathLst>
                  <a:path w="33527" h="619397">
                    <a:moveTo>
                      <a:pt x="0" y="0"/>
                    </a:moveTo>
                    <a:lnTo>
                      <a:pt x="33527" y="0"/>
                    </a:lnTo>
                    <a:lnTo>
                      <a:pt x="33527" y="619397"/>
                    </a:lnTo>
                    <a:lnTo>
                      <a:pt x="0" y="619397"/>
                    </a:ln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5"/>
              <p:cNvSpPr/>
              <p:nvPr/>
            </p:nvSpPr>
            <p:spPr>
              <a:xfrm>
                <a:off x="5988589" y="5726720"/>
                <a:ext cx="432000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A02">
                  <a:alpha val="19608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8"/>
              <p:cNvSpPr/>
              <p:nvPr/>
            </p:nvSpPr>
            <p:spPr>
              <a:xfrm>
                <a:off x="6031740" y="5769871"/>
                <a:ext cx="345699" cy="3456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6049321" y="5852217"/>
                <a:ext cx="310536" cy="1810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21"/>
                  </a:lnSpc>
                </a:pPr>
                <a:r>
                  <a:rPr lang="en-US" sz="1200" b="1" dirty="0">
                    <a:solidFill>
                      <a:srgbClr val="FFFFFF"/>
                    </a:solidFill>
                    <a:latin typeface="Plus Jakarta Sans" pitchFamily="2" charset="0"/>
                  </a:rPr>
                  <a:t>5</a:t>
                </a:r>
              </a:p>
            </p:txBody>
          </p:sp>
          <p:sp>
            <p:nvSpPr>
              <p:cNvPr id="117" name="Freeform 117"/>
              <p:cNvSpPr/>
              <p:nvPr/>
            </p:nvSpPr>
            <p:spPr>
              <a:xfrm>
                <a:off x="9810689" y="5938132"/>
                <a:ext cx="60797" cy="1119419"/>
              </a:xfrm>
              <a:custGeom>
                <a:avLst/>
                <a:gdLst/>
                <a:ahLst/>
                <a:cxnLst/>
                <a:rect l="l" t="t" r="r" b="b"/>
                <a:pathLst>
                  <a:path w="23748" h="437256">
                    <a:moveTo>
                      <a:pt x="0" y="0"/>
                    </a:moveTo>
                    <a:lnTo>
                      <a:pt x="23748" y="0"/>
                    </a:lnTo>
                    <a:lnTo>
                      <a:pt x="23748" y="437256"/>
                    </a:lnTo>
                    <a:lnTo>
                      <a:pt x="0" y="437256"/>
                    </a:ln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4092E56-7FDF-7E69-273C-F1D314EE50B2}"/>
                </a:ext>
              </a:extLst>
            </p:cNvPr>
            <p:cNvGrpSpPr/>
            <p:nvPr/>
          </p:nvGrpSpPr>
          <p:grpSpPr>
            <a:xfrm>
              <a:off x="6988374" y="694478"/>
              <a:ext cx="3705026" cy="1236654"/>
              <a:chOff x="6988374" y="694478"/>
              <a:chExt cx="3705026" cy="1236654"/>
            </a:xfrm>
          </p:grpSpPr>
          <p:sp>
            <p:nvSpPr>
              <p:cNvPr id="42" name="AutoShape 42"/>
              <p:cNvSpPr/>
              <p:nvPr/>
            </p:nvSpPr>
            <p:spPr>
              <a:xfrm flipV="1">
                <a:off x="6988374" y="1601051"/>
                <a:ext cx="3151574" cy="0"/>
              </a:xfrm>
              <a:prstGeom prst="line">
                <a:avLst/>
              </a:prstGeom>
              <a:ln w="38100" cap="flat">
                <a:solidFill>
                  <a:srgbClr val="FF8A0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6988374" y="802574"/>
                <a:ext cx="544145" cy="604478"/>
              </a:xfrm>
              <a:custGeom>
                <a:avLst/>
                <a:gdLst/>
                <a:ahLst/>
                <a:cxnLst/>
                <a:rect l="l" t="t" r="r" b="b"/>
                <a:pathLst>
                  <a:path w="544145" h="604478">
                    <a:moveTo>
                      <a:pt x="0" y="0"/>
                    </a:moveTo>
                    <a:lnTo>
                      <a:pt x="544145" y="0"/>
                    </a:lnTo>
                    <a:lnTo>
                      <a:pt x="544145" y="604478"/>
                    </a:lnTo>
                    <a:lnTo>
                      <a:pt x="0" y="6044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731289" y="778988"/>
                <a:ext cx="2539748" cy="6668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576"/>
                  </a:lnSpc>
                </a:pPr>
                <a:r>
                  <a:rPr lang="en-US" sz="2201" b="1" dirty="0">
                    <a:solidFill>
                      <a:srgbClr val="000000"/>
                    </a:solidFill>
                    <a:latin typeface="Plus Jakarta Sans" pitchFamily="2" charset="0"/>
                  </a:rPr>
                  <a:t>5 WHY </a:t>
                </a:r>
              </a:p>
              <a:p>
                <a:pPr marL="0" lvl="0" indent="0" algn="l">
                  <a:lnSpc>
                    <a:spcPts val="2576"/>
                  </a:lnSpc>
                  <a:spcBef>
                    <a:spcPct val="0"/>
                  </a:spcBef>
                </a:pPr>
                <a:r>
                  <a:rPr lang="en-US" sz="2201" b="1" dirty="0">
                    <a:solidFill>
                      <a:srgbClr val="000000"/>
                    </a:solidFill>
                    <a:latin typeface="Plus Jakarta Sans" pitchFamily="2" charset="0"/>
                  </a:rPr>
                  <a:t>TEMPLATE SALES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6988374" y="1738772"/>
                <a:ext cx="3282663" cy="192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62"/>
                  </a:lnSpc>
                  <a:spcBef>
                    <a:spcPct val="0"/>
                  </a:spcBef>
                </a:pPr>
                <a:r>
                  <a:rPr lang="en-US" sz="1250" b="1" u="none" strike="noStrike" dirty="0">
                    <a:solidFill>
                      <a:srgbClr val="000000"/>
                    </a:solidFill>
                    <a:latin typeface="Plus Jakarta Sans" pitchFamily="2" charset="0"/>
                  </a:rPr>
                  <a:t>PROBLEM: </a:t>
                </a:r>
                <a:r>
                  <a:rPr lang="en-US" sz="1250" u="none" strike="noStrike" dirty="0">
                    <a:solidFill>
                      <a:srgbClr val="000000"/>
                    </a:solidFill>
                    <a:latin typeface="Plus Jakarta Sans"/>
                  </a:rPr>
                  <a:t>DECREASING SALES REVENUE</a:t>
                </a:r>
              </a:p>
            </p:txBody>
          </p:sp>
          <p:sp>
            <p:nvSpPr>
              <p:cNvPr id="102" name="Freeform 102"/>
              <p:cNvSpPr/>
              <p:nvPr/>
            </p:nvSpPr>
            <p:spPr>
              <a:xfrm>
                <a:off x="10422785" y="694478"/>
                <a:ext cx="270615" cy="1230032"/>
              </a:xfrm>
              <a:custGeom>
                <a:avLst/>
                <a:gdLst/>
                <a:ahLst/>
                <a:cxnLst/>
                <a:rect l="l" t="t" r="r" b="b"/>
                <a:pathLst>
                  <a:path w="187405" h="480463">
                    <a:moveTo>
                      <a:pt x="0" y="0"/>
                    </a:moveTo>
                    <a:lnTo>
                      <a:pt x="187405" y="0"/>
                    </a:lnTo>
                    <a:lnTo>
                      <a:pt x="187405" y="480463"/>
                    </a:lnTo>
                    <a:lnTo>
                      <a:pt x="0" y="480463"/>
                    </a:lnTo>
                    <a:close/>
                  </a:path>
                </a:pathLst>
              </a:custGeom>
              <a:solidFill>
                <a:srgbClr val="FF8A0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" name="TemplateLAB"/>
            <p:cNvSpPr/>
            <p:nvPr/>
          </p:nvSpPr>
          <p:spPr>
            <a:xfrm rot="5400000">
              <a:off x="9821144" y="6443138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7" y="0"/>
                  </a:lnTo>
                  <a:lnTo>
                    <a:pt x="685947" y="113181"/>
                  </a:lnTo>
                  <a:lnTo>
                    <a:pt x="0" y="113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Plus Jakarta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why template (Landscape)</dc:title>
  <dc:creator>Hoang Anh</dc:creator>
  <cp:lastModifiedBy>Hoang Anh</cp:lastModifiedBy>
  <cp:revision>6</cp:revision>
  <dcterms:created xsi:type="dcterms:W3CDTF">2006-08-16T00:00:00Z</dcterms:created>
  <dcterms:modified xsi:type="dcterms:W3CDTF">2023-10-19T08:33:03Z</dcterms:modified>
  <dc:identifier>DAFxVjoWVm0</dc:identifier>
</cp:coreProperties>
</file>