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  <p:embeddedFont>
      <p:font typeface="Open Sauce Sans Black" panose="00000A00000000000000" pitchFamily="2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446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9">
            <a:extLst>
              <a:ext uri="{FF2B5EF4-FFF2-40B4-BE49-F238E27FC236}">
                <a16:creationId xmlns:a16="http://schemas.microsoft.com/office/drawing/2014/main" id="{4CB2A607-718C-7ACC-4BDB-89DFB238A4F9}"/>
              </a:ext>
            </a:extLst>
          </p:cNvPr>
          <p:cNvGrpSpPr/>
          <p:nvPr/>
        </p:nvGrpSpPr>
        <p:grpSpPr>
          <a:xfrm>
            <a:off x="0" y="725090"/>
            <a:ext cx="10693400" cy="6890810"/>
            <a:chOff x="0" y="725090"/>
            <a:chExt cx="10693400" cy="6890810"/>
          </a:xfrm>
        </p:grpSpPr>
        <p:sp>
          <p:nvSpPr>
            <p:cNvPr id="5" name="Freeform 5"/>
            <p:cNvSpPr/>
            <p:nvPr/>
          </p:nvSpPr>
          <p:spPr>
            <a:xfrm>
              <a:off x="0" y="7357560"/>
              <a:ext cx="10693400" cy="258340"/>
            </a:xfrm>
            <a:custGeom>
              <a:avLst/>
              <a:gdLst/>
              <a:ahLst/>
              <a:cxnLst/>
              <a:rect l="l" t="t" r="r" b="b"/>
              <a:pathLst>
                <a:path w="13835018" h="333299">
                  <a:moveTo>
                    <a:pt x="0" y="0"/>
                  </a:moveTo>
                  <a:lnTo>
                    <a:pt x="13835018" y="0"/>
                  </a:lnTo>
                  <a:lnTo>
                    <a:pt x="13835018" y="333299"/>
                  </a:lnTo>
                  <a:lnTo>
                    <a:pt x="0" y="333299"/>
                  </a:lnTo>
                  <a:close/>
                </a:path>
              </a:pathLst>
            </a:custGeom>
            <a:solidFill>
              <a:srgbClr val="006071"/>
            </a:solidFill>
          </p:spPr>
          <p:txBody>
            <a:bodyPr>
              <a:normAutofit fontScale="70000" lnSpcReduction="20000"/>
            </a:bodyPr>
            <a:lstStyle/>
            <a:p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B3D4-BA3B-203B-5C9C-33E9C26FC151}"/>
                </a:ext>
              </a:extLst>
            </p:cNvPr>
            <p:cNvGrpSpPr/>
            <p:nvPr/>
          </p:nvGrpSpPr>
          <p:grpSpPr>
            <a:xfrm>
              <a:off x="1165296" y="1549030"/>
              <a:ext cx="8361408" cy="5254970"/>
              <a:chOff x="1165296" y="1549030"/>
              <a:chExt cx="8361408" cy="52549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440020" y="2270747"/>
                <a:ext cx="3811960" cy="381196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AE17780-BD7F-CC50-D3C8-5639C96DEF9B}"/>
                  </a:ext>
                </a:extLst>
              </p:cNvPr>
              <p:cNvGrpSpPr/>
              <p:nvPr/>
            </p:nvGrpSpPr>
            <p:grpSpPr>
              <a:xfrm>
                <a:off x="4570744" y="3401471"/>
                <a:ext cx="1550513" cy="1550513"/>
                <a:chOff x="4570744" y="3401471"/>
                <a:chExt cx="1550513" cy="1550513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4570744" y="3401471"/>
                  <a:ext cx="1550513" cy="155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60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4813991" y="4029117"/>
                  <a:ext cx="1064019" cy="2952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399"/>
                    </a:lnSpc>
                  </a:pPr>
                  <a:r>
                    <a:rPr lang="en-US" sz="1999" b="1" spc="-19" dirty="0">
                      <a:solidFill>
                        <a:srgbClr val="FFFFFF"/>
                      </a:solidFill>
                      <a:latin typeface="Open Sauce Sans" panose="00000500000000000000" pitchFamily="2" charset="0"/>
                    </a:rPr>
                    <a:t>BUDGET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AD5DECE3-E361-DF30-426F-1E6E6034900A}"/>
                  </a:ext>
                </a:extLst>
              </p:cNvPr>
              <p:cNvGrpSpPr/>
              <p:nvPr/>
            </p:nvGrpSpPr>
            <p:grpSpPr>
              <a:xfrm>
                <a:off x="5955984" y="1549030"/>
                <a:ext cx="3570720" cy="5254970"/>
                <a:chOff x="5955984" y="1549030"/>
                <a:chExt cx="3570720" cy="5254970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0B94A0C9-418D-81D7-3B8E-C44080066342}"/>
                    </a:ext>
                  </a:extLst>
                </p:cNvPr>
                <p:cNvGrpSpPr/>
                <p:nvPr/>
              </p:nvGrpSpPr>
              <p:grpSpPr>
                <a:xfrm>
                  <a:off x="5955984" y="1549030"/>
                  <a:ext cx="2797800" cy="1588505"/>
                  <a:chOff x="5955984" y="1549030"/>
                  <a:chExt cx="2797800" cy="1588505"/>
                </a:xfrm>
              </p:grpSpPr>
              <p:sp>
                <p:nvSpPr>
                  <p:cNvPr id="9" name="AutoShape 9"/>
                  <p:cNvSpPr/>
                  <p:nvPr/>
                </p:nvSpPr>
                <p:spPr>
                  <a:xfrm flipV="1">
                    <a:off x="6379368" y="2095431"/>
                    <a:ext cx="1828800" cy="570805"/>
                  </a:xfrm>
                  <a:prstGeom prst="line">
                    <a:avLst/>
                  </a:prstGeom>
                  <a:ln w="9525" cap="rnd">
                    <a:solidFill>
                      <a:srgbClr val="000000"/>
                    </a:solidFill>
                    <a:prstDash val="sysDash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FDE9AE3C-D6B0-7166-8035-37F6B10739C0}"/>
                      </a:ext>
                    </a:extLst>
                  </p:cNvPr>
                  <p:cNvGrpSpPr/>
                  <p:nvPr/>
                </p:nvGrpSpPr>
                <p:grpSpPr>
                  <a:xfrm>
                    <a:off x="5955984" y="2154858"/>
                    <a:ext cx="982677" cy="982677"/>
                    <a:chOff x="5955984" y="2154858"/>
                    <a:chExt cx="982677" cy="982677"/>
                  </a:xfrm>
                </p:grpSpPr>
                <p:sp>
                  <p:nvSpPr>
                    <p:cNvPr id="19" name="Freeform 19"/>
                    <p:cNvSpPr/>
                    <p:nvPr/>
                  </p:nvSpPr>
                  <p:spPr>
                    <a:xfrm>
                      <a:off x="5955984" y="2154858"/>
                      <a:ext cx="982677" cy="982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006071"/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" name="TextBox 21"/>
                    <p:cNvSpPr txBox="1"/>
                    <p:nvPr/>
                  </p:nvSpPr>
                  <p:spPr>
                    <a:xfrm>
                      <a:off x="6053021" y="2568194"/>
                      <a:ext cx="788603" cy="15600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</a:pPr>
                      <a:r>
                        <a:rPr lang="en-US" sz="1050" b="1" u="none" strike="noStrike" dirty="0">
                          <a:solidFill>
                            <a:srgbClr val="FFFFFF"/>
                          </a:solidFill>
                          <a:latin typeface="Open Sauce Sans" panose="00000500000000000000" pitchFamily="2" charset="0"/>
                        </a:rPr>
                        <a:t>Healthcare</a:t>
                      </a:r>
                    </a:p>
                  </p:txBody>
                </p: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A4C1E9A1-D938-F8C2-D86B-D54778758E11}"/>
                      </a:ext>
                    </a:extLst>
                  </p:cNvPr>
                  <p:cNvGrpSpPr/>
                  <p:nvPr/>
                </p:nvGrpSpPr>
                <p:grpSpPr>
                  <a:xfrm>
                    <a:off x="7648876" y="1549030"/>
                    <a:ext cx="1104908" cy="1104908"/>
                    <a:chOff x="7648876" y="1549030"/>
                    <a:chExt cx="1104908" cy="1104908"/>
                  </a:xfrm>
                </p:grpSpPr>
                <p:sp>
                  <p:nvSpPr>
                    <p:cNvPr id="44" name="Freeform 44"/>
                    <p:cNvSpPr/>
                    <p:nvPr/>
                  </p:nvSpPr>
                  <p:spPr>
                    <a:xfrm>
                      <a:off x="7648876" y="1549030"/>
                      <a:ext cx="1104908" cy="1104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CF6"/>
                    </a:solidFill>
                    <a:ln w="9525" cap="sq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TextBox 46"/>
                    <p:cNvSpPr txBox="1"/>
                    <p:nvPr/>
                  </p:nvSpPr>
                  <p:spPr>
                    <a:xfrm>
                      <a:off x="7681344" y="1874723"/>
                      <a:ext cx="1039972" cy="453522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Costs associated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with healthcare, insurance, and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well-being</a:t>
                      </a:r>
                    </a:p>
                  </p:txBody>
                </p:sp>
              </p:grp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3168957A-81FF-C2A7-3CD5-35AEDB9CBDD3}"/>
                    </a:ext>
                  </a:extLst>
                </p:cNvPr>
                <p:cNvGrpSpPr/>
                <p:nvPr/>
              </p:nvGrpSpPr>
              <p:grpSpPr>
                <a:xfrm>
                  <a:off x="5955984" y="5215495"/>
                  <a:ext cx="2797800" cy="1588505"/>
                  <a:chOff x="5955984" y="5215495"/>
                  <a:chExt cx="2797800" cy="1588505"/>
                </a:xfrm>
              </p:grpSpPr>
              <p:sp>
                <p:nvSpPr>
                  <p:cNvPr id="10" name="AutoShape 10"/>
                  <p:cNvSpPr/>
                  <p:nvPr/>
                </p:nvSpPr>
                <p:spPr>
                  <a:xfrm flipH="1" flipV="1">
                    <a:off x="6417609" y="5699092"/>
                    <a:ext cx="1752319" cy="558924"/>
                  </a:xfrm>
                  <a:prstGeom prst="line">
                    <a:avLst/>
                  </a:prstGeom>
                  <a:ln w="9525" cap="rnd">
                    <a:solidFill>
                      <a:srgbClr val="000000"/>
                    </a:solidFill>
                    <a:prstDash val="sysDash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3F3715AA-C985-7F9F-FBC1-FA164A69ACA3}"/>
                      </a:ext>
                    </a:extLst>
                  </p:cNvPr>
                  <p:cNvGrpSpPr/>
                  <p:nvPr/>
                </p:nvGrpSpPr>
                <p:grpSpPr>
                  <a:xfrm>
                    <a:off x="5955984" y="5215495"/>
                    <a:ext cx="982677" cy="982677"/>
                    <a:chOff x="5955984" y="5215495"/>
                    <a:chExt cx="982677" cy="982677"/>
                  </a:xfrm>
                </p:grpSpPr>
                <p:sp>
                  <p:nvSpPr>
                    <p:cNvPr id="23" name="Freeform 23"/>
                    <p:cNvSpPr/>
                    <p:nvPr/>
                  </p:nvSpPr>
                  <p:spPr>
                    <a:xfrm>
                      <a:off x="5955984" y="5215495"/>
                      <a:ext cx="982677" cy="982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006071"/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TextBox 25"/>
                    <p:cNvSpPr txBox="1"/>
                    <p:nvPr/>
                  </p:nvSpPr>
                  <p:spPr>
                    <a:xfrm>
                      <a:off x="6053021" y="5628863"/>
                      <a:ext cx="788603" cy="15594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259"/>
                        </a:lnSpc>
                        <a:spcBef>
                          <a:spcPct val="0"/>
                        </a:spcBef>
                      </a:pPr>
                      <a:r>
                        <a:rPr lang="en-US" sz="1049" b="1" u="none" strike="noStrike" dirty="0">
                          <a:solidFill>
                            <a:srgbClr val="FFFFFF"/>
                          </a:solidFill>
                          <a:latin typeface="Open Sauce Sans" panose="00000500000000000000" pitchFamily="2" charset="0"/>
                        </a:rPr>
                        <a:t>Housing</a:t>
                      </a:r>
                    </a:p>
                  </p:txBody>
                </p:sp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FA5FEF6F-2E12-381A-8CE6-85D4DEAB3285}"/>
                      </a:ext>
                    </a:extLst>
                  </p:cNvPr>
                  <p:cNvGrpSpPr/>
                  <p:nvPr/>
                </p:nvGrpSpPr>
                <p:grpSpPr>
                  <a:xfrm>
                    <a:off x="7648876" y="5699092"/>
                    <a:ext cx="1104908" cy="1104908"/>
                    <a:chOff x="7648876" y="5699092"/>
                    <a:chExt cx="1104908" cy="1104908"/>
                  </a:xfrm>
                </p:grpSpPr>
                <p:sp>
                  <p:nvSpPr>
                    <p:cNvPr id="48" name="Freeform 48"/>
                    <p:cNvSpPr/>
                    <p:nvPr/>
                  </p:nvSpPr>
                  <p:spPr>
                    <a:xfrm>
                      <a:off x="7648876" y="5699092"/>
                      <a:ext cx="1104908" cy="1104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EFCF6"/>
                    </a:solidFill>
                    <a:ln w="9525" cap="sq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TextBox 50"/>
                    <p:cNvSpPr txBox="1"/>
                    <p:nvPr/>
                  </p:nvSpPr>
                  <p:spPr>
                    <a:xfrm>
                      <a:off x="7681344" y="6024785"/>
                      <a:ext cx="1039972" cy="453522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Expenses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associated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with your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housing situation</a:t>
                      </a:r>
                    </a:p>
                  </p:txBody>
                </p:sp>
              </p:grp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3673CAA4-FD80-576C-970C-8530C0169221}"/>
                    </a:ext>
                  </a:extLst>
                </p:cNvPr>
                <p:cNvGrpSpPr/>
                <p:nvPr/>
              </p:nvGrpSpPr>
              <p:grpSpPr>
                <a:xfrm>
                  <a:off x="6760171" y="3624061"/>
                  <a:ext cx="2766533" cy="1104908"/>
                  <a:chOff x="6760171" y="3624061"/>
                  <a:chExt cx="2766533" cy="1104908"/>
                </a:xfrm>
              </p:grpSpPr>
              <p:sp>
                <p:nvSpPr>
                  <p:cNvPr id="11" name="AutoShape 11"/>
                  <p:cNvSpPr/>
                  <p:nvPr/>
                </p:nvSpPr>
                <p:spPr>
                  <a:xfrm>
                    <a:off x="7206162" y="4171777"/>
                    <a:ext cx="1752320" cy="0"/>
                  </a:xfrm>
                  <a:prstGeom prst="line">
                    <a:avLst/>
                  </a:prstGeom>
                  <a:ln w="9525" cap="rnd">
                    <a:solidFill>
                      <a:srgbClr val="000000"/>
                    </a:solidFill>
                    <a:prstDash val="sysDash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7951998D-103C-CE7C-EF3B-C8A70B471E5B}"/>
                      </a:ext>
                    </a:extLst>
                  </p:cNvPr>
                  <p:cNvGrpSpPr/>
                  <p:nvPr/>
                </p:nvGrpSpPr>
                <p:grpSpPr>
                  <a:xfrm>
                    <a:off x="6760171" y="3685389"/>
                    <a:ext cx="982677" cy="982677"/>
                    <a:chOff x="6760171" y="3685389"/>
                    <a:chExt cx="982677" cy="982677"/>
                  </a:xfrm>
                </p:grpSpPr>
                <p:sp>
                  <p:nvSpPr>
                    <p:cNvPr id="27" name="Freeform 27"/>
                    <p:cNvSpPr/>
                    <p:nvPr/>
                  </p:nvSpPr>
                  <p:spPr>
                    <a:xfrm>
                      <a:off x="6760171" y="3685389"/>
                      <a:ext cx="982677" cy="982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006071"/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TextBox 29"/>
                    <p:cNvSpPr txBox="1"/>
                    <p:nvPr/>
                  </p:nvSpPr>
                  <p:spPr>
                    <a:xfrm>
                      <a:off x="6857208" y="4098757"/>
                      <a:ext cx="788603" cy="15594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259"/>
                        </a:lnSpc>
                        <a:spcBef>
                          <a:spcPct val="0"/>
                        </a:spcBef>
                      </a:pPr>
                      <a:r>
                        <a:rPr lang="en-US" sz="1049" b="1" u="none" strike="noStrike" dirty="0">
                          <a:solidFill>
                            <a:srgbClr val="FFFFFF"/>
                          </a:solidFill>
                          <a:latin typeface="Open Sauce Sans" panose="00000500000000000000" pitchFamily="2" charset="0"/>
                        </a:rPr>
                        <a:t>Groceries</a:t>
                      </a:r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33B3EC3A-FFBD-9E53-8B17-0A4080A1AF91}"/>
                      </a:ext>
                    </a:extLst>
                  </p:cNvPr>
                  <p:cNvGrpSpPr/>
                  <p:nvPr/>
                </p:nvGrpSpPr>
                <p:grpSpPr>
                  <a:xfrm>
                    <a:off x="8421796" y="3624061"/>
                    <a:ext cx="1104908" cy="1104908"/>
                    <a:chOff x="8421796" y="3624061"/>
                    <a:chExt cx="1104908" cy="1104908"/>
                  </a:xfrm>
                </p:grpSpPr>
                <p:sp>
                  <p:nvSpPr>
                    <p:cNvPr id="52" name="Freeform 52"/>
                    <p:cNvSpPr/>
                    <p:nvPr/>
                  </p:nvSpPr>
                  <p:spPr>
                    <a:xfrm>
                      <a:off x="8421796" y="3624061"/>
                      <a:ext cx="1104908" cy="1104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EFCF6"/>
                    </a:solidFill>
                    <a:ln w="9525" cap="sq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TextBox 54"/>
                    <p:cNvSpPr txBox="1"/>
                    <p:nvPr/>
                  </p:nvSpPr>
                  <p:spPr>
                    <a:xfrm>
                      <a:off x="8454264" y="3881188"/>
                      <a:ext cx="1039972" cy="59065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Expenditure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allocated to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food and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household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essentials</a:t>
                      </a:r>
                    </a:p>
                  </p:txBody>
                </p:sp>
              </p:grpSp>
            </p:grp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621CFB7-AF1A-E438-E5A7-29B2128E893C}"/>
                  </a:ext>
                </a:extLst>
              </p:cNvPr>
              <p:cNvGrpSpPr/>
              <p:nvPr/>
            </p:nvGrpSpPr>
            <p:grpSpPr>
              <a:xfrm>
                <a:off x="1165296" y="1549030"/>
                <a:ext cx="3570721" cy="5254970"/>
                <a:chOff x="1165296" y="1549030"/>
                <a:chExt cx="3570721" cy="5254970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BA3CF489-9BBA-F9CB-96CC-3BB305F3FB9B}"/>
                    </a:ext>
                  </a:extLst>
                </p:cNvPr>
                <p:cNvGrpSpPr/>
                <p:nvPr/>
              </p:nvGrpSpPr>
              <p:grpSpPr>
                <a:xfrm>
                  <a:off x="1938216" y="5215495"/>
                  <a:ext cx="2797801" cy="1588505"/>
                  <a:chOff x="1938216" y="5215495"/>
                  <a:chExt cx="2797801" cy="1588505"/>
                </a:xfrm>
              </p:grpSpPr>
              <p:sp>
                <p:nvSpPr>
                  <p:cNvPr id="85" name="AutoShape 10">
                    <a:extLst>
                      <a:ext uri="{FF2B5EF4-FFF2-40B4-BE49-F238E27FC236}">
                        <a16:creationId xmlns:a16="http://schemas.microsoft.com/office/drawing/2014/main" id="{B276F78D-8CF1-549D-B4D7-8F848436EF2E}"/>
                      </a:ext>
                    </a:extLst>
                  </p:cNvPr>
                  <p:cNvSpPr/>
                  <p:nvPr/>
                </p:nvSpPr>
                <p:spPr>
                  <a:xfrm flipV="1">
                    <a:off x="2522073" y="5699092"/>
                    <a:ext cx="1752319" cy="558924"/>
                  </a:xfrm>
                  <a:prstGeom prst="line">
                    <a:avLst/>
                  </a:prstGeom>
                  <a:ln w="9525" cap="rnd">
                    <a:solidFill>
                      <a:srgbClr val="000000"/>
                    </a:solidFill>
                    <a:prstDash val="sysDash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1AE7A025-055F-5840-5F90-FF62EEEA0E6B}"/>
                      </a:ext>
                    </a:extLst>
                  </p:cNvPr>
                  <p:cNvGrpSpPr/>
                  <p:nvPr/>
                </p:nvGrpSpPr>
                <p:grpSpPr>
                  <a:xfrm>
                    <a:off x="3753340" y="5215495"/>
                    <a:ext cx="982677" cy="982677"/>
                    <a:chOff x="3753340" y="5215495"/>
                    <a:chExt cx="982677" cy="982677"/>
                  </a:xfrm>
                </p:grpSpPr>
                <p:sp>
                  <p:nvSpPr>
                    <p:cNvPr id="31" name="Freeform 31"/>
                    <p:cNvSpPr/>
                    <p:nvPr/>
                  </p:nvSpPr>
                  <p:spPr>
                    <a:xfrm rot="10800000">
                      <a:off x="3753340" y="5215495"/>
                      <a:ext cx="982677" cy="982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006071"/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TextBox 33"/>
                    <p:cNvSpPr txBox="1"/>
                    <p:nvPr/>
                  </p:nvSpPr>
                  <p:spPr>
                    <a:xfrm>
                      <a:off x="3850377" y="5628864"/>
                      <a:ext cx="788603" cy="15594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259"/>
                        </a:lnSpc>
                        <a:spcBef>
                          <a:spcPct val="0"/>
                        </a:spcBef>
                      </a:pPr>
                      <a:r>
                        <a:rPr lang="en-US" sz="1049" b="1" u="none" strike="noStrike" dirty="0">
                          <a:solidFill>
                            <a:srgbClr val="FFFFFF"/>
                          </a:solidFill>
                          <a:latin typeface="Open Sauce Sans" panose="00000500000000000000" pitchFamily="2" charset="0"/>
                        </a:rPr>
                        <a:t>Income</a:t>
                      </a:r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68BE2F55-F99A-9BCB-334A-BDB490D21401}"/>
                      </a:ext>
                    </a:extLst>
                  </p:cNvPr>
                  <p:cNvGrpSpPr/>
                  <p:nvPr/>
                </p:nvGrpSpPr>
                <p:grpSpPr>
                  <a:xfrm>
                    <a:off x="1938216" y="5699092"/>
                    <a:ext cx="1104908" cy="1104908"/>
                    <a:chOff x="1938216" y="5699092"/>
                    <a:chExt cx="1104908" cy="1104908"/>
                  </a:xfrm>
                </p:grpSpPr>
                <p:sp>
                  <p:nvSpPr>
                    <p:cNvPr id="56" name="Freeform 56"/>
                    <p:cNvSpPr/>
                    <p:nvPr/>
                  </p:nvSpPr>
                  <p:spPr>
                    <a:xfrm rot="10800000">
                      <a:off x="1938216" y="5699092"/>
                      <a:ext cx="1104908" cy="1104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CF6"/>
                    </a:solidFill>
                    <a:ln w="9525" cap="sq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TextBox 58"/>
                    <p:cNvSpPr txBox="1"/>
                    <p:nvPr/>
                  </p:nvSpPr>
                  <p:spPr>
                    <a:xfrm>
                      <a:off x="1970684" y="5896768"/>
                      <a:ext cx="1039972" cy="70955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Derived from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sources such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as employment, investments, or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other avenues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of earning</a:t>
                      </a:r>
                    </a:p>
                  </p:txBody>
                </p:sp>
              </p:grp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39E007B5-30CC-4889-1C3E-593B79AB5A46}"/>
                    </a:ext>
                  </a:extLst>
                </p:cNvPr>
                <p:cNvGrpSpPr/>
                <p:nvPr/>
              </p:nvGrpSpPr>
              <p:grpSpPr>
                <a:xfrm>
                  <a:off x="1938216" y="1549030"/>
                  <a:ext cx="2797801" cy="1588505"/>
                  <a:chOff x="1938216" y="1549030"/>
                  <a:chExt cx="2797801" cy="1588505"/>
                </a:xfrm>
              </p:grpSpPr>
              <p:sp>
                <p:nvSpPr>
                  <p:cNvPr id="84" name="AutoShape 9">
                    <a:extLst>
                      <a:ext uri="{FF2B5EF4-FFF2-40B4-BE49-F238E27FC236}">
                        <a16:creationId xmlns:a16="http://schemas.microsoft.com/office/drawing/2014/main" id="{0CF2516E-1223-6BBE-88DD-7916702CADF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2483832" y="2095431"/>
                    <a:ext cx="1828800" cy="570805"/>
                  </a:xfrm>
                  <a:prstGeom prst="line">
                    <a:avLst/>
                  </a:prstGeom>
                  <a:ln w="9525" cap="rnd">
                    <a:solidFill>
                      <a:srgbClr val="000000"/>
                    </a:solidFill>
                    <a:prstDash val="sysDash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F1D9675F-1E81-79E8-D395-C39DC9B79FC4}"/>
                      </a:ext>
                    </a:extLst>
                  </p:cNvPr>
                  <p:cNvGrpSpPr/>
                  <p:nvPr/>
                </p:nvGrpSpPr>
                <p:grpSpPr>
                  <a:xfrm>
                    <a:off x="3753340" y="2154858"/>
                    <a:ext cx="982677" cy="982677"/>
                    <a:chOff x="3753340" y="2154858"/>
                    <a:chExt cx="982677" cy="982677"/>
                  </a:xfrm>
                </p:grpSpPr>
                <p:sp>
                  <p:nvSpPr>
                    <p:cNvPr id="35" name="Freeform 35"/>
                    <p:cNvSpPr/>
                    <p:nvPr/>
                  </p:nvSpPr>
                  <p:spPr>
                    <a:xfrm rot="10800000">
                      <a:off x="3753340" y="2154858"/>
                      <a:ext cx="982677" cy="982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006071"/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TextBox 37"/>
                    <p:cNvSpPr txBox="1"/>
                    <p:nvPr/>
                  </p:nvSpPr>
                  <p:spPr>
                    <a:xfrm>
                      <a:off x="3850377" y="2484839"/>
                      <a:ext cx="788603" cy="32271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</a:pPr>
                      <a:r>
                        <a:rPr lang="en-US" sz="1050" b="1" u="none" strike="noStrike" dirty="0">
                          <a:solidFill>
                            <a:srgbClr val="FFFFFF"/>
                          </a:solidFill>
                          <a:latin typeface="Open Sauce Sans" panose="00000500000000000000" pitchFamily="2" charset="0"/>
                        </a:rPr>
                        <a:t>Expenses incurred</a:t>
                      </a:r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DBC47EFC-E8D3-7285-3CAF-921295C9C9DF}"/>
                      </a:ext>
                    </a:extLst>
                  </p:cNvPr>
                  <p:cNvGrpSpPr/>
                  <p:nvPr/>
                </p:nvGrpSpPr>
                <p:grpSpPr>
                  <a:xfrm>
                    <a:off x="1938216" y="1549030"/>
                    <a:ext cx="1104908" cy="1104908"/>
                    <a:chOff x="1938216" y="1549030"/>
                    <a:chExt cx="1104908" cy="1104908"/>
                  </a:xfrm>
                </p:grpSpPr>
                <p:sp>
                  <p:nvSpPr>
                    <p:cNvPr id="60" name="Freeform 60"/>
                    <p:cNvSpPr/>
                    <p:nvPr/>
                  </p:nvSpPr>
                  <p:spPr>
                    <a:xfrm rot="10800000">
                      <a:off x="1938216" y="1549030"/>
                      <a:ext cx="1104908" cy="1104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CF6"/>
                    </a:solidFill>
                    <a:ln w="9525" cap="sq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TextBox 62"/>
                    <p:cNvSpPr txBox="1"/>
                    <p:nvPr/>
                  </p:nvSpPr>
                  <p:spPr>
                    <a:xfrm>
                      <a:off x="1970683" y="1874723"/>
                      <a:ext cx="1039972" cy="453522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Costs associated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with repairing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and maintaining equipment</a:t>
                      </a:r>
                    </a:p>
                  </p:txBody>
                </p:sp>
              </p:grp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D62AF526-1AD6-B71F-6064-E1F69836C945}"/>
                    </a:ext>
                  </a:extLst>
                </p:cNvPr>
                <p:cNvGrpSpPr/>
                <p:nvPr/>
              </p:nvGrpSpPr>
              <p:grpSpPr>
                <a:xfrm>
                  <a:off x="1165296" y="3624061"/>
                  <a:ext cx="2766534" cy="1104908"/>
                  <a:chOff x="1165296" y="3624061"/>
                  <a:chExt cx="2766534" cy="1104908"/>
                </a:xfrm>
              </p:grpSpPr>
              <p:sp>
                <p:nvSpPr>
                  <p:cNvPr id="86" name="AutoShape 11">
                    <a:extLst>
                      <a:ext uri="{FF2B5EF4-FFF2-40B4-BE49-F238E27FC236}">
                        <a16:creationId xmlns:a16="http://schemas.microsoft.com/office/drawing/2014/main" id="{F7430CF2-B284-C372-6B92-8333593B6C3E}"/>
                      </a:ext>
                    </a:extLst>
                  </p:cNvPr>
                  <p:cNvSpPr/>
                  <p:nvPr/>
                </p:nvSpPr>
                <p:spPr>
                  <a:xfrm flipH="1">
                    <a:off x="1733519" y="4171777"/>
                    <a:ext cx="1752320" cy="0"/>
                  </a:xfrm>
                  <a:prstGeom prst="line">
                    <a:avLst/>
                  </a:prstGeom>
                  <a:ln w="9525" cap="rnd">
                    <a:solidFill>
                      <a:srgbClr val="000000"/>
                    </a:solidFill>
                    <a:prstDash val="sysDash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14CBBF9D-FD89-8D25-C72A-FC4BDB1008FF}"/>
                      </a:ext>
                    </a:extLst>
                  </p:cNvPr>
                  <p:cNvGrpSpPr/>
                  <p:nvPr/>
                </p:nvGrpSpPr>
                <p:grpSpPr>
                  <a:xfrm>
                    <a:off x="2949153" y="3685389"/>
                    <a:ext cx="982677" cy="982677"/>
                    <a:chOff x="2949153" y="3684965"/>
                    <a:chExt cx="982677" cy="982677"/>
                  </a:xfrm>
                </p:grpSpPr>
                <p:sp>
                  <p:nvSpPr>
                    <p:cNvPr id="39" name="Freeform 39"/>
                    <p:cNvSpPr/>
                    <p:nvPr/>
                  </p:nvSpPr>
                  <p:spPr>
                    <a:xfrm rot="10800000">
                      <a:off x="2949153" y="3684965"/>
                      <a:ext cx="982677" cy="982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006071"/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TextBox 41"/>
                    <p:cNvSpPr txBox="1"/>
                    <p:nvPr/>
                  </p:nvSpPr>
                  <p:spPr>
                    <a:xfrm>
                      <a:off x="3046190" y="4098333"/>
                      <a:ext cx="788603" cy="15594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259"/>
                        </a:lnSpc>
                        <a:spcBef>
                          <a:spcPct val="0"/>
                        </a:spcBef>
                      </a:pPr>
                      <a:r>
                        <a:rPr lang="en-US" sz="1049" b="1" u="none" strike="noStrike" dirty="0">
                          <a:solidFill>
                            <a:srgbClr val="FFFFFF"/>
                          </a:solidFill>
                          <a:latin typeface="Open Sauce Sans" panose="00000500000000000000" pitchFamily="2" charset="0"/>
                        </a:rPr>
                        <a:t>Savings</a:t>
                      </a:r>
                    </a:p>
                  </p:txBody>
                </p: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7D25F8F9-7E78-7D78-A771-56959BBC1E5A}"/>
                      </a:ext>
                    </a:extLst>
                  </p:cNvPr>
                  <p:cNvGrpSpPr/>
                  <p:nvPr/>
                </p:nvGrpSpPr>
                <p:grpSpPr>
                  <a:xfrm>
                    <a:off x="1165296" y="3624061"/>
                    <a:ext cx="1104908" cy="1104908"/>
                    <a:chOff x="1165296" y="3624061"/>
                    <a:chExt cx="1104908" cy="1104908"/>
                  </a:xfrm>
                </p:grpSpPr>
                <p:sp>
                  <p:nvSpPr>
                    <p:cNvPr id="64" name="Freeform 64"/>
                    <p:cNvSpPr/>
                    <p:nvPr/>
                  </p:nvSpPr>
                  <p:spPr>
                    <a:xfrm rot="10800000">
                      <a:off x="1165296" y="3624061"/>
                      <a:ext cx="1104908" cy="1104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CF6"/>
                    </a:solidFill>
                    <a:ln w="9525" cap="sq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TextBox 66"/>
                    <p:cNvSpPr txBox="1"/>
                    <p:nvPr/>
                  </p:nvSpPr>
                  <p:spPr>
                    <a:xfrm>
                      <a:off x="1197764" y="3881188"/>
                      <a:ext cx="1039972" cy="59065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Allocate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a portion of </a:t>
                      </a:r>
                    </a:p>
                    <a:p>
                      <a:pPr algn="ctr">
                        <a:lnSpc>
                          <a:spcPts val="948"/>
                        </a:lnSpc>
                      </a:pPr>
                      <a:r>
                        <a:rPr lang="en-US" sz="702" spc="28" dirty="0">
                          <a:solidFill>
                            <a:srgbClr val="000000"/>
                          </a:solidFill>
                          <a:latin typeface="Open Sauce Sans" panose="00000500000000000000" pitchFamily="2" charset="0"/>
                        </a:rPr>
                        <a:t>earnings towards unexpected contingencies</a:t>
                      </a:r>
                    </a:p>
                  </p:txBody>
                </p:sp>
              </p:grpSp>
            </p:grp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D917765-C71E-9CE2-64B3-2986C7E8F68C}"/>
                </a:ext>
              </a:extLst>
            </p:cNvPr>
            <p:cNvGrpSpPr/>
            <p:nvPr/>
          </p:nvGrpSpPr>
          <p:grpSpPr>
            <a:xfrm>
              <a:off x="756000" y="725090"/>
              <a:ext cx="9180000" cy="359920"/>
              <a:chOff x="756000" y="725090"/>
              <a:chExt cx="9180000" cy="359920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4713607" y="725090"/>
                <a:ext cx="5222393" cy="27474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79"/>
                  </a:lnSpc>
                </a:pPr>
                <a:r>
                  <a:rPr lang="en-US" sz="799" spc="3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Thinking Maps is a visual learning tool designed to help individuals organize their thoughts, </a:t>
                </a:r>
              </a:p>
              <a:p>
                <a:pPr>
                  <a:lnSpc>
                    <a:spcPts val="1079"/>
                  </a:lnSpc>
                </a:pPr>
                <a:r>
                  <a:rPr lang="en-US" sz="799" spc="3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make connections between ideas, and improve critical thinking skills.</a:t>
                </a:r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756000" y="725937"/>
                <a:ext cx="3719033" cy="3590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90"/>
                  </a:lnSpc>
                </a:pPr>
                <a:r>
                  <a:rPr lang="en-US" sz="3000" spc="270" dirty="0">
                    <a:solidFill>
                      <a:srgbClr val="006071"/>
                    </a:solidFill>
                    <a:latin typeface="Open Sauce Sans Black" panose="00000A00000000000000" pitchFamily="2" charset="0"/>
                  </a:rPr>
                  <a:t>THINKING MAPS</a:t>
                </a:r>
              </a:p>
            </p:txBody>
          </p:sp>
        </p:grpSp>
        <p:sp>
          <p:nvSpPr>
            <p:cNvPr id="67" name="TemplateLAB"/>
            <p:cNvSpPr/>
            <p:nvPr/>
          </p:nvSpPr>
          <p:spPr>
            <a:xfrm rot="5400000">
              <a:off x="10037741" y="6439100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7" y="0"/>
                  </a:lnTo>
                  <a:lnTo>
                    <a:pt x="626437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87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Open Sauce Sans</vt:lpstr>
      <vt:lpstr>Open Sauce Sans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map template</dc:title>
  <cp:lastModifiedBy>Hoang Anh</cp:lastModifiedBy>
  <cp:revision>4</cp:revision>
  <dcterms:created xsi:type="dcterms:W3CDTF">2006-08-16T00:00:00Z</dcterms:created>
  <dcterms:modified xsi:type="dcterms:W3CDTF">2023-10-05T10:58:18Z</dcterms:modified>
  <dc:identifier>DAFwExp_Kd0</dc:identifier>
</cp:coreProperties>
</file>