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882" y="96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">
            <a:extLst>
              <a:ext uri="{FF2B5EF4-FFF2-40B4-BE49-F238E27FC236}">
                <a16:creationId xmlns:a16="http://schemas.microsoft.com/office/drawing/2014/main" id="{4836AA9E-BC7C-C7D5-8FB7-A8D013471C3F}"/>
              </a:ext>
            </a:extLst>
          </p:cNvPr>
          <p:cNvGrpSpPr/>
          <p:nvPr/>
        </p:nvGrpSpPr>
        <p:grpSpPr>
          <a:xfrm>
            <a:off x="-12992" y="0"/>
            <a:ext cx="10379948" cy="7556500"/>
            <a:chOff x="-12992" y="0"/>
            <a:chExt cx="10379948" cy="75565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72BF15-AD99-EA04-6328-CBE898E9A126}"/>
                </a:ext>
              </a:extLst>
            </p:cNvPr>
            <p:cNvGrpSpPr/>
            <p:nvPr/>
          </p:nvGrpSpPr>
          <p:grpSpPr>
            <a:xfrm>
              <a:off x="3592155" y="667470"/>
              <a:ext cx="6385842" cy="6221560"/>
              <a:chOff x="3592155" y="667470"/>
              <a:chExt cx="6385842" cy="622156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D8AB726-E44E-1DED-7C2E-FE9B91EB73FA}"/>
                  </a:ext>
                </a:extLst>
              </p:cNvPr>
              <p:cNvGrpSpPr/>
              <p:nvPr/>
            </p:nvGrpSpPr>
            <p:grpSpPr>
              <a:xfrm>
                <a:off x="5238636" y="4347792"/>
                <a:ext cx="3092879" cy="2541238"/>
                <a:chOff x="5233173" y="4349542"/>
                <a:chExt cx="3092879" cy="2541238"/>
              </a:xfrm>
            </p:grpSpPr>
            <p:sp>
              <p:nvSpPr>
                <p:cNvPr id="38" name="AutoShape 38"/>
                <p:cNvSpPr/>
                <p:nvPr/>
              </p:nvSpPr>
              <p:spPr>
                <a:xfrm flipV="1">
                  <a:off x="6779612" y="4349542"/>
                  <a:ext cx="0" cy="1063635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46"/>
                <p:cNvSpPr/>
                <p:nvPr/>
              </p:nvSpPr>
              <p:spPr>
                <a:xfrm rot="10800000">
                  <a:off x="6220399" y="4999868"/>
                  <a:ext cx="1118387" cy="111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6429931" y="5351727"/>
                  <a:ext cx="699322" cy="4146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Poppins SemiBold" panose="00000700000000000000" pitchFamily="2" charset="0"/>
                    </a:rPr>
                    <a:t>Mental Health Outcomes</a:t>
                  </a:r>
                </a:p>
              </p:txBody>
            </p:sp>
            <p:sp>
              <p:nvSpPr>
                <p:cNvPr id="44" name="AutoShape 44"/>
                <p:cNvSpPr/>
                <p:nvPr/>
              </p:nvSpPr>
              <p:spPr>
                <a:xfrm>
                  <a:off x="7135265" y="5976712"/>
                  <a:ext cx="731636" cy="407223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50"/>
                <p:cNvSpPr/>
                <p:nvPr/>
              </p:nvSpPr>
              <p:spPr>
                <a:xfrm rot="10800000">
                  <a:off x="7407872" y="5972600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7517300" y="6300240"/>
                  <a:ext cx="699322" cy="262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Depression and Anxiety</a:t>
                  </a:r>
                </a:p>
              </p:txBody>
            </p:sp>
            <p:sp>
              <p:nvSpPr>
                <p:cNvPr id="43" name="AutoShape 43"/>
                <p:cNvSpPr/>
                <p:nvPr/>
              </p:nvSpPr>
              <p:spPr>
                <a:xfrm flipV="1">
                  <a:off x="5692283" y="5976672"/>
                  <a:ext cx="731636" cy="407357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 rot="10800000">
                  <a:off x="5233173" y="5972600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5342601" y="6236738"/>
                  <a:ext cx="699322" cy="3899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Self-Esteem and Body Image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BE25EE7-7734-ADED-49BB-D9D14807D093}"/>
                  </a:ext>
                </a:extLst>
              </p:cNvPr>
              <p:cNvGrpSpPr/>
              <p:nvPr/>
            </p:nvGrpSpPr>
            <p:grpSpPr>
              <a:xfrm>
                <a:off x="7344875" y="2210748"/>
                <a:ext cx="2633122" cy="3135004"/>
                <a:chOff x="7344174" y="2212498"/>
                <a:chExt cx="2633122" cy="3135004"/>
              </a:xfrm>
            </p:grpSpPr>
            <p:sp>
              <p:nvSpPr>
                <p:cNvPr id="3" name="AutoShape 3"/>
                <p:cNvSpPr/>
                <p:nvPr/>
              </p:nvSpPr>
              <p:spPr>
                <a:xfrm flipH="1">
                  <a:off x="7344174" y="3780000"/>
                  <a:ext cx="1355325" cy="0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Freeform 7"/>
                <p:cNvSpPr/>
                <p:nvPr/>
              </p:nvSpPr>
              <p:spPr>
                <a:xfrm rot="5400000">
                  <a:off x="8086384" y="3202827"/>
                  <a:ext cx="1118387" cy="111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8295916" y="3554685"/>
                  <a:ext cx="699322" cy="4146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Poppins SemiBold" panose="00000700000000000000" pitchFamily="2" charset="0"/>
                    </a:rPr>
                    <a:t>Types of Social Media Activities</a:t>
                  </a:r>
                </a:p>
              </p:txBody>
            </p:sp>
            <p:sp>
              <p:nvSpPr>
                <p:cNvPr id="5" name="AutoShape 5"/>
                <p:cNvSpPr/>
                <p:nvPr/>
              </p:nvSpPr>
              <p:spPr>
                <a:xfrm flipV="1">
                  <a:off x="9063228" y="2591591"/>
                  <a:ext cx="451782" cy="811695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>
                <a:xfrm rot="5400000">
                  <a:off x="9059116" y="2212498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9168545" y="2476636"/>
                  <a:ext cx="699322" cy="3899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Passive vs. Active Consumption</a:t>
                  </a:r>
                </a:p>
              </p:txBody>
            </p:sp>
            <p:sp>
              <p:nvSpPr>
                <p:cNvPr id="4" name="AutoShape 4"/>
                <p:cNvSpPr/>
                <p:nvPr/>
              </p:nvSpPr>
              <p:spPr>
                <a:xfrm flipH="1" flipV="1">
                  <a:off x="9063189" y="4120756"/>
                  <a:ext cx="451932" cy="811696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Freeform 9"/>
                <p:cNvSpPr/>
                <p:nvPr/>
              </p:nvSpPr>
              <p:spPr>
                <a:xfrm rot="5400000">
                  <a:off x="9059116" y="4429322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9168545" y="4756962"/>
                  <a:ext cx="699322" cy="262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Online Interactions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814F6F-0849-8CB0-A116-F1AE770B7177}"/>
                  </a:ext>
                </a:extLst>
              </p:cNvPr>
              <p:cNvGrpSpPr/>
              <p:nvPr/>
            </p:nvGrpSpPr>
            <p:grpSpPr>
              <a:xfrm>
                <a:off x="3592155" y="2210748"/>
                <a:ext cx="2633121" cy="3135004"/>
                <a:chOff x="3592155" y="2210748"/>
                <a:chExt cx="2633121" cy="3135004"/>
              </a:xfrm>
            </p:grpSpPr>
            <p:sp>
              <p:nvSpPr>
                <p:cNvPr id="2" name="AutoShape 2"/>
                <p:cNvSpPr/>
                <p:nvPr/>
              </p:nvSpPr>
              <p:spPr>
                <a:xfrm flipH="1">
                  <a:off x="4049155" y="4119006"/>
                  <a:ext cx="489307" cy="879112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AutoShape 15"/>
                <p:cNvSpPr/>
                <p:nvPr/>
              </p:nvSpPr>
              <p:spPr>
                <a:xfrm>
                  <a:off x="4966401" y="3778250"/>
                  <a:ext cx="1258875" cy="0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/>
                <p:nvPr/>
              </p:nvSpPr>
              <p:spPr>
                <a:xfrm rot="16200000">
                  <a:off x="4364681" y="3201056"/>
                  <a:ext cx="1118387" cy="111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4526639" y="3552914"/>
                  <a:ext cx="794471" cy="4146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Poppins SemiBold" panose="00000700000000000000" pitchFamily="2" charset="0"/>
                    </a:rPr>
                    <a:t>Demographics and Individual Differences</a:t>
                  </a:r>
                </a:p>
              </p:txBody>
            </p:sp>
            <p:sp>
              <p:nvSpPr>
                <p:cNvPr id="16" name="AutoShape 16"/>
                <p:cNvSpPr/>
                <p:nvPr/>
              </p:nvSpPr>
              <p:spPr>
                <a:xfrm>
                  <a:off x="4054354" y="2589842"/>
                  <a:ext cx="451908" cy="811652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 rot="16200000">
                  <a:off x="3592155" y="2210748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3650565" y="2474885"/>
                  <a:ext cx="801360" cy="38990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Cultural and Socioeconomic Factors</a:t>
                  </a:r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 rot="16200000">
                  <a:off x="3592155" y="4427572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3701584" y="4755211"/>
                  <a:ext cx="699322" cy="262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Age and Gender</a:t>
                  </a: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8D285546-0C25-B696-7CE5-A4D1DD7F9663}"/>
                  </a:ext>
                </a:extLst>
              </p:cNvPr>
              <p:cNvGrpSpPr/>
              <p:nvPr/>
            </p:nvGrpSpPr>
            <p:grpSpPr>
              <a:xfrm>
                <a:off x="5238636" y="667470"/>
                <a:ext cx="3092879" cy="2467017"/>
                <a:chOff x="5233173" y="669220"/>
                <a:chExt cx="3092879" cy="2467017"/>
              </a:xfrm>
            </p:grpSpPr>
            <p:sp>
              <p:nvSpPr>
                <p:cNvPr id="28" name="AutoShape 28"/>
                <p:cNvSpPr/>
                <p:nvPr/>
              </p:nvSpPr>
              <p:spPr>
                <a:xfrm flipH="1" flipV="1">
                  <a:off x="5674969" y="1166404"/>
                  <a:ext cx="748992" cy="416883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AutoShape 27"/>
                <p:cNvSpPr/>
                <p:nvPr/>
              </p:nvSpPr>
              <p:spPr>
                <a:xfrm flipH="1">
                  <a:off x="7135306" y="1166404"/>
                  <a:ext cx="748816" cy="416922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6779612" y="2072602"/>
                  <a:ext cx="0" cy="1063635"/>
                </a:xfrm>
                <a:prstGeom prst="line">
                  <a:avLst/>
                </a:prstGeom>
                <a:ln w="9525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6219834" y="1366311"/>
                  <a:ext cx="1119600" cy="11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6429973" y="1651040"/>
                  <a:ext cx="699322" cy="55771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20"/>
                    </a:lnSpc>
                  </a:pPr>
                  <a:r>
                    <a:rPr lang="en-US" sz="800" dirty="0">
                      <a:solidFill>
                        <a:srgbClr val="FFFFFF"/>
                      </a:solidFill>
                      <a:latin typeface="Poppins SemiBold" panose="00000700000000000000" pitchFamily="2" charset="0"/>
                    </a:rPr>
                    <a:t>Frequency and Duration of Social Media Usage</a:t>
                  </a:r>
                </a:p>
              </p:txBody>
            </p:sp>
            <p:sp>
              <p:nvSpPr>
                <p:cNvPr id="34" name="Freeform 34"/>
                <p:cNvSpPr/>
                <p:nvPr/>
              </p:nvSpPr>
              <p:spPr>
                <a:xfrm>
                  <a:off x="5233173" y="669220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5342602" y="933358"/>
                  <a:ext cx="699322" cy="3899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Time Spent on Social Media</a:t>
                  </a:r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7407872" y="669220"/>
                  <a:ext cx="918180" cy="918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DBEAF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7517301" y="996860"/>
                  <a:ext cx="699322" cy="2629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Patterns </a:t>
                  </a:r>
                </a:p>
                <a:p>
                  <a:pPr algn="ctr">
                    <a:lnSpc>
                      <a:spcPts val="1040"/>
                    </a:lnSpc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/>
                    </a:rPr>
                    <a:t>of Usage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825E6DF-EFD8-EFDC-FAE4-5113D604A4C8}"/>
                  </a:ext>
                </a:extLst>
              </p:cNvPr>
              <p:cNvGrpSpPr/>
              <p:nvPr/>
            </p:nvGrpSpPr>
            <p:grpSpPr>
              <a:xfrm>
                <a:off x="5765114" y="2721178"/>
                <a:ext cx="2039923" cy="2039923"/>
                <a:chOff x="5759651" y="2722928"/>
                <a:chExt cx="2039923" cy="2039923"/>
              </a:xfrm>
            </p:grpSpPr>
            <p:sp>
              <p:nvSpPr>
                <p:cNvPr id="41" name="Freeform 41"/>
                <p:cNvSpPr/>
                <p:nvPr/>
              </p:nvSpPr>
              <p:spPr>
                <a:xfrm>
                  <a:off x="5759651" y="2722928"/>
                  <a:ext cx="2039923" cy="203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50000">
                      <a:moveTo>
                        <a:pt x="3175000" y="0"/>
                      </a:moveTo>
                      <a:cubicBezTo>
                        <a:pt x="1421496" y="0"/>
                        <a:pt x="0" y="1421496"/>
                        <a:pt x="0" y="3175000"/>
                      </a:cubicBezTo>
                      <a:cubicBezTo>
                        <a:pt x="0" y="4928504"/>
                        <a:pt x="1421496" y="6350000"/>
                        <a:pt x="3175000" y="6350000"/>
                      </a:cubicBezTo>
                      <a:cubicBezTo>
                        <a:pt x="4928504" y="6350000"/>
                        <a:pt x="6350000" y="4928504"/>
                        <a:pt x="6350000" y="3175000"/>
                      </a:cubicBezTo>
                      <a:cubicBezTo>
                        <a:pt x="6350000" y="1421496"/>
                        <a:pt x="4928504" y="0"/>
                        <a:pt x="3175000" y="0"/>
                      </a:cubicBezTo>
                      <a:close/>
                    </a:path>
                  </a:pathLst>
                </a:custGeom>
                <a:solidFill>
                  <a:srgbClr val="004AA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6015866" y="3266322"/>
                  <a:ext cx="1527492" cy="953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40"/>
                    </a:lnSpc>
                  </a:pPr>
                  <a:r>
                    <a:rPr lang="en-US" sz="1100" dirty="0">
                      <a:solidFill>
                        <a:srgbClr val="FFFFFF"/>
                      </a:solidFill>
                      <a:latin typeface="Poppins SemiBold" panose="00000700000000000000" pitchFamily="2" charset="0"/>
                    </a:rPr>
                    <a:t>The Relationship Between Social Media Usage and Mental Health in Adolescents</a:t>
                  </a:r>
                </a:p>
              </p:txBody>
            </p:sp>
          </p:grpSp>
        </p:grpSp>
        <p:sp>
          <p:nvSpPr>
            <p:cNvPr id="54" name="AutoShape 54"/>
            <p:cNvSpPr/>
            <p:nvPr/>
          </p:nvSpPr>
          <p:spPr>
            <a:xfrm>
              <a:off x="-12992" y="0"/>
              <a:ext cx="2882223" cy="7556500"/>
            </a:xfrm>
            <a:prstGeom prst="rect">
              <a:avLst/>
            </a:prstGeom>
            <a:solidFill>
              <a:srgbClr val="004AAD"/>
            </a:solidFill>
          </p:spPr>
          <p:txBody>
            <a:bodyPr>
              <a:normAutofit/>
            </a:bodyPr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9701F87-2345-A1D8-948E-E328D0B37CF0}"/>
                </a:ext>
              </a:extLst>
            </p:cNvPr>
            <p:cNvGrpSpPr/>
            <p:nvPr/>
          </p:nvGrpSpPr>
          <p:grpSpPr>
            <a:xfrm>
              <a:off x="412085" y="631120"/>
              <a:ext cx="2464665" cy="6488100"/>
              <a:chOff x="412085" y="631120"/>
              <a:chExt cx="2464665" cy="6488100"/>
            </a:xfrm>
          </p:grpSpPr>
          <p:sp>
            <p:nvSpPr>
              <p:cNvPr id="56" name="TextBox 56"/>
              <p:cNvSpPr txBox="1"/>
              <p:nvPr/>
            </p:nvSpPr>
            <p:spPr>
              <a:xfrm>
                <a:off x="412085" y="631120"/>
                <a:ext cx="2345836" cy="11811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4560"/>
                  </a:lnSpc>
                  <a:spcBef>
                    <a:spcPct val="0"/>
                  </a:spcBef>
                </a:pPr>
                <a:r>
                  <a:rPr lang="en-US" sz="3800" b="1" u="none" strike="noStrike" spc="-38" dirty="0">
                    <a:solidFill>
                      <a:srgbClr val="FFFFF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BUBBLE</a:t>
                </a:r>
              </a:p>
              <a:p>
                <a:pPr marL="0" lvl="0" indent="0" algn="l">
                  <a:lnSpc>
                    <a:spcPts val="4560"/>
                  </a:lnSpc>
                  <a:spcBef>
                    <a:spcPct val="0"/>
                  </a:spcBef>
                </a:pPr>
                <a:r>
                  <a:rPr lang="en-US" sz="3800" b="1" u="none" strike="noStrike" spc="-38" dirty="0">
                    <a:solidFill>
                      <a:srgbClr val="FFFFF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MAP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12085" y="1936372"/>
                <a:ext cx="1918309" cy="20878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59"/>
                  </a:lnSpc>
                </a:pPr>
                <a:r>
                  <a:rPr lang="en-US" sz="999" dirty="0">
                    <a:solidFill>
                      <a:srgbClr val="FFFFFF"/>
                    </a:solidFill>
                    <a:latin typeface="Poppins"/>
                  </a:rPr>
                  <a:t>Brainstorming in a nutshell </a:t>
                </a:r>
              </a:p>
              <a:p>
                <a:pPr>
                  <a:lnSpc>
                    <a:spcPts val="1559"/>
                  </a:lnSpc>
                </a:pPr>
                <a:r>
                  <a:rPr lang="en-US" sz="999" dirty="0">
                    <a:solidFill>
                      <a:srgbClr val="FFFFFF"/>
                    </a:solidFill>
                    <a:latin typeface="Poppins"/>
                  </a:rPr>
                  <a:t>is a process of generating ideas. The term has come to imply any </a:t>
                </a:r>
                <a:r>
                  <a:rPr lang="en-US" sz="999" dirty="0" err="1">
                    <a:solidFill>
                      <a:srgbClr val="FFFFFF"/>
                    </a:solidFill>
                    <a:latin typeface="Poppins"/>
                  </a:rPr>
                  <a:t>ree</a:t>
                </a:r>
                <a:r>
                  <a:rPr lang="en-US" sz="999" dirty="0">
                    <a:solidFill>
                      <a:srgbClr val="FFFFFF"/>
                    </a:solidFill>
                    <a:latin typeface="Poppins"/>
                  </a:rPr>
                  <a:t>-association method of generating ideas and includes idea generation techniques that involve giving everyone in a group, or at least the leader, time to think of as many ideas as possible within the time allotted.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12085" y="6973346"/>
                <a:ext cx="2464665" cy="1458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55"/>
                  </a:lnSpc>
                </a:pPr>
                <a:r>
                  <a:rPr lang="en-US" sz="849" i="1" spc="33" dirty="0">
                    <a:solidFill>
                      <a:srgbClr val="FFFFF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www.templateLAB.com</a:t>
                </a:r>
              </a:p>
            </p:txBody>
          </p:sp>
        </p:grpSp>
        <p:sp>
          <p:nvSpPr>
            <p:cNvPr id="55" name="TemplateLAB"/>
            <p:cNvSpPr/>
            <p:nvPr/>
          </p:nvSpPr>
          <p:spPr>
            <a:xfrm rot="5400000">
              <a:off x="10002056" y="6763683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122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Poppins SemiBold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dc:creator>Hoang Anh</dc:creator>
  <cp:lastModifiedBy>Hoang Anh</cp:lastModifiedBy>
  <cp:revision>5</cp:revision>
  <dcterms:created xsi:type="dcterms:W3CDTF">2006-08-16T00:00:00Z</dcterms:created>
  <dcterms:modified xsi:type="dcterms:W3CDTF">2023-10-06T03:38:10Z</dcterms:modified>
  <dc:identifier>DAFwExp_Kd0</dc:identifier>
</cp:coreProperties>
</file>