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</p:sldIdLst>
  <p:sldSz cx="10693400" cy="75565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League Spartan" pitchFamily="2" charset="0"/>
      <p:regular r:id="rId7"/>
      <p:bold r:id="rId8"/>
    </p:embeddedFont>
    <p:embeddedFont>
      <p:font typeface="Poppins" panose="00000500000000000000" pitchFamily="2" charset="0"/>
      <p:regular r:id="rId9"/>
      <p:bold r:id="rId10"/>
      <p:italic r:id="rId11"/>
      <p:boldItalic r:id="rId12"/>
    </p:embeddedFont>
    <p:embeddedFont>
      <p:font typeface="Poppins SemiBold" panose="00000700000000000000" pitchFamily="2" charset="0"/>
      <p:bold r:id="rId13"/>
      <p:bold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66" d="100"/>
          <a:sy n="66" d="100"/>
        </p:scale>
        <p:origin x="2586" y="684"/>
      </p:cViewPr>
      <p:guideLst>
        <p:guide pos="2880"/>
        <p:guide orient="horz" pos="23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presProps" Target="presProp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font" Target="fonts/font1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5" Type="http://schemas.openxmlformats.org/officeDocument/2006/relationships/image" Target="../media/image24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23.pn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31" Type="http://schemas.openxmlformats.org/officeDocument/2006/relationships/image" Target="../media/image30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svg"/><Relationship Id="rId30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roup 2">
            <a:extLst>
              <a:ext uri="{FF2B5EF4-FFF2-40B4-BE49-F238E27FC236}">
                <a16:creationId xmlns:a16="http://schemas.microsoft.com/office/drawing/2014/main" id="{51AACD98-7164-BD72-88E6-0AE73CC6F3DF}"/>
              </a:ext>
            </a:extLst>
          </p:cNvPr>
          <p:cNvGrpSpPr/>
          <p:nvPr/>
        </p:nvGrpSpPr>
        <p:grpSpPr>
          <a:xfrm>
            <a:off x="443902" y="498621"/>
            <a:ext cx="9805595" cy="6673060"/>
            <a:chOff x="443902" y="498621"/>
            <a:chExt cx="9805595" cy="6673060"/>
          </a:xfrm>
        </p:grpSpPr>
        <p:sp>
          <p:nvSpPr>
            <p:cNvPr id="3" name="Freeform 3"/>
            <p:cNvSpPr/>
            <p:nvPr/>
          </p:nvSpPr>
          <p:spPr>
            <a:xfrm>
              <a:off x="443902" y="1661811"/>
              <a:ext cx="9805595" cy="5509870"/>
            </a:xfrm>
            <a:custGeom>
              <a:avLst/>
              <a:gdLst/>
              <a:ahLst/>
              <a:cxnLst/>
              <a:rect l="l" t="t" r="r" b="b"/>
              <a:pathLst>
                <a:path w="4076214" h="2290469">
                  <a:moveTo>
                    <a:pt x="7895" y="0"/>
                  </a:moveTo>
                  <a:lnTo>
                    <a:pt x="4068318" y="0"/>
                  </a:lnTo>
                  <a:cubicBezTo>
                    <a:pt x="4070412" y="0"/>
                    <a:pt x="4072420" y="832"/>
                    <a:pt x="4073901" y="2313"/>
                  </a:cubicBezTo>
                  <a:cubicBezTo>
                    <a:pt x="4075382" y="3793"/>
                    <a:pt x="4076214" y="5801"/>
                    <a:pt x="4076214" y="7895"/>
                  </a:cubicBezTo>
                  <a:lnTo>
                    <a:pt x="4076214" y="2282573"/>
                  </a:lnTo>
                  <a:cubicBezTo>
                    <a:pt x="4076214" y="2286934"/>
                    <a:pt x="4072679" y="2290469"/>
                    <a:pt x="4068318" y="2290469"/>
                  </a:cubicBezTo>
                  <a:lnTo>
                    <a:pt x="7895" y="2290469"/>
                  </a:lnTo>
                  <a:cubicBezTo>
                    <a:pt x="5801" y="2290469"/>
                    <a:pt x="3793" y="2289637"/>
                    <a:pt x="2313" y="2288156"/>
                  </a:cubicBezTo>
                  <a:cubicBezTo>
                    <a:pt x="832" y="2286676"/>
                    <a:pt x="0" y="2284668"/>
                    <a:pt x="0" y="2282573"/>
                  </a:cubicBezTo>
                  <a:lnTo>
                    <a:pt x="0" y="7895"/>
                  </a:lnTo>
                  <a:cubicBezTo>
                    <a:pt x="0" y="5801"/>
                    <a:pt x="832" y="3793"/>
                    <a:pt x="2313" y="2313"/>
                  </a:cubicBezTo>
                  <a:cubicBezTo>
                    <a:pt x="3793" y="832"/>
                    <a:pt x="5801" y="0"/>
                    <a:pt x="7895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49" name="Group 148">
              <a:extLst>
                <a:ext uri="{FF2B5EF4-FFF2-40B4-BE49-F238E27FC236}">
                  <a16:creationId xmlns:a16="http://schemas.microsoft.com/office/drawing/2014/main" id="{5EFBB6E1-80EC-541F-BAEC-79D625C690BB}"/>
                </a:ext>
              </a:extLst>
            </p:cNvPr>
            <p:cNvGrpSpPr/>
            <p:nvPr/>
          </p:nvGrpSpPr>
          <p:grpSpPr>
            <a:xfrm>
              <a:off x="1447770" y="4753020"/>
              <a:ext cx="3554852" cy="2092627"/>
              <a:chOff x="1447770" y="4753020"/>
              <a:chExt cx="3554852" cy="2092627"/>
            </a:xfrm>
          </p:grpSpPr>
          <p:sp>
            <p:nvSpPr>
              <p:cNvPr id="24" name="AutoShape 24"/>
              <p:cNvSpPr/>
              <p:nvPr/>
            </p:nvSpPr>
            <p:spPr>
              <a:xfrm flipV="1">
                <a:off x="4530501" y="4753020"/>
                <a:ext cx="472121" cy="331812"/>
              </a:xfrm>
              <a:prstGeom prst="line">
                <a:avLst/>
              </a:prstGeom>
              <a:ln w="9525" cap="flat">
                <a:solidFill>
                  <a:srgbClr val="737373"/>
                </a:solidFill>
                <a:prstDash val="lgDash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AutoShape 11"/>
              <p:cNvSpPr/>
              <p:nvPr/>
            </p:nvSpPr>
            <p:spPr>
              <a:xfrm flipH="1">
                <a:off x="3566712" y="6156987"/>
                <a:ext cx="224641" cy="538891"/>
              </a:xfrm>
              <a:prstGeom prst="line">
                <a:avLst/>
              </a:prstGeom>
              <a:ln w="9525" cap="flat">
                <a:solidFill>
                  <a:srgbClr val="764D00"/>
                </a:solidFill>
                <a:prstDash val="lgDash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AutoShape 13"/>
              <p:cNvSpPr/>
              <p:nvPr/>
            </p:nvSpPr>
            <p:spPr>
              <a:xfrm flipH="1">
                <a:off x="2979349" y="5878767"/>
                <a:ext cx="512358" cy="279922"/>
              </a:xfrm>
              <a:prstGeom prst="line">
                <a:avLst/>
              </a:prstGeom>
              <a:ln w="9525" cap="flat">
                <a:solidFill>
                  <a:srgbClr val="764D00"/>
                </a:solidFill>
                <a:prstDash val="lgDash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AutoShape 14"/>
              <p:cNvSpPr/>
              <p:nvPr/>
            </p:nvSpPr>
            <p:spPr>
              <a:xfrm flipH="1">
                <a:off x="2827848" y="5702244"/>
                <a:ext cx="576507" cy="92234"/>
              </a:xfrm>
              <a:prstGeom prst="line">
                <a:avLst/>
              </a:prstGeom>
              <a:ln w="9525" cap="flat">
                <a:solidFill>
                  <a:srgbClr val="764D00"/>
                </a:solidFill>
                <a:prstDash val="lgDash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15"/>
              <p:cNvSpPr/>
              <p:nvPr/>
            </p:nvSpPr>
            <p:spPr>
              <a:xfrm>
                <a:off x="3405507" y="4887278"/>
                <a:ext cx="1320466" cy="1320466"/>
              </a:xfrm>
              <a:custGeom>
                <a:avLst/>
                <a:gdLst/>
                <a:ahLst/>
                <a:cxnLst/>
                <a:rect l="l" t="t" r="r" b="b"/>
                <a:pathLst>
                  <a:path w="1320466" h="1320466">
                    <a:moveTo>
                      <a:pt x="0" y="0"/>
                    </a:moveTo>
                    <a:lnTo>
                      <a:pt x="1320466" y="0"/>
                    </a:lnTo>
                    <a:lnTo>
                      <a:pt x="1320466" y="1320466"/>
                    </a:lnTo>
                    <a:lnTo>
                      <a:pt x="0" y="132046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alphaModFix amt="50000"/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Freeform 17"/>
              <p:cNvSpPr/>
              <p:nvPr/>
            </p:nvSpPr>
            <p:spPr>
              <a:xfrm>
                <a:off x="3514771" y="4996542"/>
                <a:ext cx="1101939" cy="1101939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64D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Freeform 28"/>
              <p:cNvSpPr/>
              <p:nvPr/>
            </p:nvSpPr>
            <p:spPr>
              <a:xfrm flipH="1" flipV="1">
                <a:off x="3393561" y="5569755"/>
                <a:ext cx="674604" cy="674604"/>
              </a:xfrm>
              <a:custGeom>
                <a:avLst/>
                <a:gdLst/>
                <a:ahLst/>
                <a:cxnLst/>
                <a:rect l="l" t="t" r="r" b="b"/>
                <a:pathLst>
                  <a:path w="674604" h="674604">
                    <a:moveTo>
                      <a:pt x="674604" y="674604"/>
                    </a:moveTo>
                    <a:lnTo>
                      <a:pt x="0" y="674604"/>
                    </a:lnTo>
                    <a:lnTo>
                      <a:pt x="0" y="0"/>
                    </a:lnTo>
                    <a:lnTo>
                      <a:pt x="674604" y="0"/>
                    </a:lnTo>
                    <a:lnTo>
                      <a:pt x="674604" y="674604"/>
                    </a:lnTo>
                    <a:close/>
                  </a:path>
                </a:pathLst>
              </a:custGeom>
              <a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Freeform 37"/>
              <p:cNvSpPr/>
              <p:nvPr/>
            </p:nvSpPr>
            <p:spPr>
              <a:xfrm>
                <a:off x="4469853" y="5021043"/>
                <a:ext cx="116160" cy="116160"/>
              </a:xfrm>
              <a:custGeom>
                <a:avLst/>
                <a:gdLst/>
                <a:ahLst/>
                <a:cxnLst/>
                <a:rect l="l" t="t" r="r" b="b"/>
                <a:pathLst>
                  <a:path w="116160" h="116160">
                    <a:moveTo>
                      <a:pt x="0" y="0"/>
                    </a:moveTo>
                    <a:lnTo>
                      <a:pt x="116161" y="0"/>
                    </a:lnTo>
                    <a:lnTo>
                      <a:pt x="116161" y="116161"/>
                    </a:lnTo>
                    <a:lnTo>
                      <a:pt x="0" y="11616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" name="TextBox 101"/>
              <p:cNvSpPr txBox="1"/>
              <p:nvPr/>
            </p:nvSpPr>
            <p:spPr>
              <a:xfrm>
                <a:off x="2247608" y="6732183"/>
                <a:ext cx="1320466" cy="11346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r">
                  <a:lnSpc>
                    <a:spcPts val="910"/>
                  </a:lnSpc>
                  <a:spcBef>
                    <a:spcPct val="0"/>
                  </a:spcBef>
                </a:pPr>
                <a:r>
                  <a:rPr lang="en-US" sz="650" u="none" strike="noStrike">
                    <a:solidFill>
                      <a:srgbClr val="000000"/>
                    </a:solidFill>
                    <a:latin typeface="Poppins"/>
                  </a:rPr>
                  <a:t>Iterate and scale</a:t>
                </a:r>
              </a:p>
            </p:txBody>
          </p:sp>
          <p:sp>
            <p:nvSpPr>
              <p:cNvPr id="12" name="AutoShape 12"/>
              <p:cNvSpPr/>
              <p:nvPr/>
            </p:nvSpPr>
            <p:spPr>
              <a:xfrm flipH="1">
                <a:off x="3223214" y="6041177"/>
                <a:ext cx="400639" cy="424683"/>
              </a:xfrm>
              <a:prstGeom prst="line">
                <a:avLst/>
              </a:prstGeom>
              <a:ln w="9525" cap="flat">
                <a:solidFill>
                  <a:srgbClr val="764D00"/>
                </a:solidFill>
                <a:prstDash val="lgDash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" name="TextBox 103"/>
              <p:cNvSpPr txBox="1"/>
              <p:nvPr/>
            </p:nvSpPr>
            <p:spPr>
              <a:xfrm>
                <a:off x="1872345" y="6501103"/>
                <a:ext cx="1320466" cy="11346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r">
                  <a:lnSpc>
                    <a:spcPts val="910"/>
                  </a:lnSpc>
                  <a:spcBef>
                    <a:spcPct val="0"/>
                  </a:spcBef>
                </a:pPr>
                <a:r>
                  <a:rPr lang="en-US" sz="650" u="none" strike="noStrike" dirty="0">
                    <a:solidFill>
                      <a:srgbClr val="000000"/>
                    </a:solidFill>
                    <a:latin typeface="Poppins"/>
                  </a:rPr>
                  <a:t>Gather learning</a:t>
                </a:r>
              </a:p>
            </p:txBody>
          </p:sp>
          <p:sp>
            <p:nvSpPr>
              <p:cNvPr id="104" name="TextBox 104"/>
              <p:cNvSpPr txBox="1"/>
              <p:nvPr/>
            </p:nvSpPr>
            <p:spPr>
              <a:xfrm>
                <a:off x="1612384" y="6153528"/>
                <a:ext cx="1320466" cy="11346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r">
                  <a:lnSpc>
                    <a:spcPts val="910"/>
                  </a:lnSpc>
                  <a:spcBef>
                    <a:spcPct val="0"/>
                  </a:spcBef>
                </a:pPr>
                <a:r>
                  <a:rPr lang="en-US" sz="650" u="none" strike="noStrike">
                    <a:solidFill>
                      <a:srgbClr val="000000"/>
                    </a:solidFill>
                    <a:latin typeface="Poppins"/>
                  </a:rPr>
                  <a:t>Evaluate</a:t>
                </a:r>
              </a:p>
            </p:txBody>
          </p:sp>
          <p:sp>
            <p:nvSpPr>
              <p:cNvPr id="105" name="TextBox 105"/>
              <p:cNvSpPr txBox="1"/>
              <p:nvPr/>
            </p:nvSpPr>
            <p:spPr>
              <a:xfrm>
                <a:off x="1447770" y="5715110"/>
                <a:ext cx="1320466" cy="11346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r">
                  <a:lnSpc>
                    <a:spcPts val="910"/>
                  </a:lnSpc>
                  <a:spcBef>
                    <a:spcPct val="0"/>
                  </a:spcBef>
                </a:pPr>
                <a:r>
                  <a:rPr lang="en-US" sz="650" u="none" strike="noStrike">
                    <a:solidFill>
                      <a:srgbClr val="000000"/>
                    </a:solidFill>
                    <a:latin typeface="Poppins"/>
                  </a:rPr>
                  <a:t>User testing and surveys</a:t>
                </a:r>
              </a:p>
            </p:txBody>
          </p:sp>
          <p:grpSp>
            <p:nvGrpSpPr>
              <p:cNvPr id="126" name="Group 125">
                <a:extLst>
                  <a:ext uri="{FF2B5EF4-FFF2-40B4-BE49-F238E27FC236}">
                    <a16:creationId xmlns:a16="http://schemas.microsoft.com/office/drawing/2014/main" id="{E706E257-0BC7-784C-032E-4B1BE22B5789}"/>
                  </a:ext>
                </a:extLst>
              </p:cNvPr>
              <p:cNvGrpSpPr/>
              <p:nvPr/>
            </p:nvGrpSpPr>
            <p:grpSpPr>
              <a:xfrm>
                <a:off x="3539031" y="5312113"/>
                <a:ext cx="1053416" cy="428755"/>
                <a:chOff x="3539031" y="5318845"/>
                <a:chExt cx="1053416" cy="428755"/>
              </a:xfrm>
            </p:grpSpPr>
            <p:sp>
              <p:nvSpPr>
                <p:cNvPr id="114" name="TextBox 114"/>
                <p:cNvSpPr txBox="1"/>
                <p:nvPr/>
              </p:nvSpPr>
              <p:spPr>
                <a:xfrm>
                  <a:off x="3539031" y="5318845"/>
                  <a:ext cx="1053416" cy="258597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ctr">
                    <a:lnSpc>
                      <a:spcPts val="2029"/>
                    </a:lnSpc>
                    <a:spcBef>
                      <a:spcPct val="0"/>
                    </a:spcBef>
                  </a:pPr>
                  <a:r>
                    <a:rPr lang="en-US" b="1" dirty="0">
                      <a:solidFill>
                        <a:srgbClr val="FFFFFF"/>
                      </a:solidFill>
                      <a:latin typeface="League Spartan" pitchFamily="2" charset="0"/>
                    </a:rPr>
                    <a:t>05</a:t>
                  </a:r>
                </a:p>
              </p:txBody>
            </p:sp>
            <p:sp>
              <p:nvSpPr>
                <p:cNvPr id="115" name="TextBox 115"/>
                <p:cNvSpPr txBox="1"/>
                <p:nvPr/>
              </p:nvSpPr>
              <p:spPr>
                <a:xfrm>
                  <a:off x="3539031" y="5573006"/>
                  <a:ext cx="1053416" cy="174594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ctr">
                    <a:lnSpc>
                      <a:spcPts val="1401"/>
                    </a:lnSpc>
                    <a:spcBef>
                      <a:spcPct val="0"/>
                    </a:spcBef>
                  </a:pPr>
                  <a:r>
                    <a:rPr lang="en-US" sz="1100" b="1" dirty="0">
                      <a:solidFill>
                        <a:srgbClr val="FFFFFF"/>
                      </a:solidFill>
                      <a:latin typeface="League Spartan" pitchFamily="2" charset="0"/>
                    </a:rPr>
                    <a:t>TEST</a:t>
                  </a:r>
                </a:p>
              </p:txBody>
            </p:sp>
          </p:grpSp>
        </p:grpSp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3BC7407E-B1FD-2C1B-E009-54C65535D78E}"/>
                </a:ext>
              </a:extLst>
            </p:cNvPr>
            <p:cNvGrpSpPr/>
            <p:nvPr/>
          </p:nvGrpSpPr>
          <p:grpSpPr>
            <a:xfrm>
              <a:off x="658358" y="3695238"/>
              <a:ext cx="4203114" cy="1492010"/>
              <a:chOff x="658358" y="3695238"/>
              <a:chExt cx="4203114" cy="1492010"/>
            </a:xfrm>
          </p:grpSpPr>
          <p:sp>
            <p:nvSpPr>
              <p:cNvPr id="26" name="AutoShape 26"/>
              <p:cNvSpPr/>
              <p:nvPr/>
            </p:nvSpPr>
            <p:spPr>
              <a:xfrm flipH="1">
                <a:off x="2910267" y="4412847"/>
                <a:ext cx="1951205" cy="0"/>
              </a:xfrm>
              <a:prstGeom prst="line">
                <a:avLst/>
              </a:prstGeom>
              <a:ln w="9525" cap="flat">
                <a:solidFill>
                  <a:srgbClr val="737373"/>
                </a:solidFill>
                <a:prstDash val="lgDash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AutoShape 72"/>
              <p:cNvSpPr/>
              <p:nvPr/>
            </p:nvSpPr>
            <p:spPr>
              <a:xfrm flipH="1">
                <a:off x="2220101" y="4873680"/>
                <a:ext cx="193970" cy="193970"/>
              </a:xfrm>
              <a:prstGeom prst="line">
                <a:avLst/>
              </a:prstGeom>
              <a:ln w="9525" cap="flat">
                <a:solidFill>
                  <a:srgbClr val="643EA3"/>
                </a:solidFill>
                <a:prstDash val="lgDash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AutoShape 73"/>
              <p:cNvSpPr/>
              <p:nvPr/>
            </p:nvSpPr>
            <p:spPr>
              <a:xfrm>
                <a:off x="2220101" y="3797033"/>
                <a:ext cx="193970" cy="193970"/>
              </a:xfrm>
              <a:prstGeom prst="line">
                <a:avLst/>
              </a:prstGeom>
              <a:ln w="9525" cap="flat">
                <a:solidFill>
                  <a:srgbClr val="643EA3"/>
                </a:solidFill>
                <a:prstDash val="lgDash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AutoShape 74"/>
              <p:cNvSpPr/>
              <p:nvPr/>
            </p:nvSpPr>
            <p:spPr>
              <a:xfrm flipV="1">
                <a:off x="2021712" y="4572275"/>
                <a:ext cx="250599" cy="111574"/>
              </a:xfrm>
              <a:prstGeom prst="line">
                <a:avLst/>
              </a:prstGeom>
              <a:ln w="9525" cap="flat">
                <a:solidFill>
                  <a:srgbClr val="643EA3"/>
                </a:solidFill>
                <a:prstDash val="lgDash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AutoShape 75"/>
              <p:cNvSpPr/>
              <p:nvPr/>
            </p:nvSpPr>
            <p:spPr>
              <a:xfrm>
                <a:off x="2021712" y="4153933"/>
                <a:ext cx="250599" cy="111574"/>
              </a:xfrm>
              <a:prstGeom prst="line">
                <a:avLst/>
              </a:prstGeom>
              <a:ln w="9525" cap="flat">
                <a:solidFill>
                  <a:srgbClr val="643EA3"/>
                </a:solidFill>
                <a:prstDash val="lgDash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Freeform 76"/>
              <p:cNvSpPr/>
              <p:nvPr/>
            </p:nvSpPr>
            <p:spPr>
              <a:xfrm>
                <a:off x="2247608" y="3758658"/>
                <a:ext cx="1320466" cy="1320466"/>
              </a:xfrm>
              <a:custGeom>
                <a:avLst/>
                <a:gdLst/>
                <a:ahLst/>
                <a:cxnLst/>
                <a:rect l="l" t="t" r="r" b="b"/>
                <a:pathLst>
                  <a:path w="1320466" h="1320466">
                    <a:moveTo>
                      <a:pt x="0" y="0"/>
                    </a:moveTo>
                    <a:lnTo>
                      <a:pt x="1320465" y="0"/>
                    </a:lnTo>
                    <a:lnTo>
                      <a:pt x="1320465" y="1320465"/>
                    </a:lnTo>
                    <a:lnTo>
                      <a:pt x="0" y="1320465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>
                  <a:alphaModFix amt="50000"/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Freeform 78"/>
              <p:cNvSpPr/>
              <p:nvPr/>
            </p:nvSpPr>
            <p:spPr>
              <a:xfrm>
                <a:off x="2356872" y="3867922"/>
                <a:ext cx="1101939" cy="1101939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643EA3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Freeform 80"/>
              <p:cNvSpPr/>
              <p:nvPr/>
            </p:nvSpPr>
            <p:spPr>
              <a:xfrm rot="13500000">
                <a:off x="2095947" y="4081589"/>
                <a:ext cx="674604" cy="674604"/>
              </a:xfrm>
              <a:custGeom>
                <a:avLst/>
                <a:gdLst/>
                <a:ahLst/>
                <a:cxnLst/>
                <a:rect l="l" t="t" r="r" b="b"/>
                <a:pathLst>
                  <a:path w="674604" h="674604">
                    <a:moveTo>
                      <a:pt x="0" y="0"/>
                    </a:moveTo>
                    <a:lnTo>
                      <a:pt x="674603" y="0"/>
                    </a:lnTo>
                    <a:lnTo>
                      <a:pt x="674603" y="674603"/>
                    </a:lnTo>
                    <a:lnTo>
                      <a:pt x="0" y="67460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Freeform 81"/>
              <p:cNvSpPr/>
              <p:nvPr/>
            </p:nvSpPr>
            <p:spPr>
              <a:xfrm>
                <a:off x="3509993" y="4354767"/>
                <a:ext cx="116160" cy="116160"/>
              </a:xfrm>
              <a:custGeom>
                <a:avLst/>
                <a:gdLst/>
                <a:ahLst/>
                <a:cxnLst/>
                <a:rect l="l" t="t" r="r" b="b"/>
                <a:pathLst>
                  <a:path w="116160" h="116160">
                    <a:moveTo>
                      <a:pt x="0" y="0"/>
                    </a:moveTo>
                    <a:lnTo>
                      <a:pt x="116161" y="0"/>
                    </a:lnTo>
                    <a:lnTo>
                      <a:pt x="116161" y="116160"/>
                    </a:lnTo>
                    <a:lnTo>
                      <a:pt x="0" y="11616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2">
                  <a:extLst>
                    <a:ext uri="{96DAC541-7B7A-43D3-8B79-37D633B846F1}">
                      <asvg:svgBlip xmlns:asvg="http://schemas.microsoft.com/office/drawing/2016/SVG/main" r:embed="rId13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TextBox 90"/>
              <p:cNvSpPr txBox="1"/>
              <p:nvPr/>
            </p:nvSpPr>
            <p:spPr>
              <a:xfrm>
                <a:off x="854441" y="3695238"/>
                <a:ext cx="1320466" cy="11346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r">
                  <a:lnSpc>
                    <a:spcPts val="910"/>
                  </a:lnSpc>
                  <a:spcBef>
                    <a:spcPct val="0"/>
                  </a:spcBef>
                </a:pPr>
                <a:r>
                  <a:rPr lang="en-US" sz="650" u="none" strike="noStrike">
                    <a:solidFill>
                      <a:srgbClr val="000000"/>
                    </a:solidFill>
                    <a:latin typeface="Poppins"/>
                  </a:rPr>
                  <a:t>Iteration and Adaptation</a:t>
                </a:r>
              </a:p>
            </p:txBody>
          </p:sp>
          <p:sp>
            <p:nvSpPr>
              <p:cNvPr id="91" name="TextBox 91"/>
              <p:cNvSpPr txBox="1"/>
              <p:nvPr/>
            </p:nvSpPr>
            <p:spPr>
              <a:xfrm>
                <a:off x="861584" y="5073784"/>
                <a:ext cx="1320466" cy="11346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r">
                  <a:lnSpc>
                    <a:spcPts val="910"/>
                  </a:lnSpc>
                  <a:spcBef>
                    <a:spcPct val="0"/>
                  </a:spcBef>
                </a:pPr>
                <a:r>
                  <a:rPr lang="en-US" sz="650" u="none" strike="noStrike" dirty="0">
                    <a:solidFill>
                      <a:srgbClr val="000000"/>
                    </a:solidFill>
                    <a:latin typeface="Poppins"/>
                  </a:rPr>
                  <a:t>Cross-Functional Collaboration</a:t>
                </a:r>
              </a:p>
            </p:txBody>
          </p:sp>
          <p:sp>
            <p:nvSpPr>
              <p:cNvPr id="92" name="TextBox 92"/>
              <p:cNvSpPr txBox="1"/>
              <p:nvPr/>
            </p:nvSpPr>
            <p:spPr>
              <a:xfrm>
                <a:off x="658358" y="4086839"/>
                <a:ext cx="1320466" cy="11346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r">
                  <a:lnSpc>
                    <a:spcPts val="910"/>
                  </a:lnSpc>
                  <a:spcBef>
                    <a:spcPct val="0"/>
                  </a:spcBef>
                </a:pPr>
                <a:r>
                  <a:rPr lang="en-US" sz="650" u="none" strike="noStrike">
                    <a:solidFill>
                      <a:srgbClr val="000000"/>
                    </a:solidFill>
                    <a:latin typeface="Poppins"/>
                  </a:rPr>
                  <a:t>Monitoring and Evaluation</a:t>
                </a:r>
              </a:p>
            </p:txBody>
          </p:sp>
          <p:sp>
            <p:nvSpPr>
              <p:cNvPr id="93" name="TextBox 93"/>
              <p:cNvSpPr txBox="1"/>
              <p:nvPr/>
            </p:nvSpPr>
            <p:spPr>
              <a:xfrm>
                <a:off x="658358" y="4641942"/>
                <a:ext cx="1320466" cy="11346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r">
                  <a:lnSpc>
                    <a:spcPts val="910"/>
                  </a:lnSpc>
                  <a:spcBef>
                    <a:spcPct val="0"/>
                  </a:spcBef>
                </a:pPr>
                <a:r>
                  <a:rPr lang="en-US" sz="650" u="none" strike="noStrike">
                    <a:solidFill>
                      <a:srgbClr val="000000"/>
                    </a:solidFill>
                    <a:latin typeface="Poppins"/>
                  </a:rPr>
                  <a:t>Execution Plan</a:t>
                </a:r>
              </a:p>
            </p:txBody>
          </p:sp>
          <p:grpSp>
            <p:nvGrpSpPr>
              <p:cNvPr id="137" name="Group 136">
                <a:extLst>
                  <a:ext uri="{FF2B5EF4-FFF2-40B4-BE49-F238E27FC236}">
                    <a16:creationId xmlns:a16="http://schemas.microsoft.com/office/drawing/2014/main" id="{CDE5BD95-E7BE-7492-4CAF-961AEAAD30A8}"/>
                  </a:ext>
                </a:extLst>
              </p:cNvPr>
              <p:cNvGrpSpPr/>
              <p:nvPr/>
            </p:nvGrpSpPr>
            <p:grpSpPr>
              <a:xfrm>
                <a:off x="2395059" y="4183493"/>
                <a:ext cx="1053416" cy="428755"/>
                <a:chOff x="2395059" y="4169205"/>
                <a:chExt cx="1053416" cy="428755"/>
              </a:xfrm>
            </p:grpSpPr>
            <p:sp>
              <p:nvSpPr>
                <p:cNvPr id="110" name="TextBox 110"/>
                <p:cNvSpPr txBox="1"/>
                <p:nvPr/>
              </p:nvSpPr>
              <p:spPr>
                <a:xfrm>
                  <a:off x="2395059" y="4169205"/>
                  <a:ext cx="1053416" cy="258597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ctr">
                    <a:lnSpc>
                      <a:spcPts val="2029"/>
                    </a:lnSpc>
                    <a:spcBef>
                      <a:spcPct val="0"/>
                    </a:spcBef>
                  </a:pPr>
                  <a:r>
                    <a:rPr lang="en-US" b="1" u="none" strike="noStrike" dirty="0">
                      <a:solidFill>
                        <a:srgbClr val="FFFFFF"/>
                      </a:solidFill>
                      <a:latin typeface="League Spartan" pitchFamily="2" charset="0"/>
                    </a:rPr>
                    <a:t>06</a:t>
                  </a:r>
                </a:p>
              </p:txBody>
            </p:sp>
            <p:sp>
              <p:nvSpPr>
                <p:cNvPr id="111" name="TextBox 111"/>
                <p:cNvSpPr txBox="1"/>
                <p:nvPr/>
              </p:nvSpPr>
              <p:spPr>
                <a:xfrm>
                  <a:off x="2395059" y="4423366"/>
                  <a:ext cx="1053416" cy="174594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ctr">
                    <a:lnSpc>
                      <a:spcPts val="1401"/>
                    </a:lnSpc>
                    <a:spcBef>
                      <a:spcPct val="0"/>
                    </a:spcBef>
                  </a:pPr>
                  <a:r>
                    <a:rPr lang="en-US" sz="1100" b="1" dirty="0">
                      <a:solidFill>
                        <a:srgbClr val="FFFFFF"/>
                      </a:solidFill>
                      <a:latin typeface="League Spartan" pitchFamily="2" charset="0"/>
                    </a:rPr>
                    <a:t>IMPLEMENT</a:t>
                  </a:r>
                </a:p>
              </p:txBody>
            </p:sp>
          </p:grpSp>
        </p:grpSp>
        <p:grpSp>
          <p:nvGrpSpPr>
            <p:cNvPr id="147" name="Group 146">
              <a:extLst>
                <a:ext uri="{FF2B5EF4-FFF2-40B4-BE49-F238E27FC236}">
                  <a16:creationId xmlns:a16="http://schemas.microsoft.com/office/drawing/2014/main" id="{E623641D-5CA2-F4EE-E189-5A1FC3D4CB52}"/>
                </a:ext>
              </a:extLst>
            </p:cNvPr>
            <p:cNvGrpSpPr/>
            <p:nvPr/>
          </p:nvGrpSpPr>
          <p:grpSpPr>
            <a:xfrm>
              <a:off x="5682717" y="4753018"/>
              <a:ext cx="3540198" cy="2092629"/>
              <a:chOff x="5682717" y="4753018"/>
              <a:chExt cx="3540198" cy="2092629"/>
            </a:xfrm>
          </p:grpSpPr>
          <p:sp>
            <p:nvSpPr>
              <p:cNvPr id="25" name="AutoShape 25"/>
              <p:cNvSpPr/>
              <p:nvPr/>
            </p:nvSpPr>
            <p:spPr>
              <a:xfrm>
                <a:off x="5682717" y="4753018"/>
                <a:ext cx="472529" cy="332511"/>
              </a:xfrm>
              <a:prstGeom prst="line">
                <a:avLst/>
              </a:prstGeom>
              <a:ln w="9525" cap="flat">
                <a:solidFill>
                  <a:srgbClr val="737373"/>
                </a:solidFill>
                <a:prstDash val="lgDash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Freeform 19"/>
              <p:cNvSpPr/>
              <p:nvPr/>
            </p:nvSpPr>
            <p:spPr>
              <a:xfrm>
                <a:off x="5954270" y="4887278"/>
                <a:ext cx="1320466" cy="1320466"/>
              </a:xfrm>
              <a:custGeom>
                <a:avLst/>
                <a:gdLst/>
                <a:ahLst/>
                <a:cxnLst/>
                <a:rect l="l" t="t" r="r" b="b"/>
                <a:pathLst>
                  <a:path w="1320466" h="1320466">
                    <a:moveTo>
                      <a:pt x="0" y="0"/>
                    </a:moveTo>
                    <a:lnTo>
                      <a:pt x="1320465" y="0"/>
                    </a:lnTo>
                    <a:lnTo>
                      <a:pt x="1320465" y="1320466"/>
                    </a:lnTo>
                    <a:lnTo>
                      <a:pt x="0" y="132046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alphaModFix amt="50000"/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Freeform 21"/>
              <p:cNvSpPr/>
              <p:nvPr/>
            </p:nvSpPr>
            <p:spPr>
              <a:xfrm>
                <a:off x="6063534" y="4996542"/>
                <a:ext cx="1101939" cy="1101939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A34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Freeform 29"/>
              <p:cNvSpPr/>
              <p:nvPr/>
            </p:nvSpPr>
            <p:spPr>
              <a:xfrm flipV="1">
                <a:off x="6616927" y="5569755"/>
                <a:ext cx="674604" cy="674604"/>
              </a:xfrm>
              <a:custGeom>
                <a:avLst/>
                <a:gdLst/>
                <a:ahLst/>
                <a:cxnLst/>
                <a:rect l="l" t="t" r="r" b="b"/>
                <a:pathLst>
                  <a:path w="674604" h="674604">
                    <a:moveTo>
                      <a:pt x="0" y="674604"/>
                    </a:moveTo>
                    <a:lnTo>
                      <a:pt x="674604" y="674604"/>
                    </a:lnTo>
                    <a:lnTo>
                      <a:pt x="674604" y="0"/>
                    </a:lnTo>
                    <a:lnTo>
                      <a:pt x="0" y="0"/>
                    </a:lnTo>
                    <a:lnTo>
                      <a:pt x="0" y="674604"/>
                    </a:lnTo>
                    <a:close/>
                  </a:path>
                </a:pathLst>
              </a:custGeom>
              <a:blipFill>
                <a:blip r:embed="rId14">
                  <a:extLst>
                    <a:ext uri="{96DAC541-7B7A-43D3-8B79-37D633B846F1}">
                      <asvg:svgBlip xmlns:asvg="http://schemas.microsoft.com/office/drawing/2016/SVG/main" r:embed="rId15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Freeform 38"/>
              <p:cNvSpPr/>
              <p:nvPr/>
            </p:nvSpPr>
            <p:spPr>
              <a:xfrm>
                <a:off x="6099975" y="5021043"/>
                <a:ext cx="116160" cy="116160"/>
              </a:xfrm>
              <a:custGeom>
                <a:avLst/>
                <a:gdLst/>
                <a:ahLst/>
                <a:cxnLst/>
                <a:rect l="l" t="t" r="r" b="b"/>
                <a:pathLst>
                  <a:path w="116160" h="116160">
                    <a:moveTo>
                      <a:pt x="0" y="0"/>
                    </a:moveTo>
                    <a:lnTo>
                      <a:pt x="116161" y="0"/>
                    </a:lnTo>
                    <a:lnTo>
                      <a:pt x="116161" y="116161"/>
                    </a:lnTo>
                    <a:lnTo>
                      <a:pt x="0" y="11616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6">
                  <a:extLst>
                    <a:ext uri="{96DAC541-7B7A-43D3-8B79-37D633B846F1}">
                      <asvg:svgBlip xmlns:asvg="http://schemas.microsoft.com/office/drawing/2016/SVG/main" r:embed="rId17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" name="AutoShape 94"/>
              <p:cNvSpPr/>
              <p:nvPr/>
            </p:nvSpPr>
            <p:spPr>
              <a:xfrm flipH="1" flipV="1">
                <a:off x="7265080" y="5702244"/>
                <a:ext cx="576490" cy="92339"/>
              </a:xfrm>
              <a:prstGeom prst="line">
                <a:avLst/>
              </a:prstGeom>
              <a:ln w="9525" cap="flat">
                <a:solidFill>
                  <a:srgbClr val="9A3400"/>
                </a:solidFill>
                <a:prstDash val="lgDash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" name="AutoShape 95"/>
              <p:cNvSpPr/>
              <p:nvPr/>
            </p:nvSpPr>
            <p:spPr>
              <a:xfrm flipH="1" flipV="1">
                <a:off x="7175513" y="5878769"/>
                <a:ext cx="512600" cy="279479"/>
              </a:xfrm>
              <a:prstGeom prst="line">
                <a:avLst/>
              </a:prstGeom>
              <a:ln w="9525" cap="flat">
                <a:solidFill>
                  <a:srgbClr val="9A3400"/>
                </a:solidFill>
                <a:prstDash val="lgDash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" name="AutoShape 97"/>
              <p:cNvSpPr/>
              <p:nvPr/>
            </p:nvSpPr>
            <p:spPr>
              <a:xfrm flipH="1" flipV="1">
                <a:off x="6860433" y="6156985"/>
                <a:ext cx="224366" cy="539006"/>
              </a:xfrm>
              <a:prstGeom prst="line">
                <a:avLst/>
              </a:prstGeom>
              <a:ln w="9525" cap="flat">
                <a:solidFill>
                  <a:srgbClr val="9A3400"/>
                </a:solidFill>
                <a:prstDash val="lgDash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" name="TextBox 98"/>
              <p:cNvSpPr txBox="1"/>
              <p:nvPr/>
            </p:nvSpPr>
            <p:spPr>
              <a:xfrm>
                <a:off x="7740377" y="6153528"/>
                <a:ext cx="1320466" cy="11346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just">
                  <a:lnSpc>
                    <a:spcPts val="910"/>
                  </a:lnSpc>
                  <a:spcBef>
                    <a:spcPct val="0"/>
                  </a:spcBef>
                </a:pPr>
                <a:r>
                  <a:rPr lang="en-US" sz="650" u="none" strike="noStrike" dirty="0">
                    <a:solidFill>
                      <a:srgbClr val="000000"/>
                    </a:solidFill>
                    <a:latin typeface="Poppins"/>
                  </a:rPr>
                  <a:t>Gather feedback</a:t>
                </a:r>
              </a:p>
            </p:txBody>
          </p:sp>
          <p:sp>
            <p:nvSpPr>
              <p:cNvPr id="99" name="TextBox 99"/>
              <p:cNvSpPr txBox="1"/>
              <p:nvPr/>
            </p:nvSpPr>
            <p:spPr>
              <a:xfrm>
                <a:off x="7902449" y="5715110"/>
                <a:ext cx="1320466" cy="11346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just">
                  <a:lnSpc>
                    <a:spcPts val="910"/>
                  </a:lnSpc>
                  <a:spcBef>
                    <a:spcPct val="0"/>
                  </a:spcBef>
                </a:pPr>
                <a:r>
                  <a:rPr lang="en-US" sz="650" u="none" strike="noStrike" dirty="0">
                    <a:solidFill>
                      <a:srgbClr val="000000"/>
                    </a:solidFill>
                    <a:latin typeface="Poppins"/>
                  </a:rPr>
                  <a:t>Think big, act small, fail fast</a:t>
                </a:r>
              </a:p>
            </p:txBody>
          </p:sp>
          <p:sp>
            <p:nvSpPr>
              <p:cNvPr id="100" name="TextBox 100"/>
              <p:cNvSpPr txBox="1"/>
              <p:nvPr/>
            </p:nvSpPr>
            <p:spPr>
              <a:xfrm>
                <a:off x="7096811" y="6732183"/>
                <a:ext cx="1320466" cy="11346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just">
                  <a:lnSpc>
                    <a:spcPts val="910"/>
                  </a:lnSpc>
                  <a:spcBef>
                    <a:spcPct val="0"/>
                  </a:spcBef>
                </a:pPr>
                <a:r>
                  <a:rPr lang="en-US" sz="650" u="none" strike="noStrike" dirty="0">
                    <a:solidFill>
                      <a:srgbClr val="000000"/>
                    </a:solidFill>
                    <a:latin typeface="Poppins"/>
                  </a:rPr>
                  <a:t>Learn from users</a:t>
                </a:r>
              </a:p>
            </p:txBody>
          </p:sp>
          <p:sp>
            <p:nvSpPr>
              <p:cNvPr id="96" name="AutoShape 96"/>
              <p:cNvSpPr/>
              <p:nvPr/>
            </p:nvSpPr>
            <p:spPr>
              <a:xfrm flipH="1" flipV="1">
                <a:off x="7032004" y="6041177"/>
                <a:ext cx="400407" cy="424902"/>
              </a:xfrm>
              <a:prstGeom prst="line">
                <a:avLst/>
              </a:prstGeom>
              <a:ln w="9525" cap="flat">
                <a:solidFill>
                  <a:srgbClr val="9A3400"/>
                </a:solidFill>
                <a:prstDash val="lgDash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" name="TextBox 102"/>
              <p:cNvSpPr txBox="1"/>
              <p:nvPr/>
            </p:nvSpPr>
            <p:spPr>
              <a:xfrm>
                <a:off x="7464863" y="6501105"/>
                <a:ext cx="1320466" cy="11346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just">
                  <a:lnSpc>
                    <a:spcPts val="910"/>
                  </a:lnSpc>
                  <a:spcBef>
                    <a:spcPct val="0"/>
                  </a:spcBef>
                </a:pPr>
                <a:r>
                  <a:rPr lang="en-US" sz="650" u="none" strike="noStrike" dirty="0">
                    <a:solidFill>
                      <a:srgbClr val="000000"/>
                    </a:solidFill>
                    <a:latin typeface="Poppins"/>
                  </a:rPr>
                  <a:t>Refine</a:t>
                </a:r>
              </a:p>
            </p:txBody>
          </p:sp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id="{C2B0180F-3545-6935-FEDF-C59029DD85C9}"/>
                  </a:ext>
                </a:extLst>
              </p:cNvPr>
              <p:cNvGrpSpPr/>
              <p:nvPr/>
            </p:nvGrpSpPr>
            <p:grpSpPr>
              <a:xfrm>
                <a:off x="6087794" y="5307350"/>
                <a:ext cx="1053416" cy="438280"/>
                <a:chOff x="6087794" y="5314083"/>
                <a:chExt cx="1053416" cy="438280"/>
              </a:xfrm>
            </p:grpSpPr>
            <p:sp>
              <p:nvSpPr>
                <p:cNvPr id="112" name="TextBox 112"/>
                <p:cNvSpPr txBox="1"/>
                <p:nvPr/>
              </p:nvSpPr>
              <p:spPr>
                <a:xfrm>
                  <a:off x="6087794" y="5314083"/>
                  <a:ext cx="1053416" cy="258597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ctr">
                    <a:lnSpc>
                      <a:spcPts val="2010"/>
                    </a:lnSpc>
                    <a:spcBef>
                      <a:spcPct val="0"/>
                    </a:spcBef>
                  </a:pPr>
                  <a:r>
                    <a:rPr lang="en-US" b="1" dirty="0">
                      <a:solidFill>
                        <a:srgbClr val="FFFFFF"/>
                      </a:solidFill>
                      <a:latin typeface="League Spartan" pitchFamily="2" charset="0"/>
                    </a:rPr>
                    <a:t>04</a:t>
                  </a:r>
                </a:p>
              </p:txBody>
            </p:sp>
            <p:sp>
              <p:nvSpPr>
                <p:cNvPr id="113" name="TextBox 113"/>
                <p:cNvSpPr txBox="1"/>
                <p:nvPr/>
              </p:nvSpPr>
              <p:spPr>
                <a:xfrm>
                  <a:off x="6087794" y="5577769"/>
                  <a:ext cx="1053416" cy="174594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ctr">
                    <a:lnSpc>
                      <a:spcPts val="1401"/>
                    </a:lnSpc>
                    <a:spcBef>
                      <a:spcPct val="0"/>
                    </a:spcBef>
                  </a:pPr>
                  <a:r>
                    <a:rPr lang="en-US" sz="1100" b="1" dirty="0">
                      <a:solidFill>
                        <a:srgbClr val="FFFFFF"/>
                      </a:solidFill>
                      <a:latin typeface="League Spartan" pitchFamily="2" charset="0"/>
                    </a:rPr>
                    <a:t>PROTOTYPE</a:t>
                  </a:r>
                </a:p>
              </p:txBody>
            </p:sp>
          </p:grpSp>
        </p:grpSp>
        <p:grpSp>
          <p:nvGrpSpPr>
            <p:cNvPr id="146" name="Group 145">
              <a:extLst>
                <a:ext uri="{FF2B5EF4-FFF2-40B4-BE49-F238E27FC236}">
                  <a16:creationId xmlns:a16="http://schemas.microsoft.com/office/drawing/2014/main" id="{EB08CE06-E9C8-571D-8672-F8695A97327C}"/>
                </a:ext>
              </a:extLst>
            </p:cNvPr>
            <p:cNvGrpSpPr/>
            <p:nvPr/>
          </p:nvGrpSpPr>
          <p:grpSpPr>
            <a:xfrm>
              <a:off x="5823620" y="3695238"/>
              <a:ext cx="4211420" cy="1492010"/>
              <a:chOff x="5823620" y="3695238"/>
              <a:chExt cx="4211420" cy="1492010"/>
            </a:xfrm>
          </p:grpSpPr>
          <p:sp>
            <p:nvSpPr>
              <p:cNvPr id="27" name="AutoShape 27"/>
              <p:cNvSpPr/>
              <p:nvPr/>
            </p:nvSpPr>
            <p:spPr>
              <a:xfrm flipH="1">
                <a:off x="5823620" y="4418890"/>
                <a:ext cx="1969322" cy="0"/>
              </a:xfrm>
              <a:prstGeom prst="line">
                <a:avLst/>
              </a:prstGeom>
              <a:ln w="9525" cap="flat">
                <a:solidFill>
                  <a:srgbClr val="737373"/>
                </a:solidFill>
                <a:prstDash val="lgDash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Freeform 66"/>
              <p:cNvSpPr/>
              <p:nvPr/>
            </p:nvSpPr>
            <p:spPr>
              <a:xfrm>
                <a:off x="7112169" y="3758658"/>
                <a:ext cx="1320466" cy="1320466"/>
              </a:xfrm>
              <a:custGeom>
                <a:avLst/>
                <a:gdLst/>
                <a:ahLst/>
                <a:cxnLst/>
                <a:rect l="l" t="t" r="r" b="b"/>
                <a:pathLst>
                  <a:path w="1320466" h="1320466">
                    <a:moveTo>
                      <a:pt x="0" y="0"/>
                    </a:moveTo>
                    <a:lnTo>
                      <a:pt x="1320466" y="0"/>
                    </a:lnTo>
                    <a:lnTo>
                      <a:pt x="1320466" y="1320465"/>
                    </a:lnTo>
                    <a:lnTo>
                      <a:pt x="0" y="1320465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>
                  <a:alphaModFix amt="50000"/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" name="Freeform 68"/>
              <p:cNvSpPr/>
              <p:nvPr/>
            </p:nvSpPr>
            <p:spPr>
              <a:xfrm>
                <a:off x="7221433" y="3867922"/>
                <a:ext cx="1101939" cy="1101939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A90E14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Freeform 70"/>
              <p:cNvSpPr/>
              <p:nvPr/>
            </p:nvSpPr>
            <p:spPr>
              <a:xfrm rot="2700000">
                <a:off x="7914542" y="4081589"/>
                <a:ext cx="674604" cy="674604"/>
              </a:xfrm>
              <a:custGeom>
                <a:avLst/>
                <a:gdLst/>
                <a:ahLst/>
                <a:cxnLst/>
                <a:rect l="l" t="t" r="r" b="b"/>
                <a:pathLst>
                  <a:path w="674604" h="674604">
                    <a:moveTo>
                      <a:pt x="0" y="0"/>
                    </a:moveTo>
                    <a:lnTo>
                      <a:pt x="674603" y="0"/>
                    </a:lnTo>
                    <a:lnTo>
                      <a:pt x="674603" y="674603"/>
                    </a:lnTo>
                    <a:lnTo>
                      <a:pt x="0" y="67460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8">
                  <a:extLst>
                    <a:ext uri="{96DAC541-7B7A-43D3-8B79-37D633B846F1}">
                      <asvg:svgBlip xmlns:asvg="http://schemas.microsoft.com/office/drawing/2016/SVG/main" r:embed="rId19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AutoShape 82"/>
              <p:cNvSpPr/>
              <p:nvPr/>
            </p:nvSpPr>
            <p:spPr>
              <a:xfrm flipV="1">
                <a:off x="8266967" y="3797033"/>
                <a:ext cx="193970" cy="193970"/>
              </a:xfrm>
              <a:prstGeom prst="line">
                <a:avLst/>
              </a:prstGeom>
              <a:ln w="9525" cap="flat">
                <a:solidFill>
                  <a:srgbClr val="A90E14"/>
                </a:solidFill>
                <a:prstDash val="lgDash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" name="AutoShape 83"/>
              <p:cNvSpPr/>
              <p:nvPr/>
            </p:nvSpPr>
            <p:spPr>
              <a:xfrm flipH="1" flipV="1">
                <a:off x="8266967" y="4873680"/>
                <a:ext cx="193970" cy="193970"/>
              </a:xfrm>
              <a:prstGeom prst="line">
                <a:avLst/>
              </a:prstGeom>
              <a:ln w="9525" cap="flat">
                <a:solidFill>
                  <a:srgbClr val="A90E14"/>
                </a:solidFill>
                <a:prstDash val="lgDash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AutoShape 84"/>
              <p:cNvSpPr/>
              <p:nvPr/>
            </p:nvSpPr>
            <p:spPr>
              <a:xfrm flipV="1">
                <a:off x="8408746" y="4153932"/>
                <a:ext cx="250560" cy="111661"/>
              </a:xfrm>
              <a:prstGeom prst="line">
                <a:avLst/>
              </a:prstGeom>
              <a:ln w="9525" cap="flat">
                <a:solidFill>
                  <a:srgbClr val="A90E14"/>
                </a:solidFill>
                <a:prstDash val="lgDash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" name="AutoShape 85"/>
              <p:cNvSpPr/>
              <p:nvPr/>
            </p:nvSpPr>
            <p:spPr>
              <a:xfrm>
                <a:off x="8408727" y="4572275"/>
                <a:ext cx="250599" cy="111574"/>
              </a:xfrm>
              <a:prstGeom prst="line">
                <a:avLst/>
              </a:prstGeom>
              <a:ln w="9525" cap="flat">
                <a:solidFill>
                  <a:srgbClr val="A90E14"/>
                </a:solidFill>
                <a:prstDash val="lgDash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TextBox 86"/>
              <p:cNvSpPr txBox="1"/>
              <p:nvPr/>
            </p:nvSpPr>
            <p:spPr>
              <a:xfrm>
                <a:off x="8505336" y="3695238"/>
                <a:ext cx="1320466" cy="11346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just">
                  <a:lnSpc>
                    <a:spcPts val="910"/>
                  </a:lnSpc>
                  <a:spcBef>
                    <a:spcPct val="0"/>
                  </a:spcBef>
                </a:pPr>
                <a:r>
                  <a:rPr lang="en-US" sz="650" u="none" strike="noStrike" dirty="0">
                    <a:solidFill>
                      <a:srgbClr val="000000"/>
                    </a:solidFill>
                    <a:latin typeface="Poppins"/>
                  </a:rPr>
                  <a:t>Come up with many solutions</a:t>
                </a:r>
              </a:p>
            </p:txBody>
          </p:sp>
          <p:sp>
            <p:nvSpPr>
              <p:cNvPr id="87" name="TextBox 87"/>
              <p:cNvSpPr txBox="1"/>
              <p:nvPr/>
            </p:nvSpPr>
            <p:spPr>
              <a:xfrm>
                <a:off x="8505336" y="5073784"/>
                <a:ext cx="1320466" cy="11346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just">
                  <a:lnSpc>
                    <a:spcPts val="910"/>
                  </a:lnSpc>
                  <a:spcBef>
                    <a:spcPct val="0"/>
                  </a:spcBef>
                </a:pPr>
                <a:r>
                  <a:rPr lang="en-US" sz="650" u="none" strike="noStrike" dirty="0">
                    <a:solidFill>
                      <a:srgbClr val="000000"/>
                    </a:solidFill>
                    <a:latin typeface="Poppins"/>
                  </a:rPr>
                  <a:t>Brainstorm and select</a:t>
                </a:r>
              </a:p>
            </p:txBody>
          </p:sp>
          <p:sp>
            <p:nvSpPr>
              <p:cNvPr id="88" name="TextBox 88"/>
              <p:cNvSpPr txBox="1"/>
              <p:nvPr/>
            </p:nvSpPr>
            <p:spPr>
              <a:xfrm>
                <a:off x="8714574" y="4086839"/>
                <a:ext cx="1320466" cy="11346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just">
                  <a:lnSpc>
                    <a:spcPts val="910"/>
                  </a:lnSpc>
                  <a:spcBef>
                    <a:spcPct val="0"/>
                  </a:spcBef>
                </a:pPr>
                <a:r>
                  <a:rPr lang="en-US" sz="650" u="none" strike="noStrike">
                    <a:solidFill>
                      <a:srgbClr val="000000"/>
                    </a:solidFill>
                    <a:latin typeface="Poppins"/>
                  </a:rPr>
                  <a:t>Experiment</a:t>
                </a:r>
              </a:p>
            </p:txBody>
          </p:sp>
          <p:sp>
            <p:nvSpPr>
              <p:cNvPr id="89" name="TextBox 89"/>
              <p:cNvSpPr txBox="1"/>
              <p:nvPr/>
            </p:nvSpPr>
            <p:spPr>
              <a:xfrm>
                <a:off x="8714574" y="4641942"/>
                <a:ext cx="1320466" cy="11346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just">
                  <a:lnSpc>
                    <a:spcPts val="910"/>
                  </a:lnSpc>
                  <a:spcBef>
                    <a:spcPct val="0"/>
                  </a:spcBef>
                </a:pPr>
                <a:r>
                  <a:rPr lang="en-US" sz="650" u="none" strike="noStrike" dirty="0">
                    <a:solidFill>
                      <a:srgbClr val="000000"/>
                    </a:solidFill>
                    <a:latin typeface="Poppins"/>
                  </a:rPr>
                  <a:t>Co-create with team members</a:t>
                </a:r>
              </a:p>
            </p:txBody>
          </p:sp>
          <p:grpSp>
            <p:nvGrpSpPr>
              <p:cNvPr id="129" name="Group 128">
                <a:extLst>
                  <a:ext uri="{FF2B5EF4-FFF2-40B4-BE49-F238E27FC236}">
                    <a16:creationId xmlns:a16="http://schemas.microsoft.com/office/drawing/2014/main" id="{EEAA1133-9EE6-B72B-6535-2432D5AB095C}"/>
                  </a:ext>
                </a:extLst>
              </p:cNvPr>
              <p:cNvGrpSpPr/>
              <p:nvPr/>
            </p:nvGrpSpPr>
            <p:grpSpPr>
              <a:xfrm>
                <a:off x="7249431" y="4183493"/>
                <a:ext cx="1053416" cy="428755"/>
                <a:chOff x="7249431" y="4190225"/>
                <a:chExt cx="1053416" cy="428755"/>
              </a:xfrm>
            </p:grpSpPr>
            <p:sp>
              <p:nvSpPr>
                <p:cNvPr id="108" name="TextBox 108"/>
                <p:cNvSpPr txBox="1"/>
                <p:nvPr/>
              </p:nvSpPr>
              <p:spPr>
                <a:xfrm>
                  <a:off x="7249431" y="4190225"/>
                  <a:ext cx="1053416" cy="258597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ctr">
                    <a:lnSpc>
                      <a:spcPts val="2029"/>
                    </a:lnSpc>
                    <a:spcBef>
                      <a:spcPct val="0"/>
                    </a:spcBef>
                  </a:pPr>
                  <a:r>
                    <a:rPr lang="en-US" b="1" u="none" strike="noStrike" dirty="0">
                      <a:solidFill>
                        <a:srgbClr val="FFFFFF"/>
                      </a:solidFill>
                      <a:latin typeface="League Spartan" pitchFamily="2" charset="0"/>
                    </a:rPr>
                    <a:t>03</a:t>
                  </a:r>
                </a:p>
              </p:txBody>
            </p:sp>
            <p:sp>
              <p:nvSpPr>
                <p:cNvPr id="109" name="TextBox 109"/>
                <p:cNvSpPr txBox="1"/>
                <p:nvPr/>
              </p:nvSpPr>
              <p:spPr>
                <a:xfrm>
                  <a:off x="7249431" y="4444386"/>
                  <a:ext cx="1053416" cy="174594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ctr">
                    <a:lnSpc>
                      <a:spcPts val="1401"/>
                    </a:lnSpc>
                    <a:spcBef>
                      <a:spcPct val="0"/>
                    </a:spcBef>
                  </a:pPr>
                  <a:r>
                    <a:rPr lang="en-US" sz="1100" b="1" dirty="0">
                      <a:solidFill>
                        <a:srgbClr val="FFFFFF"/>
                      </a:solidFill>
                      <a:latin typeface="League Spartan" pitchFamily="2" charset="0"/>
                    </a:rPr>
                    <a:t>IDEATE</a:t>
                  </a:r>
                </a:p>
              </p:txBody>
            </p:sp>
          </p:grpSp>
          <p:sp>
            <p:nvSpPr>
              <p:cNvPr id="71" name="Freeform 71"/>
              <p:cNvSpPr/>
              <p:nvPr/>
            </p:nvSpPr>
            <p:spPr>
              <a:xfrm>
                <a:off x="7054089" y="4360810"/>
                <a:ext cx="116160" cy="116160"/>
              </a:xfrm>
              <a:custGeom>
                <a:avLst/>
                <a:gdLst/>
                <a:ahLst/>
                <a:cxnLst/>
                <a:rect l="l" t="t" r="r" b="b"/>
                <a:pathLst>
                  <a:path w="116160" h="116160">
                    <a:moveTo>
                      <a:pt x="0" y="0"/>
                    </a:moveTo>
                    <a:lnTo>
                      <a:pt x="116161" y="0"/>
                    </a:lnTo>
                    <a:lnTo>
                      <a:pt x="116161" y="116160"/>
                    </a:lnTo>
                    <a:lnTo>
                      <a:pt x="0" y="11616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0">
                  <a:extLst>
                    <a:ext uri="{96DAC541-7B7A-43D3-8B79-37D633B846F1}">
                      <asvg:svgBlip xmlns:asvg="http://schemas.microsoft.com/office/drawing/2016/SVG/main" r:embed="rId21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4" name="Group 143">
              <a:extLst>
                <a:ext uri="{FF2B5EF4-FFF2-40B4-BE49-F238E27FC236}">
                  <a16:creationId xmlns:a16="http://schemas.microsoft.com/office/drawing/2014/main" id="{91AFC2E5-BACF-ABF8-0A81-AD692452570E}"/>
                </a:ext>
              </a:extLst>
            </p:cNvPr>
            <p:cNvGrpSpPr/>
            <p:nvPr/>
          </p:nvGrpSpPr>
          <p:grpSpPr>
            <a:xfrm>
              <a:off x="5682717" y="1987845"/>
              <a:ext cx="3550336" cy="2044476"/>
              <a:chOff x="5682717" y="1987845"/>
              <a:chExt cx="3550336" cy="2044476"/>
            </a:xfrm>
          </p:grpSpPr>
          <p:sp>
            <p:nvSpPr>
              <p:cNvPr id="54" name="TextBox 54"/>
              <p:cNvSpPr txBox="1"/>
              <p:nvPr/>
            </p:nvSpPr>
            <p:spPr>
              <a:xfrm>
                <a:off x="7739733" y="2574307"/>
                <a:ext cx="1320466" cy="11346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just">
                  <a:lnSpc>
                    <a:spcPts val="910"/>
                  </a:lnSpc>
                  <a:spcBef>
                    <a:spcPct val="0"/>
                  </a:spcBef>
                </a:pPr>
                <a:r>
                  <a:rPr lang="en-US" sz="650" u="none" strike="noStrike" dirty="0">
                    <a:solidFill>
                      <a:srgbClr val="000000"/>
                    </a:solidFill>
                    <a:latin typeface="Poppins"/>
                  </a:rPr>
                  <a:t>Questions assumptions</a:t>
                </a:r>
              </a:p>
            </p:txBody>
          </p:sp>
          <p:sp>
            <p:nvSpPr>
              <p:cNvPr id="55" name="TextBox 55"/>
              <p:cNvSpPr txBox="1"/>
              <p:nvPr/>
            </p:nvSpPr>
            <p:spPr>
              <a:xfrm>
                <a:off x="7912587" y="2970231"/>
                <a:ext cx="1320466" cy="11346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just">
                  <a:lnSpc>
                    <a:spcPts val="910"/>
                  </a:lnSpc>
                  <a:spcBef>
                    <a:spcPct val="0"/>
                  </a:spcBef>
                </a:pPr>
                <a:r>
                  <a:rPr lang="en-US" sz="650" u="none" strike="noStrike" dirty="0">
                    <a:solidFill>
                      <a:srgbClr val="000000"/>
                    </a:solidFill>
                    <a:latin typeface="Poppins"/>
                  </a:rPr>
                  <a:t>Frame your P.O.V</a:t>
                </a:r>
              </a:p>
            </p:txBody>
          </p:sp>
          <p:sp>
            <p:nvSpPr>
              <p:cNvPr id="32" name="Freeform 32"/>
              <p:cNvSpPr/>
              <p:nvPr/>
            </p:nvSpPr>
            <p:spPr>
              <a:xfrm>
                <a:off x="6063534" y="2726615"/>
                <a:ext cx="1101939" cy="1101939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CB3D7A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Freeform 30"/>
              <p:cNvSpPr/>
              <p:nvPr/>
            </p:nvSpPr>
            <p:spPr>
              <a:xfrm>
                <a:off x="5954270" y="2617351"/>
                <a:ext cx="1320466" cy="1320466"/>
              </a:xfrm>
              <a:custGeom>
                <a:avLst/>
                <a:gdLst/>
                <a:ahLst/>
                <a:cxnLst/>
                <a:rect l="l" t="t" r="r" b="b"/>
                <a:pathLst>
                  <a:path w="1320466" h="1320466">
                    <a:moveTo>
                      <a:pt x="0" y="0"/>
                    </a:moveTo>
                    <a:lnTo>
                      <a:pt x="1320465" y="0"/>
                    </a:lnTo>
                    <a:lnTo>
                      <a:pt x="1320465" y="1320465"/>
                    </a:lnTo>
                    <a:lnTo>
                      <a:pt x="0" y="1320465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alphaModFix amt="50000"/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4" name="AutoShape 34"/>
              <p:cNvSpPr/>
              <p:nvPr/>
            </p:nvSpPr>
            <p:spPr>
              <a:xfrm flipV="1">
                <a:off x="5682717" y="3729302"/>
                <a:ext cx="474957" cy="303019"/>
              </a:xfrm>
              <a:prstGeom prst="line">
                <a:avLst/>
              </a:prstGeom>
              <a:ln w="9525" cap="flat">
                <a:solidFill>
                  <a:srgbClr val="737373"/>
                </a:solidFill>
                <a:prstDash val="lgDash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Freeform 36"/>
              <p:cNvSpPr/>
              <p:nvPr/>
            </p:nvSpPr>
            <p:spPr>
              <a:xfrm>
                <a:off x="6099975" y="3678095"/>
                <a:ext cx="116160" cy="116160"/>
              </a:xfrm>
              <a:custGeom>
                <a:avLst/>
                <a:gdLst/>
                <a:ahLst/>
                <a:cxnLst/>
                <a:rect l="l" t="t" r="r" b="b"/>
                <a:pathLst>
                  <a:path w="116160" h="116160">
                    <a:moveTo>
                      <a:pt x="0" y="0"/>
                    </a:moveTo>
                    <a:lnTo>
                      <a:pt x="116161" y="0"/>
                    </a:lnTo>
                    <a:lnTo>
                      <a:pt x="116161" y="116161"/>
                    </a:lnTo>
                    <a:lnTo>
                      <a:pt x="0" y="11616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2">
                  <a:extLst>
                    <a:ext uri="{96DAC541-7B7A-43D3-8B79-37D633B846F1}">
                      <asvg:svgBlip xmlns:asvg="http://schemas.microsoft.com/office/drawing/2016/SVG/main" r:embed="rId23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AutoShape 48"/>
              <p:cNvSpPr/>
              <p:nvPr/>
            </p:nvSpPr>
            <p:spPr>
              <a:xfrm flipV="1">
                <a:off x="6925387" y="2145089"/>
                <a:ext cx="224641" cy="538891"/>
              </a:xfrm>
              <a:prstGeom prst="line">
                <a:avLst/>
              </a:prstGeom>
              <a:ln w="9525" cap="flat">
                <a:solidFill>
                  <a:srgbClr val="CB3D7A"/>
                </a:solidFill>
                <a:prstDash val="lgDash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AutoShape 49"/>
              <p:cNvSpPr/>
              <p:nvPr/>
            </p:nvSpPr>
            <p:spPr>
              <a:xfrm flipV="1">
                <a:off x="7040633" y="2360464"/>
                <a:ext cx="400639" cy="424683"/>
              </a:xfrm>
              <a:prstGeom prst="line">
                <a:avLst/>
              </a:prstGeom>
              <a:ln w="9525" cap="flat">
                <a:solidFill>
                  <a:srgbClr val="CB3D7A"/>
                </a:solidFill>
                <a:prstDash val="lgDash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AutoShape 50"/>
              <p:cNvSpPr/>
              <p:nvPr/>
            </p:nvSpPr>
            <p:spPr>
              <a:xfrm flipV="1">
                <a:off x="7188018" y="2685625"/>
                <a:ext cx="512358" cy="279922"/>
              </a:xfrm>
              <a:prstGeom prst="line">
                <a:avLst/>
              </a:prstGeom>
              <a:ln w="9525" cap="flat">
                <a:solidFill>
                  <a:srgbClr val="CB3D7A"/>
                </a:solidFill>
                <a:prstDash val="lgDash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AutoShape 51"/>
              <p:cNvSpPr/>
              <p:nvPr/>
            </p:nvSpPr>
            <p:spPr>
              <a:xfrm flipV="1">
                <a:off x="7275371" y="3047087"/>
                <a:ext cx="576507" cy="92234"/>
              </a:xfrm>
              <a:prstGeom prst="line">
                <a:avLst/>
              </a:prstGeom>
              <a:ln w="9525" cap="flat">
                <a:solidFill>
                  <a:srgbClr val="CB3D7A"/>
                </a:solidFill>
                <a:prstDash val="lgDash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TextBox 52"/>
              <p:cNvSpPr txBox="1"/>
              <p:nvPr/>
            </p:nvSpPr>
            <p:spPr>
              <a:xfrm>
                <a:off x="7143905" y="1987845"/>
                <a:ext cx="1320466" cy="11260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just">
                  <a:lnSpc>
                    <a:spcPts val="910"/>
                  </a:lnSpc>
                  <a:spcBef>
                    <a:spcPct val="0"/>
                  </a:spcBef>
                </a:pPr>
                <a:r>
                  <a:rPr lang="en-US" sz="650" u="none" strike="noStrike" dirty="0">
                    <a:solidFill>
                      <a:srgbClr val="000000"/>
                    </a:solidFill>
                    <a:latin typeface="Poppins"/>
                  </a:rPr>
                  <a:t>Define your scope</a:t>
                </a:r>
              </a:p>
            </p:txBody>
          </p:sp>
          <p:sp>
            <p:nvSpPr>
              <p:cNvPr id="53" name="TextBox 53"/>
              <p:cNvSpPr txBox="1"/>
              <p:nvPr/>
            </p:nvSpPr>
            <p:spPr>
              <a:xfrm>
                <a:off x="7498057" y="2239882"/>
                <a:ext cx="1320466" cy="11346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just">
                  <a:lnSpc>
                    <a:spcPts val="910"/>
                  </a:lnSpc>
                  <a:spcBef>
                    <a:spcPct val="0"/>
                  </a:spcBef>
                </a:pPr>
                <a:r>
                  <a:rPr lang="en-US" sz="650" u="none" strike="noStrike" dirty="0">
                    <a:solidFill>
                      <a:srgbClr val="000000"/>
                    </a:solidFill>
                    <a:latin typeface="Poppins"/>
                  </a:rPr>
                  <a:t>Look for patterns and insights</a:t>
                </a:r>
              </a:p>
            </p:txBody>
          </p:sp>
          <p:sp>
            <p:nvSpPr>
              <p:cNvPr id="64" name="Freeform 64"/>
              <p:cNvSpPr/>
              <p:nvPr/>
            </p:nvSpPr>
            <p:spPr>
              <a:xfrm>
                <a:off x="6616927" y="2595413"/>
                <a:ext cx="674604" cy="674604"/>
              </a:xfrm>
              <a:custGeom>
                <a:avLst/>
                <a:gdLst/>
                <a:ahLst/>
                <a:cxnLst/>
                <a:rect l="l" t="t" r="r" b="b"/>
                <a:pathLst>
                  <a:path w="674604" h="674604">
                    <a:moveTo>
                      <a:pt x="0" y="0"/>
                    </a:moveTo>
                    <a:lnTo>
                      <a:pt x="674604" y="0"/>
                    </a:lnTo>
                    <a:lnTo>
                      <a:pt x="674604" y="674603"/>
                    </a:lnTo>
                    <a:lnTo>
                      <a:pt x="0" y="67460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4">
                  <a:extLst>
                    <a:ext uri="{96DAC541-7B7A-43D3-8B79-37D633B846F1}">
                      <asvg:svgBlip xmlns:asvg="http://schemas.microsoft.com/office/drawing/2016/SVG/main" r:embed="rId25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32" name="Group 131">
                <a:extLst>
                  <a:ext uri="{FF2B5EF4-FFF2-40B4-BE49-F238E27FC236}">
                    <a16:creationId xmlns:a16="http://schemas.microsoft.com/office/drawing/2014/main" id="{12BD9015-4D48-C573-4916-22A58DA746C5}"/>
                  </a:ext>
                </a:extLst>
              </p:cNvPr>
              <p:cNvGrpSpPr/>
              <p:nvPr/>
            </p:nvGrpSpPr>
            <p:grpSpPr>
              <a:xfrm>
                <a:off x="6087794" y="3046243"/>
                <a:ext cx="1053416" cy="428755"/>
                <a:chOff x="6087794" y="3052975"/>
                <a:chExt cx="1053416" cy="428755"/>
              </a:xfrm>
            </p:grpSpPr>
            <p:sp>
              <p:nvSpPr>
                <p:cNvPr id="106" name="TextBox 106"/>
                <p:cNvSpPr txBox="1"/>
                <p:nvPr/>
              </p:nvSpPr>
              <p:spPr>
                <a:xfrm>
                  <a:off x="6087794" y="3052975"/>
                  <a:ext cx="1053416" cy="258597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ctr">
                    <a:lnSpc>
                      <a:spcPts val="2029"/>
                    </a:lnSpc>
                    <a:spcBef>
                      <a:spcPct val="0"/>
                    </a:spcBef>
                  </a:pPr>
                  <a:r>
                    <a:rPr lang="en-US" b="1" u="none" strike="noStrike" dirty="0">
                      <a:solidFill>
                        <a:srgbClr val="FFFFFF"/>
                      </a:solidFill>
                      <a:latin typeface="League Spartan" pitchFamily="2" charset="0"/>
                    </a:rPr>
                    <a:t>02</a:t>
                  </a:r>
                </a:p>
              </p:txBody>
            </p:sp>
            <p:sp>
              <p:nvSpPr>
                <p:cNvPr id="107" name="TextBox 107"/>
                <p:cNvSpPr txBox="1"/>
                <p:nvPr/>
              </p:nvSpPr>
              <p:spPr>
                <a:xfrm>
                  <a:off x="6087794" y="3307136"/>
                  <a:ext cx="1053416" cy="174594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ctr">
                    <a:lnSpc>
                      <a:spcPts val="1401"/>
                    </a:lnSpc>
                    <a:spcBef>
                      <a:spcPct val="0"/>
                    </a:spcBef>
                  </a:pPr>
                  <a:r>
                    <a:rPr lang="en-US" sz="1100" b="1" dirty="0">
                      <a:solidFill>
                        <a:srgbClr val="FFFFFF"/>
                      </a:solidFill>
                      <a:latin typeface="League Spartan" pitchFamily="2" charset="0"/>
                    </a:rPr>
                    <a:t>DEFINE</a:t>
                  </a:r>
                </a:p>
              </p:txBody>
            </p:sp>
          </p:grpSp>
        </p:grpSp>
        <p:grpSp>
          <p:nvGrpSpPr>
            <p:cNvPr id="142" name="Group 141">
              <a:extLst>
                <a:ext uri="{FF2B5EF4-FFF2-40B4-BE49-F238E27FC236}">
                  <a16:creationId xmlns:a16="http://schemas.microsoft.com/office/drawing/2014/main" id="{B22D62F7-7DD3-E88E-764C-AA1F06B75651}"/>
                </a:ext>
              </a:extLst>
            </p:cNvPr>
            <p:cNvGrpSpPr/>
            <p:nvPr/>
          </p:nvGrpSpPr>
          <p:grpSpPr>
            <a:xfrm>
              <a:off x="1481150" y="1987845"/>
              <a:ext cx="3528756" cy="2040514"/>
              <a:chOff x="1481150" y="1987845"/>
              <a:chExt cx="3528756" cy="2040514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3405507" y="2621408"/>
                <a:ext cx="1320466" cy="1320466"/>
              </a:xfrm>
              <a:custGeom>
                <a:avLst/>
                <a:gdLst/>
                <a:ahLst/>
                <a:cxnLst/>
                <a:rect l="l" t="t" r="r" b="b"/>
                <a:pathLst>
                  <a:path w="1320466" h="1320466">
                    <a:moveTo>
                      <a:pt x="0" y="0"/>
                    </a:moveTo>
                    <a:lnTo>
                      <a:pt x="1320466" y="0"/>
                    </a:lnTo>
                    <a:lnTo>
                      <a:pt x="1320466" y="1320466"/>
                    </a:lnTo>
                    <a:lnTo>
                      <a:pt x="0" y="132046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>
                  <a:alphaModFix amt="50000"/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Freeform 9"/>
              <p:cNvSpPr/>
              <p:nvPr/>
            </p:nvSpPr>
            <p:spPr>
              <a:xfrm>
                <a:off x="3514771" y="2730672"/>
                <a:ext cx="1101939" cy="1101939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02E86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AutoShape 23"/>
              <p:cNvSpPr/>
              <p:nvPr/>
            </p:nvSpPr>
            <p:spPr>
              <a:xfrm>
                <a:off x="4540482" y="3729303"/>
                <a:ext cx="469424" cy="299056"/>
              </a:xfrm>
              <a:prstGeom prst="line">
                <a:avLst/>
              </a:prstGeom>
              <a:ln w="9525" cap="flat">
                <a:solidFill>
                  <a:srgbClr val="737373"/>
                </a:solidFill>
                <a:prstDash val="lgDash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Freeform 35"/>
              <p:cNvSpPr/>
              <p:nvPr/>
            </p:nvSpPr>
            <p:spPr>
              <a:xfrm>
                <a:off x="4469853" y="3678095"/>
                <a:ext cx="116160" cy="116160"/>
              </a:xfrm>
              <a:custGeom>
                <a:avLst/>
                <a:gdLst/>
                <a:ahLst/>
                <a:cxnLst/>
                <a:rect l="l" t="t" r="r" b="b"/>
                <a:pathLst>
                  <a:path w="116160" h="116160">
                    <a:moveTo>
                      <a:pt x="0" y="0"/>
                    </a:moveTo>
                    <a:lnTo>
                      <a:pt x="116161" y="0"/>
                    </a:lnTo>
                    <a:lnTo>
                      <a:pt x="116161" y="116161"/>
                    </a:lnTo>
                    <a:lnTo>
                      <a:pt x="0" y="11616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6">
                  <a:extLst>
                    <a:ext uri="{96DAC541-7B7A-43D3-8B79-37D633B846F1}">
                      <asvg:svgBlip xmlns:asvg="http://schemas.microsoft.com/office/drawing/2016/SVG/main" r:embed="rId27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33" name="Group 132">
                <a:extLst>
                  <a:ext uri="{FF2B5EF4-FFF2-40B4-BE49-F238E27FC236}">
                    <a16:creationId xmlns:a16="http://schemas.microsoft.com/office/drawing/2014/main" id="{E4E28049-C75B-93C0-BEF9-8E6A377342E4}"/>
                  </a:ext>
                </a:extLst>
              </p:cNvPr>
              <p:cNvGrpSpPr/>
              <p:nvPr/>
            </p:nvGrpSpPr>
            <p:grpSpPr>
              <a:xfrm>
                <a:off x="3539031" y="3046243"/>
                <a:ext cx="1053416" cy="428755"/>
                <a:chOff x="3539031" y="3052975"/>
                <a:chExt cx="1053416" cy="428755"/>
              </a:xfrm>
            </p:grpSpPr>
            <p:sp>
              <p:nvSpPr>
                <p:cNvPr id="39" name="TextBox 39"/>
                <p:cNvSpPr txBox="1"/>
                <p:nvPr/>
              </p:nvSpPr>
              <p:spPr>
                <a:xfrm>
                  <a:off x="3539031" y="3052975"/>
                  <a:ext cx="1053416" cy="258597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ctr">
                    <a:lnSpc>
                      <a:spcPts val="2029"/>
                    </a:lnSpc>
                    <a:spcBef>
                      <a:spcPct val="0"/>
                    </a:spcBef>
                  </a:pPr>
                  <a:r>
                    <a:rPr lang="en-US" b="1" u="none" strike="noStrike" dirty="0">
                      <a:solidFill>
                        <a:srgbClr val="FFFFFF"/>
                      </a:solidFill>
                      <a:latin typeface="League Spartan" pitchFamily="2" charset="0"/>
                    </a:rPr>
                    <a:t>01</a:t>
                  </a:r>
                </a:p>
              </p:txBody>
            </p:sp>
            <p:sp>
              <p:nvSpPr>
                <p:cNvPr id="40" name="TextBox 40"/>
                <p:cNvSpPr txBox="1"/>
                <p:nvPr/>
              </p:nvSpPr>
              <p:spPr>
                <a:xfrm>
                  <a:off x="3539031" y="3307136"/>
                  <a:ext cx="1053416" cy="174594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ctr">
                    <a:lnSpc>
                      <a:spcPts val="1401"/>
                    </a:lnSpc>
                    <a:spcBef>
                      <a:spcPct val="0"/>
                    </a:spcBef>
                  </a:pPr>
                  <a:r>
                    <a:rPr lang="en-US" sz="1100" b="1" u="none" strike="noStrike" dirty="0">
                      <a:solidFill>
                        <a:srgbClr val="FFFFFF"/>
                      </a:solidFill>
                      <a:latin typeface="League Spartan" pitchFamily="2" charset="0"/>
                    </a:rPr>
                    <a:t>EMPATHIZE</a:t>
                  </a:r>
                </a:p>
              </p:txBody>
            </p:sp>
          </p:grpSp>
          <p:sp>
            <p:nvSpPr>
              <p:cNvPr id="56" name="AutoShape 56"/>
              <p:cNvSpPr/>
              <p:nvPr/>
            </p:nvSpPr>
            <p:spPr>
              <a:xfrm>
                <a:off x="2849994" y="3046983"/>
                <a:ext cx="576490" cy="92339"/>
              </a:xfrm>
              <a:prstGeom prst="line">
                <a:avLst/>
              </a:prstGeom>
              <a:ln w="9525" cap="flat">
                <a:solidFill>
                  <a:srgbClr val="902E86"/>
                </a:solidFill>
                <a:prstDash val="lgDash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AutoShape 57"/>
              <p:cNvSpPr/>
              <p:nvPr/>
            </p:nvSpPr>
            <p:spPr>
              <a:xfrm>
                <a:off x="3003451" y="2685627"/>
                <a:ext cx="512600" cy="279479"/>
              </a:xfrm>
              <a:prstGeom prst="line">
                <a:avLst/>
              </a:prstGeom>
              <a:ln w="9525" cap="flat">
                <a:solidFill>
                  <a:srgbClr val="902E86"/>
                </a:solidFill>
                <a:prstDash val="lgDash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AutoShape 58"/>
              <p:cNvSpPr/>
              <p:nvPr/>
            </p:nvSpPr>
            <p:spPr>
              <a:xfrm>
                <a:off x="3237681" y="2360462"/>
                <a:ext cx="400407" cy="424902"/>
              </a:xfrm>
              <a:prstGeom prst="line">
                <a:avLst/>
              </a:prstGeom>
              <a:ln w="9525" cap="flat">
                <a:solidFill>
                  <a:srgbClr val="902E86"/>
                </a:solidFill>
                <a:prstDash val="lgDash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AutoShape 59"/>
              <p:cNvSpPr/>
              <p:nvPr/>
            </p:nvSpPr>
            <p:spPr>
              <a:xfrm>
                <a:off x="3606765" y="2145089"/>
                <a:ext cx="224366" cy="539006"/>
              </a:xfrm>
              <a:prstGeom prst="line">
                <a:avLst/>
              </a:prstGeom>
              <a:ln w="9525" cap="flat">
                <a:solidFill>
                  <a:srgbClr val="902E86"/>
                </a:solidFill>
                <a:prstDash val="lgDash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TextBox 60"/>
              <p:cNvSpPr txBox="1"/>
              <p:nvPr/>
            </p:nvSpPr>
            <p:spPr>
              <a:xfrm>
                <a:off x="2274287" y="1987845"/>
                <a:ext cx="1320466" cy="11260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r">
                  <a:lnSpc>
                    <a:spcPts val="910"/>
                  </a:lnSpc>
                  <a:spcBef>
                    <a:spcPct val="0"/>
                  </a:spcBef>
                </a:pPr>
                <a:r>
                  <a:rPr lang="en-US" sz="650" dirty="0">
                    <a:solidFill>
                      <a:srgbClr val="000000"/>
                    </a:solidFill>
                    <a:latin typeface="Poppins"/>
                  </a:rPr>
                  <a:t>Learn about the audience</a:t>
                </a:r>
              </a:p>
            </p:txBody>
          </p:sp>
          <p:sp>
            <p:nvSpPr>
              <p:cNvPr id="61" name="TextBox 61"/>
              <p:cNvSpPr txBox="1"/>
              <p:nvPr/>
            </p:nvSpPr>
            <p:spPr>
              <a:xfrm>
                <a:off x="1877803" y="2239882"/>
                <a:ext cx="1320466" cy="11346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r">
                  <a:lnSpc>
                    <a:spcPts val="910"/>
                  </a:lnSpc>
                  <a:spcBef>
                    <a:spcPct val="0"/>
                  </a:spcBef>
                </a:pPr>
                <a:r>
                  <a:rPr lang="en-US" sz="650" u="none" strike="noStrike">
                    <a:solidFill>
                      <a:srgbClr val="000000"/>
                    </a:solidFill>
                    <a:latin typeface="Poppins"/>
                  </a:rPr>
                  <a:t>Observe and Interview</a:t>
                </a:r>
              </a:p>
            </p:txBody>
          </p:sp>
          <p:sp>
            <p:nvSpPr>
              <p:cNvPr id="62" name="TextBox 62"/>
              <p:cNvSpPr txBox="1"/>
              <p:nvPr/>
            </p:nvSpPr>
            <p:spPr>
              <a:xfrm>
                <a:off x="1640225" y="2574307"/>
                <a:ext cx="1320466" cy="11346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r">
                  <a:lnSpc>
                    <a:spcPts val="910"/>
                  </a:lnSpc>
                  <a:spcBef>
                    <a:spcPct val="0"/>
                  </a:spcBef>
                </a:pPr>
                <a:r>
                  <a:rPr lang="en-US" sz="650" u="none" strike="noStrike">
                    <a:solidFill>
                      <a:srgbClr val="000000"/>
                    </a:solidFill>
                    <a:latin typeface="Poppins"/>
                  </a:rPr>
                  <a:t>Listen</a:t>
                </a:r>
              </a:p>
            </p:txBody>
          </p:sp>
          <p:sp>
            <p:nvSpPr>
              <p:cNvPr id="63" name="TextBox 63"/>
              <p:cNvSpPr txBox="1"/>
              <p:nvPr/>
            </p:nvSpPr>
            <p:spPr>
              <a:xfrm>
                <a:off x="1481150" y="2934491"/>
                <a:ext cx="1320466" cy="11346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r">
                  <a:lnSpc>
                    <a:spcPts val="910"/>
                  </a:lnSpc>
                  <a:spcBef>
                    <a:spcPct val="0"/>
                  </a:spcBef>
                </a:pPr>
                <a:r>
                  <a:rPr lang="en-US" sz="650" u="none" strike="noStrike" dirty="0">
                    <a:solidFill>
                      <a:srgbClr val="000000"/>
                    </a:solidFill>
                    <a:latin typeface="Poppins"/>
                  </a:rPr>
                  <a:t>Ask questions</a:t>
                </a:r>
              </a:p>
            </p:txBody>
          </p:sp>
          <p:sp>
            <p:nvSpPr>
              <p:cNvPr id="65" name="Freeform 65"/>
              <p:cNvSpPr/>
              <p:nvPr/>
            </p:nvSpPr>
            <p:spPr>
              <a:xfrm flipH="1">
                <a:off x="3393561" y="2595413"/>
                <a:ext cx="674604" cy="674604"/>
              </a:xfrm>
              <a:custGeom>
                <a:avLst/>
                <a:gdLst/>
                <a:ahLst/>
                <a:cxnLst/>
                <a:rect l="l" t="t" r="r" b="b"/>
                <a:pathLst>
                  <a:path w="674604" h="674604">
                    <a:moveTo>
                      <a:pt x="674604" y="0"/>
                    </a:moveTo>
                    <a:lnTo>
                      <a:pt x="0" y="0"/>
                    </a:lnTo>
                    <a:lnTo>
                      <a:pt x="0" y="674603"/>
                    </a:lnTo>
                    <a:lnTo>
                      <a:pt x="674604" y="674603"/>
                    </a:lnTo>
                    <a:lnTo>
                      <a:pt x="674604" y="0"/>
                    </a:lnTo>
                    <a:close/>
                  </a:path>
                </a:pathLst>
              </a:custGeom>
              <a:blipFill>
                <a:blip r:embed="rId28">
                  <a:extLst>
                    <a:ext uri="{96DAC541-7B7A-43D3-8B79-37D633B846F1}">
                      <asvg:svgBlip xmlns:asvg="http://schemas.microsoft.com/office/drawing/2016/SVG/main" r:embed="rId29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1" name="Group 140">
              <a:extLst>
                <a:ext uri="{FF2B5EF4-FFF2-40B4-BE49-F238E27FC236}">
                  <a16:creationId xmlns:a16="http://schemas.microsoft.com/office/drawing/2014/main" id="{AD342357-9A05-2E5B-6F7B-C99872C1547B}"/>
                </a:ext>
              </a:extLst>
            </p:cNvPr>
            <p:cNvGrpSpPr/>
            <p:nvPr/>
          </p:nvGrpSpPr>
          <p:grpSpPr>
            <a:xfrm>
              <a:off x="4531190" y="3615738"/>
              <a:ext cx="1631019" cy="1602017"/>
              <a:chOff x="4531190" y="3615738"/>
              <a:chExt cx="1631019" cy="1602017"/>
            </a:xfrm>
          </p:grpSpPr>
          <p:sp>
            <p:nvSpPr>
              <p:cNvPr id="42" name="Freeform 42"/>
              <p:cNvSpPr/>
              <p:nvPr/>
            </p:nvSpPr>
            <p:spPr>
              <a:xfrm>
                <a:off x="4545691" y="3615738"/>
                <a:ext cx="1602017" cy="1602017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Freeform 45"/>
              <p:cNvSpPr/>
              <p:nvPr/>
            </p:nvSpPr>
            <p:spPr>
              <a:xfrm>
                <a:off x="4623521" y="3693568"/>
                <a:ext cx="1446357" cy="1446357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AFAFA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TextBox 47"/>
              <p:cNvSpPr txBox="1"/>
              <p:nvPr/>
            </p:nvSpPr>
            <p:spPr>
              <a:xfrm>
                <a:off x="4531190" y="4165652"/>
                <a:ext cx="1631019" cy="50218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2029"/>
                  </a:lnSpc>
                  <a:spcBef>
                    <a:spcPct val="0"/>
                  </a:spcBef>
                </a:pPr>
                <a:r>
                  <a:rPr lang="en-US" sz="1449" b="1" dirty="0">
                    <a:solidFill>
                      <a:srgbClr val="303030"/>
                    </a:solidFill>
                    <a:latin typeface="League Spartan" pitchFamily="2" charset="0"/>
                  </a:rPr>
                  <a:t>DESIGN </a:t>
                </a:r>
              </a:p>
              <a:p>
                <a:pPr algn="ctr">
                  <a:lnSpc>
                    <a:spcPts val="2029"/>
                  </a:lnSpc>
                  <a:spcBef>
                    <a:spcPct val="0"/>
                  </a:spcBef>
                </a:pPr>
                <a:r>
                  <a:rPr lang="en-US" sz="1449" b="1" dirty="0">
                    <a:solidFill>
                      <a:srgbClr val="303030"/>
                    </a:solidFill>
                    <a:latin typeface="League Spartan" pitchFamily="2" charset="0"/>
                  </a:rPr>
                  <a:t>THINKING</a:t>
                </a:r>
              </a:p>
            </p:txBody>
          </p:sp>
        </p:grpSp>
        <p:grpSp>
          <p:nvGrpSpPr>
            <p:cNvPr id="139" name="Group 138">
              <a:extLst>
                <a:ext uri="{FF2B5EF4-FFF2-40B4-BE49-F238E27FC236}">
                  <a16:creationId xmlns:a16="http://schemas.microsoft.com/office/drawing/2014/main" id="{7E60241F-FEA3-1DF9-7E4A-E73E1357FD49}"/>
                </a:ext>
              </a:extLst>
            </p:cNvPr>
            <p:cNvGrpSpPr/>
            <p:nvPr/>
          </p:nvGrpSpPr>
          <p:grpSpPr>
            <a:xfrm>
              <a:off x="1700718" y="498621"/>
              <a:ext cx="7291965" cy="831373"/>
              <a:chOff x="1700718" y="498621"/>
              <a:chExt cx="7291965" cy="831373"/>
            </a:xfrm>
          </p:grpSpPr>
          <p:sp>
            <p:nvSpPr>
              <p:cNvPr id="5" name="TextBox 5"/>
              <p:cNvSpPr txBox="1"/>
              <p:nvPr/>
            </p:nvSpPr>
            <p:spPr>
              <a:xfrm>
                <a:off x="1700718" y="498621"/>
                <a:ext cx="7291965" cy="38472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2983"/>
                  </a:lnSpc>
                </a:pPr>
                <a:r>
                  <a:rPr lang="en-US" sz="2550" dirty="0">
                    <a:solidFill>
                      <a:srgbClr val="303030"/>
                    </a:solidFill>
                    <a:latin typeface="Poppins SemiBold" panose="00000700000000000000" pitchFamily="2" charset="0"/>
                    <a:cs typeface="Poppins SemiBold" panose="00000700000000000000" pitchFamily="2" charset="0"/>
                  </a:rPr>
                  <a:t>BUBBLE MAP GRAPHIC ORGANIZER</a:t>
                </a:r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2116386" y="938834"/>
                <a:ext cx="6460629" cy="39116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540"/>
                  </a:lnSpc>
                </a:pPr>
                <a:r>
                  <a:rPr lang="en-US" sz="1100" dirty="0">
                    <a:solidFill>
                      <a:srgbClr val="303030"/>
                    </a:solidFill>
                    <a:latin typeface="Poppins"/>
                  </a:rPr>
                  <a:t>A bubble map graphic organizer is a visual tool used for brainstorming, organizing ideas, </a:t>
                </a:r>
              </a:p>
              <a:p>
                <a:pPr algn="ctr">
                  <a:lnSpc>
                    <a:spcPts val="1540"/>
                  </a:lnSpc>
                  <a:spcBef>
                    <a:spcPct val="0"/>
                  </a:spcBef>
                </a:pPr>
                <a:r>
                  <a:rPr lang="en-US" sz="1100" dirty="0">
                    <a:solidFill>
                      <a:srgbClr val="303030"/>
                    </a:solidFill>
                    <a:latin typeface="Poppins"/>
                  </a:rPr>
                  <a:t>and representing information in a hierarchical or relational manner. </a:t>
                </a:r>
              </a:p>
            </p:txBody>
          </p:sp>
        </p:grpSp>
        <p:sp>
          <p:nvSpPr>
            <p:cNvPr id="116" name="TemplateLAB"/>
            <p:cNvSpPr/>
            <p:nvPr/>
          </p:nvSpPr>
          <p:spPr>
            <a:xfrm>
              <a:off x="4937438" y="6845996"/>
              <a:ext cx="818524" cy="135056"/>
            </a:xfrm>
            <a:custGeom>
              <a:avLst/>
              <a:gdLst/>
              <a:ahLst/>
              <a:cxnLst/>
              <a:rect l="l" t="t" r="r" b="b"/>
              <a:pathLst>
                <a:path w="818524" h="135056">
                  <a:moveTo>
                    <a:pt x="0" y="0"/>
                  </a:moveTo>
                  <a:lnTo>
                    <a:pt x="818524" y="0"/>
                  </a:lnTo>
                  <a:lnTo>
                    <a:pt x="818524" y="135056"/>
                  </a:lnTo>
                  <a:lnTo>
                    <a:pt x="0" y="1350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0">
                <a:extLst>
                  <a:ext uri="{96DAC541-7B7A-43D3-8B79-37D633B846F1}">
                    <asvg:svgBlip xmlns:asvg="http://schemas.microsoft.com/office/drawing/2016/SVG/main" r:embed="rId3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118</Words>
  <Application>Microsoft Office PowerPoint</Application>
  <PresentationFormat>Custom</PresentationFormat>
  <Paragraphs>41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League Spartan</vt:lpstr>
      <vt:lpstr>Calibri</vt:lpstr>
      <vt:lpstr>Arial</vt:lpstr>
      <vt:lpstr>Poppins</vt:lpstr>
      <vt:lpstr>Poppins SemiBold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Bubble map template</dc:title>
  <dc:creator>Hoang Anh</dc:creator>
  <cp:lastModifiedBy>Hoang Anh</cp:lastModifiedBy>
  <cp:revision>11</cp:revision>
  <dcterms:created xsi:type="dcterms:W3CDTF">2006-08-16T00:00:00Z</dcterms:created>
  <dcterms:modified xsi:type="dcterms:W3CDTF">2023-10-06T04:51:28Z</dcterms:modified>
  <dc:identifier>DAFwExp_Kd0</dc:identifier>
</cp:coreProperties>
</file>