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0"/>
      <p:regular r:id="rId7"/>
      <p:bold r:id="rId8"/>
    </p:embeddedFont>
    <p:embeddedFont>
      <p:font typeface="Nunito Sans 10pt Medium" pitchFamily="2" charset="0"/>
      <p:regular r:id="rId9"/>
      <p:italic r:id="rId10"/>
    </p:embeddedFont>
    <p:embeddedFont>
      <p:font typeface="Nunito Sans 10p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88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6">
            <a:extLst>
              <a:ext uri="{FF2B5EF4-FFF2-40B4-BE49-F238E27FC236}">
                <a16:creationId xmlns:a16="http://schemas.microsoft.com/office/drawing/2014/main" id="{675D8513-DF03-CD9D-C09F-7312B8672691}"/>
              </a:ext>
            </a:extLst>
          </p:cNvPr>
          <p:cNvGrpSpPr/>
          <p:nvPr/>
        </p:nvGrpSpPr>
        <p:grpSpPr>
          <a:xfrm>
            <a:off x="0" y="679800"/>
            <a:ext cx="10693400" cy="6876701"/>
            <a:chOff x="0" y="679800"/>
            <a:chExt cx="10693400" cy="687670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35AC5B5-83B0-D6BE-EB9E-33E03FAC7172}"/>
                </a:ext>
              </a:extLst>
            </p:cNvPr>
            <p:cNvGrpSpPr/>
            <p:nvPr/>
          </p:nvGrpSpPr>
          <p:grpSpPr>
            <a:xfrm>
              <a:off x="0" y="5973319"/>
              <a:ext cx="10693400" cy="1583181"/>
              <a:chOff x="0" y="5973319"/>
              <a:chExt cx="10693400" cy="15831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5973319"/>
                <a:ext cx="3429625" cy="1583181"/>
              </a:xfrm>
              <a:custGeom>
                <a:avLst/>
                <a:gdLst/>
                <a:ahLst/>
                <a:cxnLst/>
                <a:rect l="l" t="t" r="r" b="b"/>
                <a:pathLst>
                  <a:path w="6725590" h="2480061">
                    <a:moveTo>
                      <a:pt x="0" y="0"/>
                    </a:moveTo>
                    <a:lnTo>
                      <a:pt x="6725590" y="0"/>
                    </a:lnTo>
                    <a:lnTo>
                      <a:pt x="6725590" y="2480061"/>
                    </a:lnTo>
                    <a:lnTo>
                      <a:pt x="0" y="24800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47077" r="-1" b="-1748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3281111" y="5973319"/>
                <a:ext cx="5044193" cy="1583181"/>
              </a:xfrm>
              <a:custGeom>
                <a:avLst/>
                <a:gdLst/>
                <a:ahLst/>
                <a:cxnLst/>
                <a:rect l="l" t="t" r="r" b="b"/>
                <a:pathLst>
                  <a:path w="6725590" h="2480061">
                    <a:moveTo>
                      <a:pt x="6725590" y="0"/>
                    </a:moveTo>
                    <a:lnTo>
                      <a:pt x="0" y="0"/>
                    </a:lnTo>
                    <a:lnTo>
                      <a:pt x="0" y="2480061"/>
                    </a:lnTo>
                    <a:lnTo>
                      <a:pt x="6725590" y="2480061"/>
                    </a:lnTo>
                    <a:lnTo>
                      <a:pt x="672559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b="-1748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8176791" y="5973319"/>
                <a:ext cx="2516609" cy="1583181"/>
              </a:xfrm>
              <a:custGeom>
                <a:avLst/>
                <a:gdLst/>
                <a:ahLst/>
                <a:cxnLst/>
                <a:rect l="l" t="t" r="r" b="b"/>
                <a:pathLst>
                  <a:path w="6725590" h="2480061">
                    <a:moveTo>
                      <a:pt x="0" y="0"/>
                    </a:moveTo>
                    <a:lnTo>
                      <a:pt x="6725591" y="0"/>
                    </a:lnTo>
                    <a:lnTo>
                      <a:pt x="6725591" y="2480061"/>
                    </a:lnTo>
                    <a:lnTo>
                      <a:pt x="0" y="24800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100436" b="-1748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3536C5F-6415-CEC8-0565-BDA4488366A8}"/>
                </a:ext>
              </a:extLst>
            </p:cNvPr>
            <p:cNvGrpSpPr/>
            <p:nvPr/>
          </p:nvGrpSpPr>
          <p:grpSpPr>
            <a:xfrm>
              <a:off x="479613" y="4907348"/>
              <a:ext cx="9760364" cy="2649153"/>
              <a:chOff x="479613" y="4907348"/>
              <a:chExt cx="9760364" cy="2649153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8194997" y="4907348"/>
                <a:ext cx="2044980" cy="2649152"/>
              </a:xfrm>
              <a:custGeom>
                <a:avLst/>
                <a:gdLst/>
                <a:ahLst/>
                <a:cxnLst/>
                <a:rect l="l" t="t" r="r" b="b"/>
                <a:pathLst>
                  <a:path w="2044980" h="3024000">
                    <a:moveTo>
                      <a:pt x="0" y="0"/>
                    </a:moveTo>
                    <a:lnTo>
                      <a:pt x="2044980" y="0"/>
                    </a:lnTo>
                    <a:lnTo>
                      <a:pt x="204498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b="-1415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/>
              <p:nvPr/>
            </p:nvSpPr>
            <p:spPr>
              <a:xfrm>
                <a:off x="479613" y="4907349"/>
                <a:ext cx="1317899" cy="2649152"/>
              </a:xfrm>
              <a:custGeom>
                <a:avLst/>
                <a:gdLst/>
                <a:ahLst/>
                <a:cxnLst/>
                <a:rect l="l" t="t" r="r" b="b"/>
                <a:pathLst>
                  <a:path w="1317899" h="2995225">
                    <a:moveTo>
                      <a:pt x="0" y="0"/>
                    </a:moveTo>
                    <a:lnTo>
                      <a:pt x="1317899" y="0"/>
                    </a:lnTo>
                    <a:lnTo>
                      <a:pt x="1317899" y="2995225"/>
                    </a:lnTo>
                    <a:lnTo>
                      <a:pt x="0" y="29952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b="-1306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1C6D9E9-A669-EDDA-ECA4-E288ECCD3D50}"/>
                </a:ext>
              </a:extLst>
            </p:cNvPr>
            <p:cNvGrpSpPr/>
            <p:nvPr/>
          </p:nvGrpSpPr>
          <p:grpSpPr>
            <a:xfrm>
              <a:off x="1139263" y="1971954"/>
              <a:ext cx="8326767" cy="3978129"/>
              <a:chOff x="1139263" y="1971954"/>
              <a:chExt cx="8326767" cy="3978129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9017545-AB2D-3EED-70BD-95DE6B58BA5A}"/>
                  </a:ext>
                </a:extLst>
              </p:cNvPr>
              <p:cNvGrpSpPr/>
              <p:nvPr/>
            </p:nvGrpSpPr>
            <p:grpSpPr>
              <a:xfrm>
                <a:off x="1139263" y="2265625"/>
                <a:ext cx="2919406" cy="2919406"/>
                <a:chOff x="1138563" y="2265625"/>
                <a:chExt cx="2919406" cy="2919406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1138563" y="2265625"/>
                  <a:ext cx="2919406" cy="2919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E5F7EE91-9EA1-12E3-AF3A-56768BA6E125}"/>
                    </a:ext>
                  </a:extLst>
                </p:cNvPr>
                <p:cNvGrpSpPr/>
                <p:nvPr/>
              </p:nvGrpSpPr>
              <p:grpSpPr>
                <a:xfrm>
                  <a:off x="1684978" y="3072870"/>
                  <a:ext cx="1864677" cy="1228616"/>
                  <a:chOff x="1665927" y="3097873"/>
                  <a:chExt cx="1864677" cy="1228616"/>
                </a:xfrm>
              </p:grpSpPr>
              <p:sp>
                <p:nvSpPr>
                  <p:cNvPr id="36" name="TextBox 36"/>
                  <p:cNvSpPr txBox="1"/>
                  <p:nvPr/>
                </p:nvSpPr>
                <p:spPr>
                  <a:xfrm>
                    <a:off x="1665927" y="3762232"/>
                    <a:ext cx="1864677" cy="56425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160"/>
                      </a:lnSpc>
                    </a:pPr>
                    <a:r>
                      <a:rPr lang="en-US" sz="180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Greenhouse </a:t>
                    </a:r>
                  </a:p>
                  <a:p>
                    <a:pPr algn="ctr">
                      <a:lnSpc>
                        <a:spcPts val="2160"/>
                      </a:lnSpc>
                    </a:pPr>
                    <a:r>
                      <a:rPr lang="en-US" sz="180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Gas Emissions</a:t>
                    </a:r>
                  </a:p>
                </p:txBody>
              </p:sp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1887766" y="3097873"/>
                    <a:ext cx="1420998" cy="76008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6229"/>
                      </a:lnSpc>
                      <a:spcBef>
                        <a:spcPct val="0"/>
                      </a:spcBef>
                    </a:pPr>
                    <a:r>
                      <a:rPr lang="en-US" sz="4449" b="1" dirty="0">
                        <a:solidFill>
                          <a:srgbClr val="AF511C"/>
                        </a:solidFill>
                        <a:latin typeface="League Spartan"/>
                      </a:rPr>
                      <a:t>40%</a:t>
                    </a:r>
                  </a:p>
                </p:txBody>
              </p:sp>
            </p:grp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8379B74-ABFF-81C7-575C-0A6B893A9988}"/>
                  </a:ext>
                </a:extLst>
              </p:cNvPr>
              <p:cNvGrpSpPr/>
              <p:nvPr/>
            </p:nvGrpSpPr>
            <p:grpSpPr>
              <a:xfrm>
                <a:off x="3983160" y="2105985"/>
                <a:ext cx="2068240" cy="2068240"/>
                <a:chOff x="3982460" y="2105985"/>
                <a:chExt cx="2068240" cy="2068240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3982460" y="2105985"/>
                  <a:ext cx="2068240" cy="206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8D0F62B3-B2F3-F0D8-FD9A-E9AADB91EDE0}"/>
                    </a:ext>
                  </a:extLst>
                </p:cNvPr>
                <p:cNvGrpSpPr/>
                <p:nvPr/>
              </p:nvGrpSpPr>
              <p:grpSpPr>
                <a:xfrm>
                  <a:off x="4358900" y="2579167"/>
                  <a:ext cx="1393216" cy="984738"/>
                  <a:chOff x="4319972" y="2634763"/>
                  <a:chExt cx="1393216" cy="984738"/>
                </a:xfrm>
              </p:grpSpPr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4319972" y="3183484"/>
                    <a:ext cx="1393216" cy="43601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79"/>
                      </a:lnSpc>
                    </a:pPr>
                    <a:r>
                      <a:rPr lang="en-US" sz="1399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Extreme Weather Events</a:t>
                    </a:r>
                  </a:p>
                </p:txBody>
              </p:sp>
              <p:sp>
                <p:nvSpPr>
                  <p:cNvPr id="40" name="TextBox 40"/>
                  <p:cNvSpPr txBox="1"/>
                  <p:nvPr/>
                </p:nvSpPr>
                <p:spPr>
                  <a:xfrm>
                    <a:off x="4485722" y="2634763"/>
                    <a:ext cx="1061716" cy="57535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4690"/>
                      </a:lnSpc>
                      <a:spcBef>
                        <a:spcPct val="0"/>
                      </a:spcBef>
                    </a:pPr>
                    <a:r>
                      <a:rPr lang="en-US" sz="3350" b="1" dirty="0">
                        <a:solidFill>
                          <a:srgbClr val="AF511C"/>
                        </a:solidFill>
                        <a:latin typeface="League Spartan"/>
                      </a:rPr>
                      <a:t>15%</a:t>
                    </a:r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C22AF01F-1BC2-A9BE-F744-04890FE4F778}"/>
                  </a:ext>
                </a:extLst>
              </p:cNvPr>
              <p:cNvGrpSpPr/>
              <p:nvPr/>
            </p:nvGrpSpPr>
            <p:grpSpPr>
              <a:xfrm>
                <a:off x="3660880" y="4127180"/>
                <a:ext cx="1822903" cy="1822903"/>
                <a:chOff x="3660180" y="4127180"/>
                <a:chExt cx="1822903" cy="1822903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3660180" y="4127180"/>
                  <a:ext cx="1822903" cy="1822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C07F27F9-D66B-4B80-23E6-5AD226B0EFF6}"/>
                    </a:ext>
                  </a:extLst>
                </p:cNvPr>
                <p:cNvGrpSpPr/>
                <p:nvPr/>
              </p:nvGrpSpPr>
              <p:grpSpPr>
                <a:xfrm>
                  <a:off x="4051796" y="4598384"/>
                  <a:ext cx="1097649" cy="809389"/>
                  <a:chOff x="4022807" y="4624165"/>
                  <a:chExt cx="1097649" cy="809389"/>
                </a:xfrm>
              </p:grpSpPr>
              <p:sp>
                <p:nvSpPr>
                  <p:cNvPr id="42" name="TextBox 42"/>
                  <p:cNvSpPr txBox="1"/>
                  <p:nvPr/>
                </p:nvSpPr>
                <p:spPr>
                  <a:xfrm>
                    <a:off x="4022807" y="5074481"/>
                    <a:ext cx="1097649" cy="35907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79"/>
                      </a:lnSpc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Melting Ice </a:t>
                    </a:r>
                  </a:p>
                  <a:p>
                    <a:pPr algn="ctr">
                      <a:lnSpc>
                        <a:spcPts val="1379"/>
                      </a:lnSpc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and Glaciers</a:t>
                    </a:r>
                  </a:p>
                </p:txBody>
              </p:sp>
              <p:sp>
                <p:nvSpPr>
                  <p:cNvPr id="43" name="TextBox 43"/>
                  <p:cNvSpPr txBox="1"/>
                  <p:nvPr/>
                </p:nvSpPr>
                <p:spPr>
                  <a:xfrm>
                    <a:off x="4153393" y="4624165"/>
                    <a:ext cx="836476" cy="45339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3709"/>
                      </a:lnSpc>
                      <a:spcBef>
                        <a:spcPct val="0"/>
                      </a:spcBef>
                    </a:pPr>
                    <a:r>
                      <a:rPr lang="en-US" sz="2649" b="1" dirty="0">
                        <a:solidFill>
                          <a:srgbClr val="AF511C"/>
                        </a:solidFill>
                        <a:latin typeface="League Spartan"/>
                      </a:rPr>
                      <a:t>10%</a:t>
                    </a:r>
                  </a:p>
                </p:txBody>
              </p:sp>
            </p:grp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AC6456C2-9E85-CFA5-64AA-384B0AD68486}"/>
                  </a:ext>
                </a:extLst>
              </p:cNvPr>
              <p:cNvGrpSpPr/>
              <p:nvPr/>
            </p:nvGrpSpPr>
            <p:grpSpPr>
              <a:xfrm>
                <a:off x="6665403" y="4127180"/>
                <a:ext cx="1822903" cy="1822903"/>
                <a:chOff x="6664703" y="4127180"/>
                <a:chExt cx="1822903" cy="1822903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6664703" y="4127180"/>
                  <a:ext cx="1822903" cy="1822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92C9780F-0DFD-F9D3-7405-2F2E06339C77}"/>
                    </a:ext>
                  </a:extLst>
                </p:cNvPr>
                <p:cNvGrpSpPr/>
                <p:nvPr/>
              </p:nvGrpSpPr>
              <p:grpSpPr>
                <a:xfrm>
                  <a:off x="7046380" y="4578920"/>
                  <a:ext cx="1097649" cy="810671"/>
                  <a:chOff x="7027330" y="4614640"/>
                  <a:chExt cx="1097649" cy="810671"/>
                </a:xfrm>
              </p:grpSpPr>
              <p:sp>
                <p:nvSpPr>
                  <p:cNvPr id="45" name="TextBox 45"/>
                  <p:cNvSpPr txBox="1"/>
                  <p:nvPr/>
                </p:nvSpPr>
                <p:spPr>
                  <a:xfrm>
                    <a:off x="7027330" y="5064956"/>
                    <a:ext cx="1097649" cy="36035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39"/>
                      </a:lnSpc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Sea Level </a:t>
                    </a:r>
                  </a:p>
                  <a:p>
                    <a:pPr algn="ctr">
                      <a:lnSpc>
                        <a:spcPts val="1439"/>
                      </a:lnSpc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Rise </a:t>
                    </a:r>
                  </a:p>
                </p:txBody>
              </p:sp>
              <p:sp>
                <p:nvSpPr>
                  <p:cNvPr id="46" name="TextBox 46"/>
                  <p:cNvSpPr txBox="1"/>
                  <p:nvPr/>
                </p:nvSpPr>
                <p:spPr>
                  <a:xfrm>
                    <a:off x="7157916" y="4614640"/>
                    <a:ext cx="836476" cy="45339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3709"/>
                      </a:lnSpc>
                      <a:spcBef>
                        <a:spcPct val="0"/>
                      </a:spcBef>
                    </a:pPr>
                    <a:r>
                      <a:rPr lang="en-US" sz="2649" b="1" dirty="0">
                        <a:solidFill>
                          <a:srgbClr val="AF511C"/>
                        </a:solidFill>
                        <a:latin typeface="League Spartan"/>
                      </a:rPr>
                      <a:t>10%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C0BBD18F-BB42-A3A3-B0AC-DD1D8ACF8D61}"/>
                  </a:ext>
                </a:extLst>
              </p:cNvPr>
              <p:cNvGrpSpPr/>
              <p:nvPr/>
            </p:nvGrpSpPr>
            <p:grpSpPr>
              <a:xfrm>
                <a:off x="7643127" y="1971954"/>
                <a:ext cx="1822903" cy="1822903"/>
                <a:chOff x="7730534" y="1986240"/>
                <a:chExt cx="1822903" cy="1822903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7730534" y="1986240"/>
                  <a:ext cx="1822903" cy="1822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5FFD8E32-07EE-D5E4-A0C4-935932CFCF9F}"/>
                    </a:ext>
                  </a:extLst>
                </p:cNvPr>
                <p:cNvGrpSpPr/>
                <p:nvPr/>
              </p:nvGrpSpPr>
              <p:grpSpPr>
                <a:xfrm>
                  <a:off x="8112211" y="2437980"/>
                  <a:ext cx="1097649" cy="810671"/>
                  <a:chOff x="8093161" y="2473700"/>
                  <a:chExt cx="1097649" cy="810671"/>
                </a:xfrm>
              </p:grpSpPr>
              <p:sp>
                <p:nvSpPr>
                  <p:cNvPr id="48" name="TextBox 48"/>
                  <p:cNvSpPr txBox="1"/>
                  <p:nvPr/>
                </p:nvSpPr>
                <p:spPr>
                  <a:xfrm>
                    <a:off x="8093161" y="2924016"/>
                    <a:ext cx="1097649" cy="36035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39"/>
                      </a:lnSpc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Ocean Acidification</a:t>
                    </a:r>
                  </a:p>
                </p:txBody>
              </p:sp>
              <p:sp>
                <p:nvSpPr>
                  <p:cNvPr id="49" name="TextBox 49"/>
                  <p:cNvSpPr txBox="1"/>
                  <p:nvPr/>
                </p:nvSpPr>
                <p:spPr>
                  <a:xfrm>
                    <a:off x="8223747" y="2473700"/>
                    <a:ext cx="836476" cy="45339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3709"/>
                      </a:lnSpc>
                      <a:spcBef>
                        <a:spcPct val="0"/>
                      </a:spcBef>
                    </a:pPr>
                    <a:r>
                      <a:rPr lang="en-US" sz="2649" b="1" dirty="0">
                        <a:solidFill>
                          <a:srgbClr val="AF511C"/>
                        </a:solidFill>
                        <a:latin typeface="League Spartan"/>
                      </a:rPr>
                      <a:t>10%</a:t>
                    </a: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3A9A82A-27ED-C62A-608A-3FFBFE2AB5B2}"/>
                  </a:ext>
                </a:extLst>
              </p:cNvPr>
              <p:cNvGrpSpPr/>
              <p:nvPr/>
            </p:nvGrpSpPr>
            <p:grpSpPr>
              <a:xfrm>
                <a:off x="6051400" y="2387600"/>
                <a:ext cx="1181619" cy="1181619"/>
                <a:chOff x="6050700" y="2551056"/>
                <a:chExt cx="1181619" cy="1181619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6050700" y="2551056"/>
                  <a:ext cx="1181619" cy="118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5EA3DBB2-BCE2-FE1A-1D78-1CA01C377579}"/>
                    </a:ext>
                  </a:extLst>
                </p:cNvPr>
                <p:cNvGrpSpPr/>
                <p:nvPr/>
              </p:nvGrpSpPr>
              <p:grpSpPr>
                <a:xfrm>
                  <a:off x="6305091" y="2872992"/>
                  <a:ext cx="710937" cy="506321"/>
                  <a:chOff x="6286041" y="2879671"/>
                  <a:chExt cx="710937" cy="506321"/>
                </a:xfrm>
              </p:grpSpPr>
              <p:sp>
                <p:nvSpPr>
                  <p:cNvPr id="51" name="TextBox 51"/>
                  <p:cNvSpPr txBox="1"/>
                  <p:nvPr/>
                </p:nvSpPr>
                <p:spPr>
                  <a:xfrm>
                    <a:off x="6286041" y="3153236"/>
                    <a:ext cx="710937" cy="2327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900"/>
                      </a:lnSpc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Loss of Biodiversity</a:t>
                    </a:r>
                  </a:p>
                </p:txBody>
              </p:sp>
              <p:sp>
                <p:nvSpPr>
                  <p:cNvPr id="52" name="TextBox 52"/>
                  <p:cNvSpPr txBox="1"/>
                  <p:nvPr/>
                </p:nvSpPr>
                <p:spPr>
                  <a:xfrm>
                    <a:off x="6370620" y="2879671"/>
                    <a:ext cx="541778" cy="29341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381"/>
                      </a:lnSpc>
                      <a:spcBef>
                        <a:spcPct val="0"/>
                      </a:spcBef>
                    </a:pPr>
                    <a:r>
                      <a:rPr lang="en-US" sz="1701" b="1" dirty="0">
                        <a:solidFill>
                          <a:srgbClr val="AF511C"/>
                        </a:solidFill>
                        <a:latin typeface="League Spartan"/>
                      </a:rPr>
                      <a:t>5%</a:t>
                    </a:r>
                  </a:p>
                </p:txBody>
              </p: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F1F0BE4-11FF-6F5D-FC16-79F4FCA2B392}"/>
                  </a:ext>
                </a:extLst>
              </p:cNvPr>
              <p:cNvGrpSpPr/>
              <p:nvPr/>
            </p:nvGrpSpPr>
            <p:grpSpPr>
              <a:xfrm>
                <a:off x="5726588" y="3618153"/>
                <a:ext cx="911452" cy="911452"/>
                <a:chOff x="5713188" y="3618153"/>
                <a:chExt cx="911452" cy="911452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5713188" y="3618153"/>
                  <a:ext cx="911452" cy="91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AADE8414-D377-C959-78DF-F454452A3F0D}"/>
                    </a:ext>
                  </a:extLst>
                </p:cNvPr>
                <p:cNvGrpSpPr/>
                <p:nvPr/>
              </p:nvGrpSpPr>
              <p:grpSpPr>
                <a:xfrm>
                  <a:off x="5815397" y="3842901"/>
                  <a:ext cx="726912" cy="422032"/>
                  <a:chOff x="5805458" y="3853668"/>
                  <a:chExt cx="726912" cy="422032"/>
                </a:xfrm>
              </p:grpSpPr>
              <p:sp>
                <p:nvSpPr>
                  <p:cNvPr id="54" name="TextBox 54"/>
                  <p:cNvSpPr txBox="1"/>
                  <p:nvPr/>
                </p:nvSpPr>
                <p:spPr>
                  <a:xfrm>
                    <a:off x="5805458" y="4070516"/>
                    <a:ext cx="726912" cy="2051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80"/>
                      </a:lnSpc>
                    </a:pPr>
                    <a:r>
                      <a:rPr lang="en-US" sz="65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Displacement </a:t>
                    </a:r>
                  </a:p>
                  <a:p>
                    <a:pPr algn="ctr">
                      <a:lnSpc>
                        <a:spcPts val="780"/>
                      </a:lnSpc>
                    </a:pPr>
                    <a:r>
                      <a:rPr lang="en-US" sz="65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of Populations</a:t>
                    </a:r>
                  </a:p>
                </p:txBody>
              </p:sp>
              <p:sp>
                <p:nvSpPr>
                  <p:cNvPr id="55" name="TextBox 55"/>
                  <p:cNvSpPr txBox="1"/>
                  <p:nvPr/>
                </p:nvSpPr>
                <p:spPr>
                  <a:xfrm>
                    <a:off x="5969397" y="3853668"/>
                    <a:ext cx="413321" cy="21923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817"/>
                      </a:lnSpc>
                      <a:spcBef>
                        <a:spcPct val="0"/>
                      </a:spcBef>
                    </a:pPr>
                    <a:r>
                      <a:rPr lang="en-US" sz="1297" b="1" dirty="0">
                        <a:solidFill>
                          <a:srgbClr val="AF511C"/>
                        </a:solidFill>
                        <a:latin typeface="League Spartan"/>
                      </a:rPr>
                      <a:t>2%</a:t>
                    </a:r>
                  </a:p>
                </p:txBody>
              </p: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5AE8234-3571-1098-8822-653CF66C2B1B}"/>
                  </a:ext>
                </a:extLst>
              </p:cNvPr>
              <p:cNvGrpSpPr/>
              <p:nvPr/>
            </p:nvGrpSpPr>
            <p:grpSpPr>
              <a:xfrm>
                <a:off x="5483784" y="4529605"/>
                <a:ext cx="1181619" cy="1181619"/>
                <a:chOff x="5483084" y="4529605"/>
                <a:chExt cx="1181619" cy="1181619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5483084" y="4529605"/>
                  <a:ext cx="1181619" cy="118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C4EA22F6-F07A-5B75-E6DE-22C6BD1E81B1}"/>
                    </a:ext>
                  </a:extLst>
                </p:cNvPr>
                <p:cNvGrpSpPr/>
                <p:nvPr/>
              </p:nvGrpSpPr>
              <p:grpSpPr>
                <a:xfrm>
                  <a:off x="5685971" y="4802734"/>
                  <a:ext cx="813945" cy="578948"/>
                  <a:chOff x="5666921" y="4829291"/>
                  <a:chExt cx="813945" cy="578948"/>
                </a:xfrm>
              </p:grpSpPr>
              <p:sp>
                <p:nvSpPr>
                  <p:cNvPr id="57" name="TextBox 57"/>
                  <p:cNvSpPr txBox="1"/>
                  <p:nvPr/>
                </p:nvSpPr>
                <p:spPr>
                  <a:xfrm>
                    <a:off x="5666921" y="5153041"/>
                    <a:ext cx="813945" cy="25519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960"/>
                      </a:lnSpc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Food and Water Insecurity</a:t>
                    </a:r>
                  </a:p>
                </p:txBody>
              </p:sp>
              <p:sp>
                <p:nvSpPr>
                  <p:cNvPr id="58" name="TextBox 58"/>
                  <p:cNvSpPr txBox="1"/>
                  <p:nvPr/>
                </p:nvSpPr>
                <p:spPr>
                  <a:xfrm>
                    <a:off x="5803004" y="4829291"/>
                    <a:ext cx="541778" cy="32964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661"/>
                      </a:lnSpc>
                      <a:spcBef>
                        <a:spcPct val="0"/>
                      </a:spcBef>
                    </a:pPr>
                    <a:r>
                      <a:rPr lang="en-US" sz="1901" b="1" dirty="0">
                        <a:solidFill>
                          <a:srgbClr val="AF511C"/>
                        </a:solidFill>
                        <a:latin typeface="League Spartan"/>
                      </a:rPr>
                      <a:t>5%</a:t>
                    </a: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29180214-6BEE-5D27-D681-FD44A305564A}"/>
                  </a:ext>
                </a:extLst>
              </p:cNvPr>
              <p:cNvGrpSpPr/>
              <p:nvPr/>
            </p:nvGrpSpPr>
            <p:grpSpPr>
              <a:xfrm>
                <a:off x="6977384" y="3215729"/>
                <a:ext cx="911452" cy="911452"/>
                <a:chOff x="7063203" y="3215729"/>
                <a:chExt cx="911452" cy="911452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7063203" y="3215729"/>
                  <a:ext cx="911452" cy="91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DF557A7-F42C-FCA9-432F-443D642CF9B1}"/>
                    </a:ext>
                  </a:extLst>
                </p:cNvPr>
                <p:cNvGrpSpPr/>
                <p:nvPr/>
              </p:nvGrpSpPr>
              <p:grpSpPr>
                <a:xfrm>
                  <a:off x="7257682" y="3458075"/>
                  <a:ext cx="542372" cy="424417"/>
                  <a:chOff x="7247743" y="3463743"/>
                  <a:chExt cx="542372" cy="424417"/>
                </a:xfrm>
              </p:grpSpPr>
              <p:sp>
                <p:nvSpPr>
                  <p:cNvPr id="60" name="TextBox 60"/>
                  <p:cNvSpPr txBox="1"/>
                  <p:nvPr/>
                </p:nvSpPr>
                <p:spPr>
                  <a:xfrm>
                    <a:off x="7247743" y="3682976"/>
                    <a:ext cx="542372" cy="2051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80"/>
                      </a:lnSpc>
                    </a:pPr>
                    <a:r>
                      <a:rPr lang="en-US" sz="65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Health </a:t>
                    </a:r>
                  </a:p>
                  <a:p>
                    <a:pPr algn="ctr">
                      <a:lnSpc>
                        <a:spcPts val="780"/>
                      </a:lnSpc>
                    </a:pPr>
                    <a:r>
                      <a:rPr lang="en-US" sz="650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Impacts</a:t>
                    </a:r>
                  </a:p>
                </p:txBody>
              </p:sp>
              <p:sp>
                <p:nvSpPr>
                  <p:cNvPr id="61" name="TextBox 61"/>
                  <p:cNvSpPr txBox="1"/>
                  <p:nvPr/>
                </p:nvSpPr>
                <p:spPr>
                  <a:xfrm>
                    <a:off x="7312269" y="3463743"/>
                    <a:ext cx="413321" cy="21923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817"/>
                      </a:lnSpc>
                      <a:spcBef>
                        <a:spcPct val="0"/>
                      </a:spcBef>
                    </a:pPr>
                    <a:r>
                      <a:rPr lang="en-US" sz="1297" b="1" dirty="0">
                        <a:solidFill>
                          <a:srgbClr val="AF511C"/>
                        </a:solidFill>
                        <a:latin typeface="League Spartan"/>
                      </a:rPr>
                      <a:t>2%</a:t>
                    </a:r>
                  </a:p>
                </p:txBody>
              </p:sp>
            </p:grp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DBB96F5-4B06-8D25-5090-299DD5F5CBC1}"/>
                  </a:ext>
                </a:extLst>
              </p:cNvPr>
              <p:cNvGrpSpPr/>
              <p:nvPr/>
            </p:nvGrpSpPr>
            <p:grpSpPr>
              <a:xfrm>
                <a:off x="8071269" y="3791559"/>
                <a:ext cx="636074" cy="636074"/>
                <a:chOff x="8005911" y="3755842"/>
                <a:chExt cx="636074" cy="636074"/>
              </a:xfrm>
            </p:grpSpPr>
            <p:sp>
              <p:nvSpPr>
                <p:cNvPr id="63" name="Freeform 63"/>
                <p:cNvSpPr/>
                <p:nvPr/>
              </p:nvSpPr>
              <p:spPr>
                <a:xfrm>
                  <a:off x="8005911" y="3755842"/>
                  <a:ext cx="636074" cy="6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9F6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0DBDF19C-A62D-CE97-15E6-C11DAA19D0E9}"/>
                    </a:ext>
                  </a:extLst>
                </p:cNvPr>
                <p:cNvGrpSpPr/>
                <p:nvPr/>
              </p:nvGrpSpPr>
              <p:grpSpPr>
                <a:xfrm>
                  <a:off x="8144911" y="3912541"/>
                  <a:ext cx="358075" cy="332134"/>
                  <a:chOff x="8144911" y="3905398"/>
                  <a:chExt cx="358075" cy="332134"/>
                </a:xfrm>
              </p:grpSpPr>
              <p:sp>
                <p:nvSpPr>
                  <p:cNvPr id="66" name="TextBox 66"/>
                  <p:cNvSpPr txBox="1"/>
                  <p:nvPr/>
                </p:nvSpPr>
                <p:spPr>
                  <a:xfrm>
                    <a:off x="8144911" y="4057418"/>
                    <a:ext cx="358075" cy="18011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19"/>
                      </a:lnSpc>
                    </a:pPr>
                    <a:r>
                      <a:rPr lang="en-US" sz="599" dirty="0">
                        <a:solidFill>
                          <a:srgbClr val="000000"/>
                        </a:solidFill>
                        <a:latin typeface="Nunito Sans 10pt Medium" pitchFamily="2" charset="0"/>
                      </a:rPr>
                      <a:t>Economic Costs</a:t>
                    </a:r>
                  </a:p>
                </p:txBody>
              </p:sp>
              <p:sp>
                <p:nvSpPr>
                  <p:cNvPr id="67" name="TextBox 67"/>
                  <p:cNvSpPr txBox="1"/>
                  <p:nvPr/>
                </p:nvSpPr>
                <p:spPr>
                  <a:xfrm>
                    <a:off x="8187511" y="3905398"/>
                    <a:ext cx="272875" cy="14670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dirty="0">
                        <a:solidFill>
                          <a:srgbClr val="AF511C"/>
                        </a:solidFill>
                        <a:latin typeface="League Spartan"/>
                      </a:rPr>
                      <a:t>1%</a:t>
                    </a:r>
                  </a:p>
                </p:txBody>
              </p:sp>
            </p:grp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0ED584D-69B5-BBFB-EC6D-082FEBC390AE}"/>
                </a:ext>
              </a:extLst>
            </p:cNvPr>
            <p:cNvGrpSpPr/>
            <p:nvPr/>
          </p:nvGrpSpPr>
          <p:grpSpPr>
            <a:xfrm>
              <a:off x="1571530" y="679800"/>
              <a:ext cx="7548940" cy="907976"/>
              <a:chOff x="1571530" y="679800"/>
              <a:chExt cx="7548940" cy="907976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1571530" y="1359176"/>
                <a:ext cx="7548940" cy="228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500" dirty="0">
                    <a:solidFill>
                      <a:srgbClr val="000000"/>
                    </a:solidFill>
                    <a:latin typeface="Nunito Sans 10pt SemiBold" pitchFamily="2" charset="0"/>
                  </a:rPr>
                  <a:t>10 common factors causing climate change</a:t>
                </a:r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2953651" y="679800"/>
                <a:ext cx="4784699" cy="6794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n-US" sz="3999" b="1" dirty="0">
                    <a:solidFill>
                      <a:srgbClr val="AF511C"/>
                    </a:solidFill>
                    <a:latin typeface="League Spartan"/>
                  </a:rPr>
                  <a:t>BUBBLE CHART</a:t>
                </a:r>
              </a:p>
            </p:txBody>
          </p:sp>
        </p:grpSp>
        <p:sp>
          <p:nvSpPr>
            <p:cNvPr id="70" name="TemplateLAB"/>
            <p:cNvSpPr/>
            <p:nvPr/>
          </p:nvSpPr>
          <p:spPr>
            <a:xfrm rot="5400000">
              <a:off x="10002056" y="5898403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Nunito Sans 10pt SemiBold</vt:lpstr>
      <vt:lpstr>Calibri</vt:lpstr>
      <vt:lpstr>Arial</vt:lpstr>
      <vt:lpstr>Nunito Sans 10pt Medium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map template</dc:title>
  <dc:creator>Hoang Anh</dc:creator>
  <cp:lastModifiedBy>Hoang Anh</cp:lastModifiedBy>
  <cp:revision>8</cp:revision>
  <dcterms:created xsi:type="dcterms:W3CDTF">2006-08-16T00:00:00Z</dcterms:created>
  <dcterms:modified xsi:type="dcterms:W3CDTF">2023-10-06T09:19:10Z</dcterms:modified>
  <dc:identifier>DAFwExp_Kd0</dc:identifier>
</cp:coreProperties>
</file>