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Franklin" pitchFamily="2" charset="0"/>
      <p:regular r:id="rId7"/>
      <p:bold r:id="rId8"/>
      <p:italic r:id="rId9"/>
      <p:boldItalic r:id="rId10"/>
    </p:embeddedFont>
    <p:embeddedFont>
      <p:font typeface="Libre Franklin SemiBold" pitchFamily="2" charset="0"/>
      <p:bold r:id="rId11"/>
      <p:boldItalic r:id="rId12"/>
    </p:embeddedFont>
    <p:embeddedFont>
      <p:font typeface="Luckiest Guy" panose="02000506000000020004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66" d="100"/>
          <a:sy n="66" d="100"/>
        </p:scale>
        <p:origin x="334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B4E14A0C-C757-66A4-F87C-AA52341A6D3B}"/>
              </a:ext>
            </a:extLst>
          </p:cNvPr>
          <p:cNvGrpSpPr/>
          <p:nvPr/>
        </p:nvGrpSpPr>
        <p:grpSpPr>
          <a:xfrm>
            <a:off x="0" y="403874"/>
            <a:ext cx="7556500" cy="10289526"/>
            <a:chOff x="0" y="403874"/>
            <a:chExt cx="7556500" cy="10289526"/>
          </a:xfrm>
        </p:grpSpPr>
        <p:sp>
          <p:nvSpPr>
            <p:cNvPr id="2" name="Freeform 2"/>
            <p:cNvSpPr/>
            <p:nvPr/>
          </p:nvSpPr>
          <p:spPr>
            <a:xfrm>
              <a:off x="0" y="592797"/>
              <a:ext cx="7556500" cy="10100603"/>
            </a:xfrm>
            <a:custGeom>
              <a:avLst/>
              <a:gdLst/>
              <a:ahLst/>
              <a:cxnLst/>
              <a:rect l="l" t="t" r="r" b="b"/>
              <a:pathLst>
                <a:path w="11520266" h="11520266">
                  <a:moveTo>
                    <a:pt x="0" y="0"/>
                  </a:moveTo>
                  <a:lnTo>
                    <a:pt x="11520266" y="0"/>
                  </a:lnTo>
                  <a:lnTo>
                    <a:pt x="11520266" y="11520266"/>
                  </a:lnTo>
                  <a:lnTo>
                    <a:pt x="0" y="11520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204" r="-26250" b="-1405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18C5A6-E542-C85C-1F36-EDFA797C1236}"/>
                </a:ext>
              </a:extLst>
            </p:cNvPr>
            <p:cNvGrpSpPr/>
            <p:nvPr/>
          </p:nvGrpSpPr>
          <p:grpSpPr>
            <a:xfrm>
              <a:off x="757635" y="8004416"/>
              <a:ext cx="6041231" cy="1932975"/>
              <a:chOff x="756000" y="8004416"/>
              <a:chExt cx="6041231" cy="19329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56000" y="8004416"/>
                <a:ext cx="6041231" cy="1932975"/>
              </a:xfrm>
              <a:custGeom>
                <a:avLst/>
                <a:gdLst/>
                <a:ahLst/>
                <a:cxnLst/>
                <a:rect l="l" t="t" r="r" b="b"/>
                <a:pathLst>
                  <a:path w="2066556" h="661223">
                    <a:moveTo>
                      <a:pt x="32038" y="0"/>
                    </a:moveTo>
                    <a:lnTo>
                      <a:pt x="2034519" y="0"/>
                    </a:lnTo>
                    <a:cubicBezTo>
                      <a:pt x="2052213" y="0"/>
                      <a:pt x="2066556" y="14344"/>
                      <a:pt x="2066556" y="32038"/>
                    </a:cubicBezTo>
                    <a:lnTo>
                      <a:pt x="2066556" y="629185"/>
                    </a:lnTo>
                    <a:cubicBezTo>
                      <a:pt x="2066556" y="646879"/>
                      <a:pt x="2052213" y="661223"/>
                      <a:pt x="2034519" y="661223"/>
                    </a:cubicBezTo>
                    <a:lnTo>
                      <a:pt x="32038" y="661223"/>
                    </a:lnTo>
                    <a:cubicBezTo>
                      <a:pt x="23541" y="661223"/>
                      <a:pt x="15392" y="657848"/>
                      <a:pt x="9384" y="651839"/>
                    </a:cubicBezTo>
                    <a:cubicBezTo>
                      <a:pt x="3375" y="645831"/>
                      <a:pt x="0" y="637682"/>
                      <a:pt x="0" y="629185"/>
                    </a:cubicBezTo>
                    <a:lnTo>
                      <a:pt x="0" y="32038"/>
                    </a:lnTo>
                    <a:cubicBezTo>
                      <a:pt x="0" y="14344"/>
                      <a:pt x="14344" y="0"/>
                      <a:pt x="3203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608123" y="8227426"/>
                <a:ext cx="4336984" cy="2371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20"/>
                  </a:lnSpc>
                  <a:spcBef>
                    <a:spcPct val="0"/>
                  </a:spcBef>
                </a:pPr>
                <a:r>
                  <a:rPr lang="en-US" sz="1450" dirty="0">
                    <a:solidFill>
                      <a:srgbClr val="355D74"/>
                    </a:solidFill>
                    <a:latin typeface="Luckiest Guy"/>
                  </a:rPr>
                  <a:t>MISSION SUCCESS RATING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088919" y="8520413"/>
                <a:ext cx="5375393" cy="1674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2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Libre Franklin"/>
                  </a:rPr>
                  <a:t>On a scale of 1 to 5, rate your performance as an honorary Avenger today</a:t>
                </a: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356491" y="8895867"/>
                <a:ext cx="471955" cy="47195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448568" y="8895872"/>
                <a:ext cx="471950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3540642" y="8895872"/>
                <a:ext cx="471950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4632716" y="8895872"/>
                <a:ext cx="471950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24791" y="8895872"/>
                <a:ext cx="471950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088499" y="9498045"/>
                <a:ext cx="1007939" cy="178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050" dirty="0">
                    <a:solidFill>
                      <a:srgbClr val="272D54"/>
                    </a:solidFill>
                    <a:latin typeface="Libre Franklin SemiBold" pitchFamily="2" charset="0"/>
                  </a:rPr>
                  <a:t>Novice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357048" y="8980457"/>
                <a:ext cx="470840" cy="274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80"/>
                  </a:lnSpc>
                </a:pPr>
                <a:r>
                  <a:rPr lang="en-US" sz="1629" dirty="0">
                    <a:solidFill>
                      <a:srgbClr val="000000"/>
                    </a:solidFill>
                    <a:latin typeface="Libre Franklin SemiBold" pitchFamily="2" charset="0"/>
                  </a:rPr>
                  <a:t>1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449123" y="8980460"/>
                <a:ext cx="470840" cy="274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80"/>
                  </a:lnSpc>
                  <a:spcBef>
                    <a:spcPct val="0"/>
                  </a:spcBef>
                </a:pPr>
                <a:r>
                  <a:rPr lang="en-US" sz="1629" u="none" strike="noStrike" dirty="0">
                    <a:solidFill>
                      <a:srgbClr val="000000"/>
                    </a:solidFill>
                    <a:latin typeface="Libre Franklin SemiBold" pitchFamily="2" charset="0"/>
                  </a:rPr>
                  <a:t>2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180573" y="9498045"/>
                <a:ext cx="1007939" cy="178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050" dirty="0">
                    <a:solidFill>
                      <a:srgbClr val="272D54"/>
                    </a:solidFill>
                    <a:latin typeface="Libre Franklin SemiBold" pitchFamily="2" charset="0"/>
                  </a:rPr>
                  <a:t>Apprentice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3541197" y="8980460"/>
                <a:ext cx="470840" cy="274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80"/>
                  </a:lnSpc>
                  <a:spcBef>
                    <a:spcPct val="0"/>
                  </a:spcBef>
                </a:pPr>
                <a:r>
                  <a:rPr lang="en-US" sz="1629" u="none" strike="noStrike" dirty="0">
                    <a:solidFill>
                      <a:srgbClr val="000000"/>
                    </a:solidFill>
                    <a:latin typeface="Libre Franklin SemiBold" pitchFamily="2" charset="0"/>
                  </a:rPr>
                  <a:t>3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3272648" y="9498045"/>
                <a:ext cx="1007939" cy="178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050" dirty="0">
                    <a:solidFill>
                      <a:srgbClr val="272D54"/>
                    </a:solidFill>
                    <a:latin typeface="Libre Franklin SemiBold" pitchFamily="2" charset="0"/>
                  </a:rPr>
                  <a:t>Heroic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633272" y="8980460"/>
                <a:ext cx="470840" cy="274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80"/>
                  </a:lnSpc>
                  <a:spcBef>
                    <a:spcPct val="0"/>
                  </a:spcBef>
                </a:pPr>
                <a:r>
                  <a:rPr lang="en-US" sz="1629" u="none" strike="noStrike" dirty="0">
                    <a:solidFill>
                      <a:srgbClr val="000000"/>
                    </a:solidFill>
                    <a:latin typeface="Libre Franklin SemiBold" pitchFamily="2" charset="0"/>
                  </a:rPr>
                  <a:t>4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364722" y="9498045"/>
                <a:ext cx="1007939" cy="178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050" dirty="0">
                    <a:solidFill>
                      <a:srgbClr val="272D54"/>
                    </a:solidFill>
                    <a:latin typeface="Libre Franklin SemiBold" pitchFamily="2" charset="0"/>
                  </a:rPr>
                  <a:t>Superhero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725346" y="8980460"/>
                <a:ext cx="470840" cy="274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80"/>
                  </a:lnSpc>
                  <a:spcBef>
                    <a:spcPct val="0"/>
                  </a:spcBef>
                </a:pPr>
                <a:r>
                  <a:rPr lang="en-US" sz="1629" u="none" strike="noStrike" dirty="0">
                    <a:solidFill>
                      <a:srgbClr val="000000"/>
                    </a:solidFill>
                    <a:latin typeface="Libre Franklin SemiBold" pitchFamily="2" charset="0"/>
                  </a:rPr>
                  <a:t>5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456797" y="9498045"/>
                <a:ext cx="1007939" cy="178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050" dirty="0">
                    <a:solidFill>
                      <a:srgbClr val="272D54"/>
                    </a:solidFill>
                    <a:latin typeface="Libre Franklin SemiBold" pitchFamily="2" charset="0"/>
                  </a:rPr>
                  <a:t>Avenger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6435DC-BE19-BCD8-1092-8770985DAE56}"/>
                </a:ext>
              </a:extLst>
            </p:cNvPr>
            <p:cNvGrpSpPr/>
            <p:nvPr/>
          </p:nvGrpSpPr>
          <p:grpSpPr>
            <a:xfrm>
              <a:off x="757635" y="4850389"/>
              <a:ext cx="6041231" cy="2846484"/>
              <a:chOff x="756000" y="4850389"/>
              <a:chExt cx="6041231" cy="284648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756000" y="4850389"/>
                <a:ext cx="6041231" cy="2846484"/>
              </a:xfrm>
              <a:custGeom>
                <a:avLst/>
                <a:gdLst/>
                <a:ahLst/>
                <a:cxnLst/>
                <a:rect l="l" t="t" r="r" b="b"/>
                <a:pathLst>
                  <a:path w="2066556" h="973712">
                    <a:moveTo>
                      <a:pt x="32038" y="0"/>
                    </a:moveTo>
                    <a:lnTo>
                      <a:pt x="2034519" y="0"/>
                    </a:lnTo>
                    <a:cubicBezTo>
                      <a:pt x="2052213" y="0"/>
                      <a:pt x="2066556" y="14344"/>
                      <a:pt x="2066556" y="32038"/>
                    </a:cubicBezTo>
                    <a:lnTo>
                      <a:pt x="2066556" y="941674"/>
                    </a:lnTo>
                    <a:cubicBezTo>
                      <a:pt x="2066556" y="959368"/>
                      <a:pt x="2052213" y="973712"/>
                      <a:pt x="2034519" y="973712"/>
                    </a:cubicBezTo>
                    <a:lnTo>
                      <a:pt x="32038" y="973712"/>
                    </a:lnTo>
                    <a:cubicBezTo>
                      <a:pt x="23541" y="973712"/>
                      <a:pt x="15392" y="970336"/>
                      <a:pt x="9384" y="964328"/>
                    </a:cubicBezTo>
                    <a:cubicBezTo>
                      <a:pt x="3375" y="958320"/>
                      <a:pt x="0" y="950171"/>
                      <a:pt x="0" y="941674"/>
                    </a:cubicBezTo>
                    <a:lnTo>
                      <a:pt x="0" y="32038"/>
                    </a:lnTo>
                    <a:cubicBezTo>
                      <a:pt x="0" y="14344"/>
                      <a:pt x="14344" y="0"/>
                      <a:pt x="3203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608123" y="5073888"/>
                <a:ext cx="4336984" cy="2371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20"/>
                  </a:lnSpc>
                  <a:spcBef>
                    <a:spcPct val="0"/>
                  </a:spcBef>
                </a:pPr>
                <a:r>
                  <a:rPr lang="en-US" sz="1450" dirty="0">
                    <a:solidFill>
                      <a:srgbClr val="355D74"/>
                    </a:solidFill>
                    <a:latin typeface="Luckiest Guy"/>
                  </a:rPr>
                  <a:t>TASK 2 - HEROIC REFLECTION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1088919" y="5366876"/>
                <a:ext cx="5375393" cy="355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2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Libre Franklin"/>
                  </a:rPr>
                  <a:t>In your opinion, which Avenger (or superhero) from the lesson today </a:t>
                </a:r>
              </a:p>
              <a:p>
                <a:pPr algn="ctr">
                  <a:lnSpc>
                    <a:spcPts val="1442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Libre Franklin"/>
                  </a:rPr>
                  <a:t>would you most want to team up with, and why? Share your thoughts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6494C4-6463-0E76-ACDF-76EF25DB03CA}"/>
                </a:ext>
              </a:extLst>
            </p:cNvPr>
            <p:cNvGrpSpPr/>
            <p:nvPr/>
          </p:nvGrpSpPr>
          <p:grpSpPr>
            <a:xfrm>
              <a:off x="757635" y="1957575"/>
              <a:ext cx="6041231" cy="2585271"/>
              <a:chOff x="756000" y="1957575"/>
              <a:chExt cx="6041231" cy="258527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756000" y="1957575"/>
                <a:ext cx="6041231" cy="2585271"/>
              </a:xfrm>
              <a:custGeom>
                <a:avLst/>
                <a:gdLst/>
                <a:ahLst/>
                <a:cxnLst/>
                <a:rect l="l" t="t" r="r" b="b"/>
                <a:pathLst>
                  <a:path w="2066556" h="884357">
                    <a:moveTo>
                      <a:pt x="32038" y="0"/>
                    </a:moveTo>
                    <a:lnTo>
                      <a:pt x="2034519" y="0"/>
                    </a:lnTo>
                    <a:cubicBezTo>
                      <a:pt x="2052213" y="0"/>
                      <a:pt x="2066556" y="14344"/>
                      <a:pt x="2066556" y="32038"/>
                    </a:cubicBezTo>
                    <a:lnTo>
                      <a:pt x="2066556" y="852319"/>
                    </a:lnTo>
                    <a:cubicBezTo>
                      <a:pt x="2066556" y="870013"/>
                      <a:pt x="2052213" y="884357"/>
                      <a:pt x="2034519" y="884357"/>
                    </a:cubicBezTo>
                    <a:lnTo>
                      <a:pt x="32038" y="884357"/>
                    </a:lnTo>
                    <a:cubicBezTo>
                      <a:pt x="23541" y="884357"/>
                      <a:pt x="15392" y="880982"/>
                      <a:pt x="9384" y="874973"/>
                    </a:cubicBezTo>
                    <a:cubicBezTo>
                      <a:pt x="3375" y="868965"/>
                      <a:pt x="0" y="860816"/>
                      <a:pt x="0" y="852319"/>
                    </a:cubicBezTo>
                    <a:lnTo>
                      <a:pt x="0" y="32038"/>
                    </a:lnTo>
                    <a:cubicBezTo>
                      <a:pt x="0" y="14344"/>
                      <a:pt x="14344" y="0"/>
                      <a:pt x="3203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608123" y="2183818"/>
                <a:ext cx="4336984" cy="2371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20"/>
                  </a:lnSpc>
                  <a:spcBef>
                    <a:spcPct val="0"/>
                  </a:spcBef>
                </a:pPr>
                <a:r>
                  <a:rPr lang="en-US" sz="1450" u="none" strike="noStrike" dirty="0">
                    <a:solidFill>
                      <a:srgbClr val="355D74"/>
                    </a:solidFill>
                    <a:latin typeface="Luckiest Guy"/>
                  </a:rPr>
                  <a:t>TASK 1 - SUPERHERO VOCABULARY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088919" y="2476805"/>
                <a:ext cx="5375393" cy="355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2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Libre Franklin"/>
                  </a:rPr>
                  <a:t>Identify three superhero-related vocabulary words </a:t>
                </a:r>
              </a:p>
              <a:p>
                <a:pPr algn="ctr">
                  <a:lnSpc>
                    <a:spcPts val="1442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Libre Franklin"/>
                  </a:rPr>
                  <a:t>from today's lesson and provide their definitions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F98801-BB08-4807-B0E4-75672F5FE8A3}"/>
                </a:ext>
              </a:extLst>
            </p:cNvPr>
            <p:cNvGrpSpPr/>
            <p:nvPr/>
          </p:nvGrpSpPr>
          <p:grpSpPr>
            <a:xfrm>
              <a:off x="994423" y="571197"/>
              <a:ext cx="2785577" cy="1111441"/>
              <a:chOff x="994423" y="571197"/>
              <a:chExt cx="2785577" cy="1111441"/>
            </a:xfrm>
          </p:grpSpPr>
          <p:sp>
            <p:nvSpPr>
              <p:cNvPr id="44" name="TextBox 44"/>
              <p:cNvSpPr txBox="1"/>
              <p:nvPr/>
            </p:nvSpPr>
            <p:spPr>
              <a:xfrm>
                <a:off x="1776185" y="1391765"/>
                <a:ext cx="1934319" cy="290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04"/>
                  </a:lnSpc>
                </a:pPr>
                <a:r>
                  <a:rPr lang="en-US" sz="1646" spc="32" dirty="0">
                    <a:solidFill>
                      <a:srgbClr val="FFFFFF"/>
                    </a:solidFill>
                    <a:latin typeface="Luckiest Guy"/>
                  </a:rPr>
                  <a:t>THEME EXIT TICKET </a:t>
                </a: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994423" y="571197"/>
                <a:ext cx="2785577" cy="989816"/>
              </a:xfrm>
              <a:custGeom>
                <a:avLst/>
                <a:gdLst/>
                <a:ahLst/>
                <a:cxnLst/>
                <a:rect l="l" t="t" r="r" b="b"/>
                <a:pathLst>
                  <a:path w="2785577" h="989816">
                    <a:moveTo>
                      <a:pt x="0" y="0"/>
                    </a:moveTo>
                    <a:lnTo>
                      <a:pt x="2785577" y="0"/>
                    </a:lnTo>
                    <a:lnTo>
                      <a:pt x="2785577" y="989817"/>
                    </a:lnTo>
                    <a:lnTo>
                      <a:pt x="0" y="98981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3328602" y="403874"/>
              <a:ext cx="3468633" cy="1553701"/>
            </a:xfrm>
            <a:custGeom>
              <a:avLst/>
              <a:gdLst/>
              <a:ahLst/>
              <a:cxnLst/>
              <a:rect l="l" t="t" r="r" b="b"/>
              <a:pathLst>
                <a:path w="3468633" h="1553701">
                  <a:moveTo>
                    <a:pt x="0" y="0"/>
                  </a:moveTo>
                  <a:lnTo>
                    <a:pt x="3468632" y="0"/>
                  </a:lnTo>
                  <a:lnTo>
                    <a:pt x="3468632" y="1553701"/>
                  </a:lnTo>
                  <a:lnTo>
                    <a:pt x="0" y="1553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2976" r="-1605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mplateLAB"/>
            <p:cNvSpPr/>
            <p:nvPr/>
          </p:nvSpPr>
          <p:spPr>
            <a:xfrm rot="5400000">
              <a:off x="6819932" y="9877704"/>
              <a:ext cx="706618" cy="116592"/>
            </a:xfrm>
            <a:custGeom>
              <a:avLst/>
              <a:gdLst/>
              <a:ahLst/>
              <a:cxnLst/>
              <a:rect l="l" t="t" r="r" b="b"/>
              <a:pathLst>
                <a:path w="706618" h="116592">
                  <a:moveTo>
                    <a:pt x="0" y="0"/>
                  </a:moveTo>
                  <a:lnTo>
                    <a:pt x="706618" y="0"/>
                  </a:lnTo>
                  <a:lnTo>
                    <a:pt x="706618" y="116592"/>
                  </a:lnTo>
                  <a:lnTo>
                    <a:pt x="0" y="116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Franklin SemiBold</vt:lpstr>
      <vt:lpstr>Libre Franklin</vt:lpstr>
      <vt:lpstr>Luckiest Guy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13</cp:revision>
  <dcterms:created xsi:type="dcterms:W3CDTF">2006-08-16T00:00:00Z</dcterms:created>
  <dcterms:modified xsi:type="dcterms:W3CDTF">2023-09-29T06:56:49Z</dcterms:modified>
  <dc:identifier>DAFvahlxRyY</dc:identifier>
</cp:coreProperties>
</file>