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73" r:id="rId3"/>
  </p:sldIdLst>
  <p:sldSz cx="10693400" cy="7556500"/>
  <p:notesSz cx="6858000" cy="9144000"/>
  <p:embeddedFontLst>
    <p:embeddedFont>
      <p:font typeface="Arapey" panose="02000000000000000000" pitchFamily="2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layfair Display" pitchFamily="2" charset="0"/>
      <p:regular r:id="rId10"/>
      <p:bold r:id="rId11"/>
      <p:italic r:id="rId12"/>
      <p:boldItalic r:id="rId13"/>
    </p:embeddedFont>
    <p:embeddedFont>
      <p:font typeface="Playfair Display ExtraBold" pitchFamily="2" charset="0"/>
      <p:bold r:id="rId14"/>
      <p:boldItalic r:id="rId15"/>
    </p:embeddedFont>
    <p:embeddedFont>
      <p:font typeface="Playfair Display SemiBold" pitchFamily="2" charset="0"/>
      <p:bold r:id="rId16"/>
      <p:boldItalic r:id="rId17"/>
    </p:embeddedFont>
    <p:embeddedFont>
      <p:font typeface="Quicksand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2"/>
    <a:srgbClr val="E0863A"/>
    <a:srgbClr val="1E1E21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59" y="6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>
            <a:extLst>
              <a:ext uri="{FF2B5EF4-FFF2-40B4-BE49-F238E27FC236}">
                <a16:creationId xmlns:a16="http://schemas.microsoft.com/office/drawing/2014/main" id="{F76D1717-7836-B66A-1C91-EE5816D0416B}"/>
              </a:ext>
            </a:extLst>
          </p:cNvPr>
          <p:cNvGrpSpPr/>
          <p:nvPr/>
        </p:nvGrpSpPr>
        <p:grpSpPr>
          <a:xfrm>
            <a:off x="0" y="0"/>
            <a:ext cx="10692000" cy="7560270"/>
            <a:chOff x="0" y="0"/>
            <a:chExt cx="10692000" cy="7560270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CFE6576D-3367-6FA6-2E1F-46A30C80E363}"/>
                </a:ext>
              </a:extLst>
            </p:cNvPr>
            <p:cNvGrpSpPr/>
            <p:nvPr/>
          </p:nvGrpSpPr>
          <p:grpSpPr>
            <a:xfrm>
              <a:off x="5346000" y="0"/>
              <a:ext cx="5346000" cy="7560000"/>
              <a:chOff x="5346000" y="0"/>
              <a:chExt cx="5346000" cy="7560000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5346000" y="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9F0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GUST 13, 2023"/>
              <p:cNvSpPr txBox="1"/>
              <p:nvPr/>
            </p:nvSpPr>
            <p:spPr>
              <a:xfrm>
                <a:off x="5861523" y="6661876"/>
                <a:ext cx="4314953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1"/>
                  </a:lnSpc>
                  <a:spcBef>
                    <a:spcPct val="0"/>
                  </a:spcBef>
                </a:pPr>
                <a:r>
                  <a:rPr lang="en-US" sz="991" b="1" u="none" strike="noStrike" spc="123" dirty="0">
                    <a:solidFill>
                      <a:srgbClr val="E65F28"/>
                    </a:solidFill>
                    <a:latin typeface="Playfair Display" pitchFamily="2" charset="0"/>
                  </a:rPr>
                  <a:t>AUGUST 13, 2023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A386266-CD9D-5F5D-2F96-4DDF33246675}"/>
                  </a:ext>
                </a:extLst>
              </p:cNvPr>
              <p:cNvGrpSpPr/>
              <p:nvPr/>
            </p:nvGrpSpPr>
            <p:grpSpPr>
              <a:xfrm>
                <a:off x="6388411" y="3508319"/>
                <a:ext cx="3261176" cy="1774967"/>
                <a:chOff x="6388411" y="3508319"/>
                <a:chExt cx="3261176" cy="1774967"/>
              </a:xfrm>
            </p:grpSpPr>
            <p:sp>
              <p:nvSpPr>
                <p:cNvPr id="10" name="Grace Community Church"/>
                <p:cNvSpPr txBox="1"/>
                <p:nvPr/>
              </p:nvSpPr>
              <p:spPr>
                <a:xfrm>
                  <a:off x="6388411" y="3508319"/>
                  <a:ext cx="3261176" cy="17749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571"/>
                    </a:lnSpc>
                  </a:pPr>
                  <a:r>
                    <a:rPr lang="en-US" sz="4571" dirty="0">
                      <a:solidFill>
                        <a:srgbClr val="E65F28"/>
                      </a:solidFill>
                      <a:latin typeface="Playfair Display ExtraBold" pitchFamily="2" charset="0"/>
                    </a:rPr>
                    <a:t>Grace Community Church</a:t>
                  </a:r>
                </a:p>
              </p:txBody>
            </p:sp>
            <p:sp>
              <p:nvSpPr>
                <p:cNvPr id="11" name="2023 left"/>
                <p:cNvSpPr txBox="1"/>
                <p:nvPr/>
              </p:nvSpPr>
              <p:spPr>
                <a:xfrm>
                  <a:off x="6499588" y="4901486"/>
                  <a:ext cx="532659" cy="2827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59"/>
                    </a:lnSpc>
                  </a:pPr>
                  <a:r>
                    <a:rPr lang="en-US" sz="1177" b="1" dirty="0">
                      <a:solidFill>
                        <a:srgbClr val="E65F28"/>
                      </a:solidFill>
                      <a:latin typeface="Arapey" panose="02000000000000000000" pitchFamily="2" charset="0"/>
                    </a:rPr>
                    <a:t>20</a:t>
                  </a:r>
                </a:p>
                <a:p>
                  <a:pPr marL="0" lvl="0" indent="0">
                    <a:lnSpc>
                      <a:spcPts val="1059"/>
                    </a:lnSpc>
                  </a:pPr>
                  <a:r>
                    <a:rPr lang="en-US" sz="1177" b="1" dirty="0">
                      <a:solidFill>
                        <a:srgbClr val="E65F28"/>
                      </a:solidFill>
                      <a:latin typeface="Arapey" panose="02000000000000000000" pitchFamily="2" charset="0"/>
                    </a:rPr>
                    <a:t>23</a:t>
                  </a:r>
                </a:p>
              </p:txBody>
            </p:sp>
            <p:sp>
              <p:nvSpPr>
                <p:cNvPr id="12" name="2023 right"/>
                <p:cNvSpPr txBox="1"/>
                <p:nvPr/>
              </p:nvSpPr>
              <p:spPr>
                <a:xfrm>
                  <a:off x="9213732" y="4901486"/>
                  <a:ext cx="324679" cy="2827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059"/>
                    </a:lnSpc>
                  </a:pPr>
                  <a:r>
                    <a:rPr lang="en-US" sz="1177" b="1" dirty="0">
                      <a:solidFill>
                        <a:srgbClr val="E65F28"/>
                      </a:solidFill>
                      <a:latin typeface="Arapey" panose="02000000000000000000" pitchFamily="2" charset="0"/>
                    </a:rPr>
                    <a:t>20</a:t>
                  </a:r>
                </a:p>
                <a:p>
                  <a:pPr marL="0" lvl="0" indent="0" algn="r">
                    <a:lnSpc>
                      <a:spcPts val="1059"/>
                    </a:lnSpc>
                  </a:pPr>
                  <a:r>
                    <a:rPr lang="en-US" sz="1177" b="1" dirty="0">
                      <a:solidFill>
                        <a:srgbClr val="E65F28"/>
                      </a:solidFill>
                      <a:latin typeface="Arapey" panose="02000000000000000000" pitchFamily="2" charset="0"/>
                    </a:rPr>
                    <a:t>23</a:t>
                  </a:r>
                </a:p>
              </p:txBody>
            </p:sp>
          </p:grpSp>
          <p:pic>
            <p:nvPicPr>
              <p:cNvPr id="31" name="Graphic 4">
                <a:extLst>
                  <a:ext uri="{FF2B5EF4-FFF2-40B4-BE49-F238E27FC236}">
                    <a16:creationId xmlns:a16="http://schemas.microsoft.com/office/drawing/2014/main" id="{A178DE3F-3141-6997-7D60-297CC8C20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1804" r="31753"/>
              <a:stretch/>
            </p:blipFill>
            <p:spPr>
              <a:xfrm>
                <a:off x="7671784" y="2177617"/>
                <a:ext cx="694430" cy="1346790"/>
              </a:xfrm>
              <a:prstGeom prst="rect">
                <a:avLst/>
              </a:prstGeom>
            </p:spPr>
          </p:pic>
          <p:sp>
            <p:nvSpPr>
              <p:cNvPr id="15" name="GATHERED IN FAITH, UNITED IN LOVE"/>
              <p:cNvSpPr txBox="1"/>
              <p:nvPr/>
            </p:nvSpPr>
            <p:spPr>
              <a:xfrm>
                <a:off x="5861523" y="764422"/>
                <a:ext cx="4314953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1"/>
                  </a:lnSpc>
                  <a:spcBef>
                    <a:spcPct val="0"/>
                  </a:spcBef>
                </a:pPr>
                <a:r>
                  <a:rPr lang="en-US" sz="991" b="1" spc="123" dirty="0">
                    <a:solidFill>
                      <a:srgbClr val="E65F28"/>
                    </a:solidFill>
                    <a:latin typeface="Playfair Display" pitchFamily="2" charset="0"/>
                  </a:rPr>
                  <a:t>GATHERED IN FAITH, UNITED IN LOVE</a:t>
                </a:r>
              </a:p>
            </p:txBody>
          </p:sp>
        </p:grpSp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E39962C9-4643-6CF0-7DE5-D95249D69A3C}"/>
                </a:ext>
              </a:extLst>
            </p:cNvPr>
            <p:cNvGrpSpPr/>
            <p:nvPr/>
          </p:nvGrpSpPr>
          <p:grpSpPr>
            <a:xfrm>
              <a:off x="0" y="0"/>
              <a:ext cx="5346000" cy="7560270"/>
              <a:chOff x="0" y="0"/>
              <a:chExt cx="5346000" cy="7560270"/>
            </a:xfrm>
          </p:grpSpPr>
          <p:sp>
            <p:nvSpPr>
              <p:cNvPr id="6" name="Freeform 1"/>
              <p:cNvSpPr/>
              <p:nvPr/>
            </p:nvSpPr>
            <p:spPr>
              <a:xfrm>
                <a:off x="0" y="27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3F3F"/>
              </a:solidFill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" name="Graphic 3">
                <a:extLst>
                  <a:ext uri="{FF2B5EF4-FFF2-40B4-BE49-F238E27FC236}">
                    <a16:creationId xmlns:a16="http://schemas.microsoft.com/office/drawing/2014/main" id="{FC2E5ED3-1EDC-4D92-6AAE-2E676C04F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8973" r="42709"/>
              <a:stretch/>
            </p:blipFill>
            <p:spPr>
              <a:xfrm flipV="1">
                <a:off x="2808509" y="5019762"/>
                <a:ext cx="2537489" cy="2536468"/>
              </a:xfrm>
              <a:prstGeom prst="rect">
                <a:avLst/>
              </a:prstGeom>
            </p:spPr>
          </p:pic>
          <p:pic>
            <p:nvPicPr>
              <p:cNvPr id="33" name="Graphic 2">
                <a:extLst>
                  <a:ext uri="{FF2B5EF4-FFF2-40B4-BE49-F238E27FC236}">
                    <a16:creationId xmlns:a16="http://schemas.microsoft.com/office/drawing/2014/main" id="{6CBA0D91-5B58-FE33-4FC3-D065722651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5670" r="44180"/>
              <a:stretch/>
            </p:blipFill>
            <p:spPr>
              <a:xfrm>
                <a:off x="2873677" y="0"/>
                <a:ext cx="2472322" cy="2639863"/>
              </a:xfrm>
              <a:prstGeom prst="rect">
                <a:avLst/>
              </a:prstGeom>
            </p:spPr>
          </p:pic>
          <p:sp>
            <p:nvSpPr>
              <p:cNvPr id="20" name="Website: www.gracecommunity.pt"/>
              <p:cNvSpPr txBox="1"/>
              <p:nvPr/>
            </p:nvSpPr>
            <p:spPr>
              <a:xfrm>
                <a:off x="811025" y="6463864"/>
                <a:ext cx="2375395" cy="3749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017"/>
                  </a:lnSpc>
                </a:pPr>
                <a:r>
                  <a:rPr lang="en-US" sz="726" u="none" strike="noStrike" dirty="0">
                    <a:solidFill>
                      <a:srgbClr val="F9F0DF"/>
                    </a:solidFill>
                    <a:latin typeface="Quicksand" pitchFamily="2" charset="0"/>
                  </a:rPr>
                  <a:t>Website: www.gracecommunity.pt</a:t>
                </a:r>
              </a:p>
              <a:p>
                <a:pPr algn="l">
                  <a:lnSpc>
                    <a:spcPts val="1017"/>
                  </a:lnSpc>
                </a:pPr>
                <a:r>
                  <a:rPr lang="en-US" sz="726" u="none" strike="noStrike" dirty="0">
                    <a:solidFill>
                      <a:srgbClr val="F9F0DF"/>
                    </a:solidFill>
                    <a:latin typeface="Quicksand" pitchFamily="2" charset="0"/>
                  </a:rPr>
                  <a:t>Facebook: @GraceCommunityPT</a:t>
                </a:r>
              </a:p>
              <a:p>
                <a:pPr algn="l">
                  <a:lnSpc>
                    <a:spcPts val="1017"/>
                  </a:lnSpc>
                </a:pPr>
                <a:r>
                  <a:rPr lang="en-US" sz="726" u="none" strike="noStrike" dirty="0">
                    <a:solidFill>
                      <a:srgbClr val="F9F0DF"/>
                    </a:solidFill>
                    <a:latin typeface="Quicksand" pitchFamily="2" charset="0"/>
                  </a:rPr>
                  <a:t>Instagram: @GraceChurchPT</a:t>
                </a:r>
              </a:p>
            </p:txBody>
          </p:sp>
          <p:sp>
            <p:nvSpPr>
              <p:cNvPr id="21" name="Follow Us"/>
              <p:cNvSpPr txBox="1"/>
              <p:nvPr/>
            </p:nvSpPr>
            <p:spPr>
              <a:xfrm>
                <a:off x="811025" y="6266345"/>
                <a:ext cx="1402424" cy="164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88"/>
                  </a:lnSpc>
                  <a:spcBef>
                    <a:spcPct val="0"/>
                  </a:spcBef>
                </a:pPr>
                <a:r>
                  <a:rPr lang="en-US" sz="992" u="none" strike="noStrike" dirty="0">
                    <a:solidFill>
                      <a:srgbClr val="F9F0DF"/>
                    </a:solidFill>
                    <a:latin typeface="Playfair Display SemiBold" pitchFamily="2" charset="0"/>
                  </a:rPr>
                  <a:t>Follow Us</a:t>
                </a:r>
              </a:p>
            </p:txBody>
          </p:sp>
          <p:sp>
            <p:nvSpPr>
              <p:cNvPr id="22" name="Address: 123 Church Lane, Pleasant Town"/>
              <p:cNvSpPr txBox="1"/>
              <p:nvPr/>
            </p:nvSpPr>
            <p:spPr>
              <a:xfrm>
                <a:off x="811025" y="5456550"/>
                <a:ext cx="2375395" cy="5032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17"/>
                  </a:lnSpc>
                </a:pPr>
                <a:r>
                  <a:rPr lang="en-US" sz="726" dirty="0">
                    <a:solidFill>
                      <a:srgbClr val="F9F0DF"/>
                    </a:solidFill>
                    <a:latin typeface="Quicksand" pitchFamily="2" charset="0"/>
                  </a:rPr>
                  <a:t>Address: 123 Church Lane, Pleasant Town</a:t>
                </a:r>
              </a:p>
              <a:p>
                <a:pPr>
                  <a:lnSpc>
                    <a:spcPts val="1017"/>
                  </a:lnSpc>
                </a:pPr>
                <a:r>
                  <a:rPr lang="en-US" sz="726" dirty="0">
                    <a:solidFill>
                      <a:srgbClr val="F9F0DF"/>
                    </a:solidFill>
                    <a:latin typeface="Quicksand" pitchFamily="2" charset="0"/>
                  </a:rPr>
                  <a:t>Phone: (123) 456-7890</a:t>
                </a:r>
              </a:p>
              <a:p>
                <a:pPr>
                  <a:lnSpc>
                    <a:spcPts val="1017"/>
                  </a:lnSpc>
                </a:pPr>
                <a:r>
                  <a:rPr lang="en-US" sz="726" dirty="0">
                    <a:solidFill>
                      <a:srgbClr val="F9F0DF"/>
                    </a:solidFill>
                    <a:latin typeface="Quicksand" pitchFamily="2" charset="0"/>
                  </a:rPr>
                  <a:t>Sunday Service: 10 AM &amp; 6 PM</a:t>
                </a:r>
              </a:p>
              <a:p>
                <a:pPr>
                  <a:lnSpc>
                    <a:spcPts val="1017"/>
                  </a:lnSpc>
                </a:pPr>
                <a:r>
                  <a:rPr lang="en-US" sz="726" dirty="0">
                    <a:solidFill>
                      <a:srgbClr val="F9F0DF"/>
                    </a:solidFill>
                    <a:latin typeface="Quicksand" pitchFamily="2" charset="0"/>
                  </a:rPr>
                  <a:t>Wednesday Prayer Service: 7 PM</a:t>
                </a:r>
              </a:p>
            </p:txBody>
          </p:sp>
          <p:sp>
            <p:nvSpPr>
              <p:cNvPr id="23" name="Contact &amp; Service Times"/>
              <p:cNvSpPr txBox="1"/>
              <p:nvPr/>
            </p:nvSpPr>
            <p:spPr>
              <a:xfrm>
                <a:off x="811025" y="5250132"/>
                <a:ext cx="2052467" cy="1650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88"/>
                  </a:lnSpc>
                </a:pPr>
                <a:r>
                  <a:rPr lang="en-US" sz="992" dirty="0">
                    <a:solidFill>
                      <a:srgbClr val="F9F0DF"/>
                    </a:solidFill>
                    <a:latin typeface="Playfair Display SemiBold" pitchFamily="2" charset="0"/>
                  </a:rPr>
                  <a:t>Contact &amp; Service Times</a:t>
                </a:r>
              </a:p>
            </p:txBody>
          </p:sp>
          <p:pic>
            <p:nvPicPr>
              <p:cNvPr id="29" name="Graphic 1">
                <a:extLst>
                  <a:ext uri="{FF2B5EF4-FFF2-40B4-BE49-F238E27FC236}">
                    <a16:creationId xmlns:a16="http://schemas.microsoft.com/office/drawing/2014/main" id="{576755C8-0AA4-D1C8-F9F7-0F13A01A25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11537" r="10341"/>
              <a:stretch/>
            </p:blipFill>
            <p:spPr>
              <a:xfrm>
                <a:off x="757095" y="3620809"/>
                <a:ext cx="1617806" cy="1463633"/>
              </a:xfrm>
              <a:prstGeom prst="rect">
                <a:avLst/>
              </a:prstGeom>
            </p:spPr>
          </p:pic>
          <p:sp>
            <p:nvSpPr>
              <p:cNvPr id="25" name="Established in 1955, Grace Community Church aims"/>
              <p:cNvSpPr txBox="1"/>
              <p:nvPr/>
            </p:nvSpPr>
            <p:spPr>
              <a:xfrm>
                <a:off x="673200" y="1031709"/>
                <a:ext cx="3216245" cy="525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26"/>
                  </a:lnSpc>
                </a:pPr>
                <a:r>
                  <a:rPr lang="en-US" sz="1018" dirty="0">
                    <a:solidFill>
                      <a:srgbClr val="F9F0DF"/>
                    </a:solidFill>
                    <a:latin typeface="Quicksand" pitchFamily="2" charset="0"/>
                  </a:rPr>
                  <a:t>Established in 1955, Grace Community Church aims </a:t>
                </a:r>
              </a:p>
              <a:p>
                <a:pPr marL="0" lvl="0" indent="0" algn="l">
                  <a:lnSpc>
                    <a:spcPts val="1426"/>
                  </a:lnSpc>
                  <a:spcBef>
                    <a:spcPct val="0"/>
                  </a:spcBef>
                </a:pPr>
                <a:r>
                  <a:rPr lang="en-US" sz="1018" dirty="0">
                    <a:solidFill>
                      <a:srgbClr val="F9F0DF"/>
                    </a:solidFill>
                    <a:latin typeface="Quicksand" pitchFamily="2" charset="0"/>
                  </a:rPr>
                  <a:t>to be a sanctuary for all, leading them closer to God through worship, service, and community outreach.</a:t>
                </a:r>
              </a:p>
            </p:txBody>
          </p:sp>
          <p:sp>
            <p:nvSpPr>
              <p:cNvPr id="24" name="About Grace Community Church"/>
              <p:cNvSpPr txBox="1"/>
              <p:nvPr/>
            </p:nvSpPr>
            <p:spPr>
              <a:xfrm>
                <a:off x="673200" y="746551"/>
                <a:ext cx="3216245" cy="2385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835"/>
                  </a:lnSpc>
                  <a:spcBef>
                    <a:spcPct val="0"/>
                  </a:spcBef>
                </a:pPr>
                <a:r>
                  <a:rPr lang="en-US" sz="1669" b="1" dirty="0">
                    <a:solidFill>
                      <a:srgbClr val="F9F0DF"/>
                    </a:solidFill>
                    <a:latin typeface="Playfair Display" pitchFamily="2" charset="0"/>
                  </a:rPr>
                  <a:t>About Grace Community Church</a:t>
                </a:r>
              </a:p>
            </p:txBody>
          </p:sp>
        </p:grpSp>
        <p:sp>
          <p:nvSpPr>
            <p:cNvPr id="16" name="TemplateLAB"/>
            <p:cNvSpPr/>
            <p:nvPr/>
          </p:nvSpPr>
          <p:spPr>
            <a:xfrm>
              <a:off x="7671784" y="344718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925907" h="152775">
                  <a:moveTo>
                    <a:pt x="0" y="0"/>
                  </a:moveTo>
                  <a:lnTo>
                    <a:pt x="925907" y="0"/>
                  </a:lnTo>
                  <a:lnTo>
                    <a:pt x="925907" y="152775"/>
                  </a:lnTo>
                  <a:lnTo>
                    <a:pt x="0" y="15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4">
            <a:extLst>
              <a:ext uri="{FF2B5EF4-FFF2-40B4-BE49-F238E27FC236}">
                <a16:creationId xmlns:a16="http://schemas.microsoft.com/office/drawing/2014/main" id="{10A1F3B7-693C-52ED-0D45-2396109A9BF8}"/>
              </a:ext>
            </a:extLst>
          </p:cNvPr>
          <p:cNvGrpSpPr/>
          <p:nvPr/>
        </p:nvGrpSpPr>
        <p:grpSpPr>
          <a:xfrm>
            <a:off x="0" y="0"/>
            <a:ext cx="10711050" cy="7560270"/>
            <a:chOff x="0" y="0"/>
            <a:chExt cx="10711050" cy="7560270"/>
          </a:xfrm>
        </p:grpSpPr>
        <p:grpSp>
          <p:nvGrpSpPr>
            <p:cNvPr id="99" name="Group 2">
              <a:extLst>
                <a:ext uri="{FF2B5EF4-FFF2-40B4-BE49-F238E27FC236}">
                  <a16:creationId xmlns:a16="http://schemas.microsoft.com/office/drawing/2014/main" id="{A3BF22EB-F924-86FE-D192-CB5C1F56B80B}"/>
                </a:ext>
              </a:extLst>
            </p:cNvPr>
            <p:cNvGrpSpPr/>
            <p:nvPr/>
          </p:nvGrpSpPr>
          <p:grpSpPr>
            <a:xfrm>
              <a:off x="5355525" y="0"/>
              <a:ext cx="5355525" cy="7560000"/>
              <a:chOff x="5355525" y="0"/>
              <a:chExt cx="5355525" cy="7560000"/>
            </a:xfrm>
          </p:grpSpPr>
          <p:sp>
            <p:nvSpPr>
              <p:cNvPr id="11" name="Freeform 2"/>
              <p:cNvSpPr/>
              <p:nvPr/>
            </p:nvSpPr>
            <p:spPr>
              <a:xfrm>
                <a:off x="5355525" y="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9F0D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8" name="Group 3">
                <a:extLst>
                  <a:ext uri="{FF2B5EF4-FFF2-40B4-BE49-F238E27FC236}">
                    <a16:creationId xmlns:a16="http://schemas.microsoft.com/office/drawing/2014/main" id="{42FA73E1-7E5B-7382-D417-F2AA894E684C}"/>
                  </a:ext>
                </a:extLst>
              </p:cNvPr>
              <p:cNvGrpSpPr/>
              <p:nvPr/>
            </p:nvGrpSpPr>
            <p:grpSpPr>
              <a:xfrm>
                <a:off x="6411130" y="4610459"/>
                <a:ext cx="3215740" cy="2417309"/>
                <a:chOff x="6411130" y="4610459"/>
                <a:chExt cx="3215740" cy="2417309"/>
              </a:xfrm>
            </p:grpSpPr>
            <p:sp>
              <p:nvSpPr>
                <p:cNvPr id="89" name="Freeform 5"/>
                <p:cNvSpPr/>
                <p:nvPr/>
              </p:nvSpPr>
              <p:spPr>
                <a:xfrm>
                  <a:off x="6411130" y="5127878"/>
                  <a:ext cx="3215740" cy="1899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449" h="680878">
                      <a:moveTo>
                        <a:pt x="89078" y="0"/>
                      </a:moveTo>
                      <a:lnTo>
                        <a:pt x="1063371" y="0"/>
                      </a:lnTo>
                      <a:cubicBezTo>
                        <a:pt x="1086996" y="0"/>
                        <a:pt x="1109653" y="9385"/>
                        <a:pt x="1126358" y="26090"/>
                      </a:cubicBezTo>
                      <a:cubicBezTo>
                        <a:pt x="1143064" y="42796"/>
                        <a:pt x="1152449" y="65453"/>
                        <a:pt x="1152449" y="89078"/>
                      </a:cubicBezTo>
                      <a:lnTo>
                        <a:pt x="1152449" y="591800"/>
                      </a:lnTo>
                      <a:cubicBezTo>
                        <a:pt x="1152449" y="615425"/>
                        <a:pt x="1143064" y="638082"/>
                        <a:pt x="1126358" y="654787"/>
                      </a:cubicBezTo>
                      <a:cubicBezTo>
                        <a:pt x="1109653" y="671493"/>
                        <a:pt x="1086996" y="680878"/>
                        <a:pt x="1063371" y="680878"/>
                      </a:cubicBezTo>
                      <a:lnTo>
                        <a:pt x="89078" y="680878"/>
                      </a:lnTo>
                      <a:cubicBezTo>
                        <a:pt x="65453" y="680878"/>
                        <a:pt x="42796" y="671493"/>
                        <a:pt x="26090" y="654787"/>
                      </a:cubicBezTo>
                      <a:cubicBezTo>
                        <a:pt x="9385" y="638082"/>
                        <a:pt x="0" y="615425"/>
                        <a:pt x="0" y="591800"/>
                      </a:cubicBezTo>
                      <a:lnTo>
                        <a:pt x="0" y="89078"/>
                      </a:lnTo>
                      <a:cubicBezTo>
                        <a:pt x="0" y="65453"/>
                        <a:pt x="9385" y="42796"/>
                        <a:pt x="26090" y="26090"/>
                      </a:cubicBezTo>
                      <a:cubicBezTo>
                        <a:pt x="42796" y="9385"/>
                        <a:pt x="65453" y="0"/>
                        <a:pt x="89078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he missions team traveling to"/>
                <p:cNvSpPr txBox="1"/>
                <p:nvPr/>
              </p:nvSpPr>
              <p:spPr>
                <a:xfrm>
                  <a:off x="7542821" y="6392352"/>
                  <a:ext cx="1845161" cy="2968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The missions team traveling to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Guatemala in September.</a:t>
                  </a:r>
                </a:p>
              </p:txBody>
            </p:sp>
            <p:pic>
              <p:nvPicPr>
                <p:cNvPr id="70" name="Graphic 6">
                  <a:extLst>
                    <a:ext uri="{FF2B5EF4-FFF2-40B4-BE49-F238E27FC236}">
                      <a16:creationId xmlns:a16="http://schemas.microsoft.com/office/drawing/2014/main" id="{B5A0934F-0A0C-8D0B-0FEB-4788AEE79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17131" r="14409"/>
                <a:stretch/>
              </p:blipFill>
              <p:spPr>
                <a:xfrm flipH="1">
                  <a:off x="6711662" y="5360201"/>
                  <a:ext cx="369434" cy="381396"/>
                </a:xfrm>
                <a:prstGeom prst="rect">
                  <a:avLst/>
                </a:prstGeom>
              </p:spPr>
            </p:pic>
            <p:sp>
              <p:nvSpPr>
                <p:cNvPr id="94" name="The Rodriguez family following"/>
                <p:cNvSpPr txBox="1"/>
                <p:nvPr/>
              </p:nvSpPr>
              <p:spPr>
                <a:xfrm>
                  <a:off x="7542821" y="5893896"/>
                  <a:ext cx="1845161" cy="2968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The Rodriguez family following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the loss of their grandmother.</a:t>
                  </a:r>
                </a:p>
              </p:txBody>
            </p:sp>
            <p:pic>
              <p:nvPicPr>
                <p:cNvPr id="73" name="Graphic 5">
                  <a:extLst>
                    <a:ext uri="{FF2B5EF4-FFF2-40B4-BE49-F238E27FC236}">
                      <a16:creationId xmlns:a16="http://schemas.microsoft.com/office/drawing/2014/main" id="{DF086E95-08B1-6301-78C6-EE373C402B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17131" r="14409"/>
                <a:stretch/>
              </p:blipFill>
              <p:spPr>
                <a:xfrm flipH="1">
                  <a:off x="6711662" y="5857880"/>
                  <a:ext cx="369434" cy="381396"/>
                </a:xfrm>
                <a:prstGeom prst="rect">
                  <a:avLst/>
                </a:prstGeom>
              </p:spPr>
            </p:pic>
            <p:sp>
              <p:nvSpPr>
                <p:cNvPr id="92" name="Brother Ian undergoing"/>
                <p:cNvSpPr txBox="1"/>
                <p:nvPr/>
              </p:nvSpPr>
              <p:spPr>
                <a:xfrm>
                  <a:off x="7542821" y="5395441"/>
                  <a:ext cx="1845161" cy="2968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Brother Ian undergoing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124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surgery this week.</a:t>
                  </a:r>
                </a:p>
              </p:txBody>
            </p:sp>
            <p:pic>
              <p:nvPicPr>
                <p:cNvPr id="76" name="Graphic 4">
                  <a:extLst>
                    <a:ext uri="{FF2B5EF4-FFF2-40B4-BE49-F238E27FC236}">
                      <a16:creationId xmlns:a16="http://schemas.microsoft.com/office/drawing/2014/main" id="{4DD9D6F3-0B95-0A3A-320F-6A0BF460C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17131" r="14409"/>
                <a:stretch/>
              </p:blipFill>
              <p:spPr>
                <a:xfrm flipH="1">
                  <a:off x="6711662" y="6355559"/>
                  <a:ext cx="369434" cy="381396"/>
                </a:xfrm>
                <a:prstGeom prst="rect">
                  <a:avLst/>
                </a:prstGeom>
              </p:spPr>
            </p:pic>
            <p:sp>
              <p:nvSpPr>
                <p:cNvPr id="97" name="Line"/>
                <p:cNvSpPr/>
                <p:nvPr/>
              </p:nvSpPr>
              <p:spPr>
                <a:xfrm>
                  <a:off x="7265770" y="5281859"/>
                  <a:ext cx="0" cy="1557325"/>
                </a:xfrm>
                <a:prstGeom prst="line">
                  <a:avLst/>
                </a:prstGeom>
                <a:ln w="12700" cap="flat">
                  <a:solidFill>
                    <a:srgbClr val="F9F0D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PRAYER REQUESTS"/>
                <p:cNvSpPr txBox="1"/>
                <p:nvPr/>
              </p:nvSpPr>
              <p:spPr>
                <a:xfrm>
                  <a:off x="6550778" y="4610459"/>
                  <a:ext cx="2936445" cy="2564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044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1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" pitchFamily="2" charset="0"/>
                    </a:rPr>
                    <a:t>PRAYER REQUESTS</a:t>
                  </a:r>
                </a:p>
              </p:txBody>
            </p:sp>
          </p:grpSp>
          <p:pic>
            <p:nvPicPr>
              <p:cNvPr id="67" name="Graphic 3">
                <a:extLst>
                  <a:ext uri="{FF2B5EF4-FFF2-40B4-BE49-F238E27FC236}">
                    <a16:creationId xmlns:a16="http://schemas.microsoft.com/office/drawing/2014/main" id="{BCE8A938-C6D6-040D-3B5A-2F621F55F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7131" r="41736"/>
              <a:stretch/>
            </p:blipFill>
            <p:spPr>
              <a:xfrm>
                <a:off x="9704571" y="4204473"/>
                <a:ext cx="1006479" cy="1729366"/>
              </a:xfrm>
              <a:prstGeom prst="rect">
                <a:avLst/>
              </a:prstGeom>
            </p:spPr>
          </p:pic>
          <p:grpSp>
            <p:nvGrpSpPr>
              <p:cNvPr id="86" name="Group 2">
                <a:extLst>
                  <a:ext uri="{FF2B5EF4-FFF2-40B4-BE49-F238E27FC236}">
                    <a16:creationId xmlns:a16="http://schemas.microsoft.com/office/drawing/2014/main" id="{85C79314-07AE-4CEE-A411-9F100285D5BC}"/>
                  </a:ext>
                </a:extLst>
              </p:cNvPr>
              <p:cNvGrpSpPr/>
              <p:nvPr/>
            </p:nvGrpSpPr>
            <p:grpSpPr>
              <a:xfrm>
                <a:off x="6139710" y="436348"/>
                <a:ext cx="3759165" cy="3622470"/>
                <a:chOff x="6139710" y="436348"/>
                <a:chExt cx="3759165" cy="362247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6139710" y="1975021"/>
                  <a:ext cx="260972" cy="26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6139710" y="2756411"/>
                  <a:ext cx="260972" cy="26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6139710" y="3539074"/>
                  <a:ext cx="260972" cy="26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6163701" y="3563650"/>
                  <a:ext cx="212990" cy="21299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8548421" y="1231051"/>
                  <a:ext cx="0" cy="2827767"/>
                </a:xfrm>
                <a:prstGeom prst="line">
                  <a:avLst/>
                </a:prstGeom>
                <a:ln w="12700" cap="flat">
                  <a:solidFill>
                    <a:srgbClr val="0F3F3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6163701" y="1246383"/>
                  <a:ext cx="212990" cy="21299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iday, August 27 at 8 AM"/>
                <p:cNvSpPr txBox="1"/>
                <p:nvPr/>
              </p:nvSpPr>
              <p:spPr>
                <a:xfrm>
                  <a:off x="8733190" y="3561016"/>
                  <a:ext cx="1165685" cy="3994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Friday, August 27 at 8 AM</a:t>
                  </a:r>
                </a:p>
              </p:txBody>
            </p:sp>
            <p:sp>
              <p:nvSpPr>
                <p:cNvPr id="36" name="Freeform 4"/>
                <p:cNvSpPr/>
                <p:nvPr/>
              </p:nvSpPr>
              <p:spPr>
                <a:xfrm>
                  <a:off x="8502828" y="3624347"/>
                  <a:ext cx="91186" cy="9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Volunteers needed"/>
                <p:cNvSpPr txBox="1"/>
                <p:nvPr/>
              </p:nvSpPr>
              <p:spPr>
                <a:xfrm>
                  <a:off x="6532358" y="3815216"/>
                  <a:ext cx="1828398" cy="145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9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21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Quicksand"/>
                      <a:ea typeface="+mn-ea"/>
                      <a:cs typeface="+mn-cs"/>
                    </a:rPr>
                    <a:t>Volunteers needed</a:t>
                  </a:r>
                </a:p>
              </p:txBody>
            </p:sp>
            <p:sp>
              <p:nvSpPr>
                <p:cNvPr id="48" name="Church Clean-Up Day"/>
                <p:cNvSpPr txBox="1"/>
                <p:nvPr/>
              </p:nvSpPr>
              <p:spPr>
                <a:xfrm>
                  <a:off x="6532358" y="3561016"/>
                  <a:ext cx="1895623" cy="187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62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Church Clean-Up Day</a:t>
                  </a:r>
                </a:p>
              </p:txBody>
            </p:sp>
            <p:sp>
              <p:nvSpPr>
                <p:cNvPr id="52" name="04"/>
                <p:cNvSpPr txBox="1"/>
                <p:nvPr/>
              </p:nvSpPr>
              <p:spPr>
                <a:xfrm>
                  <a:off x="6199374" y="3568160"/>
                  <a:ext cx="261806" cy="1613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35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69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04</a:t>
                  </a:r>
                </a:p>
              </p:txBody>
            </p:sp>
            <p:sp>
              <p:nvSpPr>
                <p:cNvPr id="42" name="Tuesday,  Aug 24"/>
                <p:cNvSpPr txBox="1"/>
                <p:nvPr/>
              </p:nvSpPr>
              <p:spPr>
                <a:xfrm>
                  <a:off x="8696131" y="2778353"/>
                  <a:ext cx="1202744" cy="3994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Tuesday,  Aug 24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at 6:30 PM</a:t>
                  </a:r>
                </a:p>
              </p:txBody>
            </p:sp>
            <p:sp>
              <p:nvSpPr>
                <p:cNvPr id="34" name="Freeform 3"/>
                <p:cNvSpPr/>
                <p:nvPr/>
              </p:nvSpPr>
              <p:spPr>
                <a:xfrm>
                  <a:off x="8502828" y="2841685"/>
                  <a:ext cx="91186" cy="9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suming our study on"/>
                <p:cNvSpPr txBox="1"/>
                <p:nvPr/>
              </p:nvSpPr>
              <p:spPr>
                <a:xfrm>
                  <a:off x="6532358" y="3020850"/>
                  <a:ext cx="1895623" cy="3068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9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21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Quicksand"/>
                      <a:ea typeface="+mn-ea"/>
                      <a:cs typeface="+mn-cs"/>
                    </a:rPr>
                    <a:t>Resuming our study on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129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21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Quicksand"/>
                      <a:ea typeface="+mn-ea"/>
                      <a:cs typeface="+mn-cs"/>
                    </a:rPr>
                    <a:t>"The Book of James,"</a:t>
                  </a:r>
                </a:p>
              </p:txBody>
            </p:sp>
            <p:sp>
              <p:nvSpPr>
                <p:cNvPr id="46" name="Bible Study"/>
                <p:cNvSpPr txBox="1"/>
                <p:nvPr/>
              </p:nvSpPr>
              <p:spPr>
                <a:xfrm>
                  <a:off x="6532358" y="2778353"/>
                  <a:ext cx="1895623" cy="187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62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Bible Study</a:t>
                  </a:r>
                </a:p>
              </p:txBody>
            </p:sp>
            <p:sp>
              <p:nvSpPr>
                <p:cNvPr id="51" name="03"/>
                <p:cNvSpPr txBox="1"/>
                <p:nvPr/>
              </p:nvSpPr>
              <p:spPr>
                <a:xfrm>
                  <a:off x="6199374" y="2785497"/>
                  <a:ext cx="234676" cy="1613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35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69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03</a:t>
                  </a:r>
                </a:p>
              </p:txBody>
            </p:sp>
            <p:sp>
              <p:nvSpPr>
                <p:cNvPr id="41" name="Saturday, Aug 21 at 7 PM"/>
                <p:cNvSpPr txBox="1"/>
                <p:nvPr/>
              </p:nvSpPr>
              <p:spPr>
                <a:xfrm>
                  <a:off x="8733190" y="1996963"/>
                  <a:ext cx="1165685" cy="3994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Saturday, Aug 21 at 7 PM</a:t>
                  </a:r>
                </a:p>
              </p:txBody>
            </p:sp>
            <p:sp>
              <p:nvSpPr>
                <p:cNvPr id="32" name="Freeform 2"/>
                <p:cNvSpPr/>
                <p:nvPr/>
              </p:nvSpPr>
              <p:spPr>
                <a:xfrm>
                  <a:off x="8502828" y="2060294"/>
                  <a:ext cx="91186" cy="9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Contact Brother Jake for details"/>
                <p:cNvSpPr txBox="1"/>
                <p:nvPr/>
              </p:nvSpPr>
              <p:spPr>
                <a:xfrm>
                  <a:off x="6532358" y="2251163"/>
                  <a:ext cx="1828398" cy="145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9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21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Quicksand"/>
                      <a:ea typeface="+mn-ea"/>
                      <a:cs typeface="+mn-cs"/>
                    </a:rPr>
                    <a:t>Contact Brother Jake for details</a:t>
                  </a:r>
                </a:p>
              </p:txBody>
            </p:sp>
            <p:sp>
              <p:nvSpPr>
                <p:cNvPr id="44" name="Youth Group Campfire"/>
                <p:cNvSpPr txBox="1"/>
                <p:nvPr/>
              </p:nvSpPr>
              <p:spPr>
                <a:xfrm>
                  <a:off x="6532358" y="1996963"/>
                  <a:ext cx="1895623" cy="187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62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Youth Group Campfire</a:t>
                  </a:r>
                </a:p>
              </p:txBody>
            </p:sp>
            <p:sp>
              <p:nvSpPr>
                <p:cNvPr id="50" name="02"/>
                <p:cNvSpPr txBox="1"/>
                <p:nvPr/>
              </p:nvSpPr>
              <p:spPr>
                <a:xfrm>
                  <a:off x="6199374" y="2004107"/>
                  <a:ext cx="234676" cy="1613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35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69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02</a:t>
                  </a:r>
                </a:p>
              </p:txBody>
            </p:sp>
            <p:sp>
              <p:nvSpPr>
                <p:cNvPr id="37" name="Friday, Aug 20"/>
                <p:cNvSpPr txBox="1"/>
                <p:nvPr/>
              </p:nvSpPr>
              <p:spPr>
                <a:xfrm>
                  <a:off x="8678127" y="1244320"/>
                  <a:ext cx="1220747" cy="3994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Friday, Aug 20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at 9 AM</a:t>
                  </a:r>
                </a:p>
              </p:txBody>
            </p:sp>
            <p:sp>
              <p:nvSpPr>
                <p:cNvPr id="30" name="Freeform 1"/>
                <p:cNvSpPr/>
                <p:nvPr/>
              </p:nvSpPr>
              <p:spPr>
                <a:xfrm>
                  <a:off x="8502828" y="1307080"/>
                  <a:ext cx="91186" cy="9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in the Fellowship Hall"/>
                <p:cNvSpPr txBox="1"/>
                <p:nvPr/>
              </p:nvSpPr>
              <p:spPr>
                <a:xfrm>
                  <a:off x="6532358" y="1502591"/>
                  <a:ext cx="1828398" cy="1412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29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21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Quicksand"/>
                      <a:ea typeface="+mn-ea"/>
                      <a:cs typeface="+mn-cs"/>
                    </a:rPr>
                    <a:t>in the Fellowship Hall</a:t>
                  </a:r>
                </a:p>
              </p:txBody>
            </p:sp>
            <p:sp>
              <p:nvSpPr>
                <p:cNvPr id="38" name="Women’s Prayer Breakfast"/>
                <p:cNvSpPr txBox="1"/>
                <p:nvPr/>
              </p:nvSpPr>
              <p:spPr>
                <a:xfrm>
                  <a:off x="6532358" y="1244320"/>
                  <a:ext cx="1895623" cy="187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6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6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92219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Women’s Prayer Breakfast</a:t>
                  </a:r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6139710" y="1221807"/>
                  <a:ext cx="260972" cy="26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0F3F3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01"/>
                <p:cNvSpPr txBox="1"/>
                <p:nvPr/>
              </p:nvSpPr>
              <p:spPr>
                <a:xfrm>
                  <a:off x="6208899" y="1251463"/>
                  <a:ext cx="234676" cy="1627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35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69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9F0DF"/>
                      </a:solidFill>
                      <a:effectLst/>
                      <a:uLnTx/>
                      <a:uFillTx/>
                      <a:latin typeface="Playfair Display SemiBold" pitchFamily="2" charset="0"/>
                    </a:rPr>
                    <a:t>01</a:t>
                  </a:r>
                </a:p>
              </p:txBody>
            </p:sp>
            <p:sp>
              <p:nvSpPr>
                <p:cNvPr id="53" name="ANNOUNCEMENTS AND UPCOMING EVENTS"/>
                <p:cNvSpPr txBox="1"/>
                <p:nvPr/>
              </p:nvSpPr>
              <p:spPr>
                <a:xfrm>
                  <a:off x="6532358" y="436348"/>
                  <a:ext cx="2936445" cy="5129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044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1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65F28"/>
                      </a:solidFill>
                      <a:effectLst/>
                      <a:uLnTx/>
                      <a:uFillTx/>
                      <a:latin typeface="Playfair Display" pitchFamily="2" charset="0"/>
                    </a:rPr>
                    <a:t>ANNOUNCEMENTS AND UPCOMING EVENTS</a:t>
                  </a:r>
                </a:p>
              </p:txBody>
            </p:sp>
          </p:grpSp>
        </p:grp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3BED2223-FBDF-205D-88FF-9847385CC993}"/>
                </a:ext>
              </a:extLst>
            </p:cNvPr>
            <p:cNvGrpSpPr/>
            <p:nvPr/>
          </p:nvGrpSpPr>
          <p:grpSpPr>
            <a:xfrm>
              <a:off x="0" y="0"/>
              <a:ext cx="5346000" cy="7560270"/>
              <a:chOff x="0" y="0"/>
              <a:chExt cx="5346000" cy="756027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27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3F3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Graphic 3">
                <a:extLst>
                  <a:ext uri="{FF2B5EF4-FFF2-40B4-BE49-F238E27FC236}">
                    <a16:creationId xmlns:a16="http://schemas.microsoft.com/office/drawing/2014/main" id="{D93EDDC2-0DAB-9A06-A286-C93047B30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8973" r="42709"/>
              <a:stretch/>
            </p:blipFill>
            <p:spPr>
              <a:xfrm flipV="1">
                <a:off x="2808509" y="5019762"/>
                <a:ext cx="2537489" cy="2536468"/>
              </a:xfrm>
              <a:prstGeom prst="rect">
                <a:avLst/>
              </a:prstGeom>
            </p:spPr>
          </p:pic>
          <p:pic>
            <p:nvPicPr>
              <p:cNvPr id="7" name="Graphic 2">
                <a:extLst>
                  <a:ext uri="{FF2B5EF4-FFF2-40B4-BE49-F238E27FC236}">
                    <a16:creationId xmlns:a16="http://schemas.microsoft.com/office/drawing/2014/main" id="{9DC5E815-D6A6-0A21-FB09-8861744DE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5670" r="44180"/>
              <a:stretch/>
            </p:blipFill>
            <p:spPr>
              <a:xfrm>
                <a:off x="2873677" y="0"/>
                <a:ext cx="2472322" cy="2639863"/>
              </a:xfrm>
              <a:prstGeom prst="rect">
                <a:avLst/>
              </a:prstGeom>
            </p:spPr>
          </p:pic>
          <p:sp>
            <p:nvSpPr>
              <p:cNvPr id="84" name="Pastor Mark Anderson"/>
              <p:cNvSpPr txBox="1"/>
              <p:nvPr/>
            </p:nvSpPr>
            <p:spPr>
              <a:xfrm>
                <a:off x="828360" y="6755334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Pastor Mark Anderson</a:t>
                </a:r>
              </a:p>
            </p:txBody>
          </p:sp>
          <p:sp>
            <p:nvSpPr>
              <p:cNvPr id="83" name="Benediction"/>
              <p:cNvSpPr txBox="1"/>
              <p:nvPr/>
            </p:nvSpPr>
            <p:spPr>
              <a:xfrm>
                <a:off x="828360" y="6505918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Benediction</a:t>
                </a:r>
              </a:p>
            </p:txBody>
          </p:sp>
          <p:sp>
            <p:nvSpPr>
              <p:cNvPr id="81" name="&quot;It is Well&quot;"/>
              <p:cNvSpPr txBox="1"/>
              <p:nvPr/>
            </p:nvSpPr>
            <p:spPr>
              <a:xfrm>
                <a:off x="828360" y="6137044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"It is Well"</a:t>
                </a:r>
              </a:p>
            </p:txBody>
          </p:sp>
          <p:sp>
            <p:nvSpPr>
              <p:cNvPr id="80" name="Closing Hymn"/>
              <p:cNvSpPr txBox="1"/>
              <p:nvPr/>
            </p:nvSpPr>
            <p:spPr>
              <a:xfrm>
                <a:off x="828360" y="5887628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Closing Hymn</a:t>
                </a:r>
              </a:p>
            </p:txBody>
          </p:sp>
          <p:sp>
            <p:nvSpPr>
              <p:cNvPr id="78" name="Administered by Deacon Sarah Mitchell"/>
              <p:cNvSpPr txBox="1"/>
              <p:nvPr/>
            </p:nvSpPr>
            <p:spPr>
              <a:xfrm>
                <a:off x="828360" y="5518754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Administered by Deacon Sarah Mitchell</a:t>
                </a:r>
              </a:p>
            </p:txBody>
          </p:sp>
          <p:sp>
            <p:nvSpPr>
              <p:cNvPr id="77" name="Communion"/>
              <p:cNvSpPr txBox="1"/>
              <p:nvPr/>
            </p:nvSpPr>
            <p:spPr>
              <a:xfrm>
                <a:off x="828360" y="5269338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Communion</a:t>
                </a:r>
              </a:p>
            </p:txBody>
          </p:sp>
          <p:sp>
            <p:nvSpPr>
              <p:cNvPr id="75" name="Led by the Worship Team"/>
              <p:cNvSpPr txBox="1"/>
              <p:nvPr/>
            </p:nvSpPr>
            <p:spPr>
              <a:xfrm>
                <a:off x="828360" y="4900464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Led by the Worship Team</a:t>
                </a:r>
              </a:p>
            </p:txBody>
          </p:sp>
          <p:sp>
            <p:nvSpPr>
              <p:cNvPr id="74" name="Offering &amp; Doxology"/>
              <p:cNvSpPr txBox="1"/>
              <p:nvPr/>
            </p:nvSpPr>
            <p:spPr>
              <a:xfrm>
                <a:off x="828360" y="4651048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Offering &amp; Doxology </a:t>
                </a:r>
              </a:p>
            </p:txBody>
          </p:sp>
          <p:sp>
            <p:nvSpPr>
              <p:cNvPr id="72" name="&quot;Anchored in Hope&quot; by Pastor Mark Anderson"/>
              <p:cNvSpPr txBox="1"/>
              <p:nvPr/>
            </p:nvSpPr>
            <p:spPr>
              <a:xfrm>
                <a:off x="828360" y="4282174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"Anchored in Hope" by Pastor Mark Anderson</a:t>
                </a:r>
              </a:p>
            </p:txBody>
          </p:sp>
          <p:sp>
            <p:nvSpPr>
              <p:cNvPr id="71" name="Sermon"/>
              <p:cNvSpPr txBox="1"/>
              <p:nvPr/>
            </p:nvSpPr>
            <p:spPr>
              <a:xfrm>
                <a:off x="828360" y="4032758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Sermon</a:t>
                </a:r>
              </a:p>
            </p:txBody>
          </p:sp>
          <p:sp>
            <p:nvSpPr>
              <p:cNvPr id="69" name="&quot;Amazing Grace&quot; and &quot;Reckless Love&quot;"/>
              <p:cNvSpPr txBox="1"/>
              <p:nvPr/>
            </p:nvSpPr>
            <p:spPr>
              <a:xfrm>
                <a:off x="828360" y="3663885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"Amazing Grace" and "Reckless Love"</a:t>
                </a:r>
              </a:p>
            </p:txBody>
          </p:sp>
          <p:sp>
            <p:nvSpPr>
              <p:cNvPr id="68" name="Worship in Song"/>
              <p:cNvSpPr txBox="1"/>
              <p:nvPr/>
            </p:nvSpPr>
            <p:spPr>
              <a:xfrm>
                <a:off x="828360" y="3414469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Worship in Song</a:t>
                </a:r>
              </a:p>
            </p:txBody>
          </p:sp>
          <p:sp>
            <p:nvSpPr>
              <p:cNvPr id="66" name="Romans 8:28-39, read by Brother Alan Jenkins"/>
              <p:cNvSpPr txBox="1"/>
              <p:nvPr/>
            </p:nvSpPr>
            <p:spPr>
              <a:xfrm>
                <a:off x="828360" y="3045595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Romans 8:28-39, read by Brother Alan Jenkins</a:t>
                </a:r>
              </a:p>
            </p:txBody>
          </p:sp>
          <p:sp>
            <p:nvSpPr>
              <p:cNvPr id="65" name="Scripture Reading"/>
              <p:cNvSpPr txBox="1"/>
              <p:nvPr/>
            </p:nvSpPr>
            <p:spPr>
              <a:xfrm>
                <a:off x="828360" y="2796179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Scripture Reading</a:t>
                </a:r>
              </a:p>
            </p:txBody>
          </p:sp>
          <p:sp>
            <p:nvSpPr>
              <p:cNvPr id="63" name="Pastor Mark Anderson"/>
              <p:cNvSpPr txBox="1"/>
              <p:nvPr/>
            </p:nvSpPr>
            <p:spPr>
              <a:xfrm>
                <a:off x="828360" y="2427305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Pastor Mark Anderson</a:t>
                </a:r>
              </a:p>
            </p:txBody>
          </p:sp>
          <p:sp>
            <p:nvSpPr>
              <p:cNvPr id="62" name="Invocation"/>
              <p:cNvSpPr txBox="1"/>
              <p:nvPr/>
            </p:nvSpPr>
            <p:spPr>
              <a:xfrm>
                <a:off x="828360" y="2177889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Invocation</a:t>
                </a:r>
              </a:p>
            </p:txBody>
          </p:sp>
          <p:sp>
            <p:nvSpPr>
              <p:cNvPr id="60" name="Sister Emily Roberts"/>
              <p:cNvSpPr txBox="1"/>
              <p:nvPr/>
            </p:nvSpPr>
            <p:spPr>
              <a:xfrm>
                <a:off x="828360" y="1809015"/>
                <a:ext cx="3216245" cy="146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Sister Emily Roberts</a:t>
                </a:r>
              </a:p>
            </p:txBody>
          </p:sp>
          <p:sp>
            <p:nvSpPr>
              <p:cNvPr id="59" name="Welcome &amp; Greeting"/>
              <p:cNvSpPr txBox="1"/>
              <p:nvPr/>
            </p:nvSpPr>
            <p:spPr>
              <a:xfrm>
                <a:off x="828360" y="1559599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Welcome &amp; Greeting</a:t>
                </a:r>
              </a:p>
            </p:txBody>
          </p:sp>
          <p:sp>
            <p:nvSpPr>
              <p:cNvPr id="57" name="&quot;How Great is Our God&quot;"/>
              <p:cNvSpPr txBox="1"/>
              <p:nvPr/>
            </p:nvSpPr>
            <p:spPr>
              <a:xfrm>
                <a:off x="828360" y="1195613"/>
                <a:ext cx="3216245" cy="141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"How Great is Our God"</a:t>
                </a:r>
              </a:p>
            </p:txBody>
          </p:sp>
          <p:sp>
            <p:nvSpPr>
              <p:cNvPr id="56" name="Opening Song"/>
              <p:cNvSpPr txBox="1"/>
              <p:nvPr/>
            </p:nvSpPr>
            <p:spPr>
              <a:xfrm>
                <a:off x="828360" y="946197"/>
                <a:ext cx="3216245" cy="195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1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7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F0DF"/>
                    </a:solidFill>
                    <a:effectLst/>
                    <a:uLnTx/>
                    <a:uFillTx/>
                    <a:latin typeface="Playfair Display" pitchFamily="2" charset="0"/>
                  </a:rPr>
                  <a:t>Opening Song</a:t>
                </a:r>
              </a:p>
            </p:txBody>
          </p:sp>
          <p:grpSp>
            <p:nvGrpSpPr>
              <p:cNvPr id="10" name="Group 1">
                <a:extLst>
                  <a:ext uri="{FF2B5EF4-FFF2-40B4-BE49-F238E27FC236}">
                    <a16:creationId xmlns:a16="http://schemas.microsoft.com/office/drawing/2014/main" id="{D92968BD-5D42-E709-09B7-93E2565F4C69}"/>
                  </a:ext>
                </a:extLst>
              </p:cNvPr>
              <p:cNvGrpSpPr/>
              <p:nvPr/>
            </p:nvGrpSpPr>
            <p:grpSpPr>
              <a:xfrm>
                <a:off x="0" y="422060"/>
                <a:ext cx="3406455" cy="290954"/>
                <a:chOff x="0" y="422060"/>
                <a:chExt cx="3406455" cy="290954"/>
              </a:xfrm>
            </p:grpSpPr>
            <p:sp>
              <p:nvSpPr>
                <p:cNvPr id="14" name="AutoShape 14"/>
                <p:cNvSpPr/>
                <p:nvPr/>
              </p:nvSpPr>
              <p:spPr>
                <a:xfrm>
                  <a:off x="0" y="567537"/>
                  <a:ext cx="732367" cy="0"/>
                </a:xfrm>
                <a:prstGeom prst="line">
                  <a:avLst/>
                </a:prstGeom>
                <a:ln w="28575" cap="flat">
                  <a:solidFill>
                    <a:srgbClr val="F9F0D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1"/>
                <p:cNvSpPr/>
                <p:nvPr/>
              </p:nvSpPr>
              <p:spPr>
                <a:xfrm>
                  <a:off x="653363" y="422060"/>
                  <a:ext cx="2753092" cy="29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646" h="104271">
                      <a:moveTo>
                        <a:pt x="52136" y="0"/>
                      </a:moveTo>
                      <a:lnTo>
                        <a:pt x="934510" y="0"/>
                      </a:lnTo>
                      <a:cubicBezTo>
                        <a:pt x="948338" y="0"/>
                        <a:pt x="961598" y="5493"/>
                        <a:pt x="971376" y="15270"/>
                      </a:cubicBezTo>
                      <a:cubicBezTo>
                        <a:pt x="981153" y="25047"/>
                        <a:pt x="986646" y="38308"/>
                        <a:pt x="986646" y="52136"/>
                      </a:cubicBezTo>
                      <a:lnTo>
                        <a:pt x="986646" y="52136"/>
                      </a:lnTo>
                      <a:cubicBezTo>
                        <a:pt x="986646" y="80929"/>
                        <a:pt x="963304" y="104271"/>
                        <a:pt x="934510" y="104271"/>
                      </a:cubicBezTo>
                      <a:lnTo>
                        <a:pt x="52136" y="104271"/>
                      </a:lnTo>
                      <a:cubicBezTo>
                        <a:pt x="23342" y="104271"/>
                        <a:pt x="0" y="80929"/>
                        <a:pt x="0" y="52136"/>
                      </a:cubicBezTo>
                      <a:lnTo>
                        <a:pt x="0" y="52136"/>
                      </a:lnTo>
                      <a:cubicBezTo>
                        <a:pt x="0" y="23342"/>
                        <a:pt x="23342" y="0"/>
                        <a:pt x="52136" y="0"/>
                      </a:cubicBezTo>
                      <a:close/>
                    </a:path>
                  </a:pathLst>
                </a:custGeom>
                <a:solidFill>
                  <a:srgbClr val="F9F0DF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ORDER OF SERVICE"/>
              <p:cNvSpPr txBox="1"/>
              <p:nvPr/>
            </p:nvSpPr>
            <p:spPr>
              <a:xfrm>
                <a:off x="828360" y="441110"/>
                <a:ext cx="41757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4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1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5F28"/>
                    </a:solidFill>
                    <a:effectLst/>
                    <a:uLnTx/>
                    <a:uFillTx/>
                    <a:latin typeface="Playfair Display" pitchFamily="2" charset="0"/>
                  </a:rPr>
                  <a:t>ORDER OF SERVICE</a:t>
                </a:r>
              </a:p>
            </p:txBody>
          </p:sp>
        </p:grpSp>
        <p:sp>
          <p:nvSpPr>
            <p:cNvPr id="85" name="TemplateLAB"/>
            <p:cNvSpPr/>
            <p:nvPr/>
          </p:nvSpPr>
          <p:spPr>
            <a:xfrm rot="5400000">
              <a:off x="9895792" y="6623262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275</Words>
  <Application>Microsoft Office PowerPoint</Application>
  <PresentationFormat>Custom</PresentationFormat>
  <Paragraphs>67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Playfair Display SemiBold</vt:lpstr>
      <vt:lpstr>Quicksand</vt:lpstr>
      <vt:lpstr>Playfair Display</vt:lpstr>
      <vt:lpstr>Playfair Display ExtraBold</vt:lpstr>
      <vt:lpstr>Calibri</vt:lpstr>
      <vt:lpstr>Arial</vt:lpstr>
      <vt:lpstr>Arapey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8</cp:revision>
  <dcterms:created xsi:type="dcterms:W3CDTF">2006-08-16T00:00:00Z</dcterms:created>
  <dcterms:modified xsi:type="dcterms:W3CDTF">2023-08-11T11:47:58Z</dcterms:modified>
  <dc:identifier>DAFrG0QKuKY</dc:identifier>
</cp:coreProperties>
</file>