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rdo" panose="02020600000000000000" pitchFamily="18" charset="-79"/>
      <p:regular r:id="rId8"/>
      <p:bold r:id="rId9"/>
      <p:italic r:id="rId10"/>
    </p:embeddedFont>
    <p:embeddedFont>
      <p:font typeface="Libre Baskerville" panose="02000000000000000000" pitchFamily="2" charset="0"/>
      <p:regular r:id="rId11"/>
      <p:bold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 autoAdjust="0"/>
    <p:restoredTop sz="94634" autoAdjust="0"/>
  </p:normalViewPr>
  <p:slideViewPr>
    <p:cSldViewPr>
      <p:cViewPr>
        <p:scale>
          <a:sx n="50" d="100"/>
          <a:sy n="50" d="100"/>
        </p:scale>
        <p:origin x="1459" y="643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6">
            <a:extLst>
              <a:ext uri="{FF2B5EF4-FFF2-40B4-BE49-F238E27FC236}">
                <a16:creationId xmlns:a16="http://schemas.microsoft.com/office/drawing/2014/main" id="{E6E02156-2F26-F1D7-A80B-647C3BD9478C}"/>
              </a:ext>
            </a:extLst>
          </p:cNvPr>
          <p:cNvGrpSpPr/>
          <p:nvPr/>
        </p:nvGrpSpPr>
        <p:grpSpPr>
          <a:xfrm>
            <a:off x="0" y="0"/>
            <a:ext cx="10692000" cy="7560000"/>
            <a:chOff x="0" y="0"/>
            <a:chExt cx="10692000" cy="7560000"/>
          </a:xfrm>
        </p:grpSpPr>
        <p:grpSp>
          <p:nvGrpSpPr>
            <p:cNvPr id="40" name="Group 3">
              <a:extLst>
                <a:ext uri="{FF2B5EF4-FFF2-40B4-BE49-F238E27FC236}">
                  <a16:creationId xmlns:a16="http://schemas.microsoft.com/office/drawing/2014/main" id="{126F15BB-8985-3D39-0E30-9C55B6451454}"/>
                </a:ext>
              </a:extLst>
            </p:cNvPr>
            <p:cNvGrpSpPr/>
            <p:nvPr/>
          </p:nvGrpSpPr>
          <p:grpSpPr>
            <a:xfrm>
              <a:off x="7109003" y="0"/>
              <a:ext cx="3582997" cy="7560000"/>
              <a:chOff x="7109003" y="0"/>
              <a:chExt cx="3582997" cy="7560000"/>
            </a:xfrm>
          </p:grpSpPr>
          <p:sp>
            <p:nvSpPr>
              <p:cNvPr id="26" name="Image">
                <a:extLst>
                  <a:ext uri="{FF2B5EF4-FFF2-40B4-BE49-F238E27FC236}">
                    <a16:creationId xmlns:a16="http://schemas.microsoft.com/office/drawing/2014/main" id="{67680855-8BBF-CA97-AFDA-D210E743ECFF}"/>
                  </a:ext>
                </a:extLst>
              </p:cNvPr>
              <p:cNvSpPr/>
              <p:nvPr/>
            </p:nvSpPr>
            <p:spPr>
              <a:xfrm>
                <a:off x="7109003" y="0"/>
                <a:ext cx="3582997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3582997" h="7560000">
                    <a:moveTo>
                      <a:pt x="0" y="0"/>
                    </a:moveTo>
                    <a:lnTo>
                      <a:pt x="3582997" y="0"/>
                    </a:lnTo>
                    <a:lnTo>
                      <a:pt x="3582997" y="7560000"/>
                    </a:lnTo>
                    <a:lnTo>
                      <a:pt x="0" y="7560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31498" r="-2859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"/>
              <p:cNvSpPr/>
              <p:nvPr/>
            </p:nvSpPr>
            <p:spPr>
              <a:xfrm rot="5400000">
                <a:off x="8899143" y="2084617"/>
                <a:ext cx="2716" cy="223449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HOLY APOSTLE CHURCH"/>
              <p:cNvSpPr txBox="1"/>
              <p:nvPr/>
            </p:nvSpPr>
            <p:spPr>
              <a:xfrm>
                <a:off x="7783255" y="3403496"/>
                <a:ext cx="2234492" cy="12823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381"/>
                  </a:lnSpc>
                </a:pPr>
                <a:r>
                  <a:rPr lang="en-US" sz="2889" spc="-121" dirty="0">
                    <a:solidFill>
                      <a:srgbClr val="FFFFFF"/>
                    </a:solidFill>
                    <a:latin typeface="Libre Baskerville"/>
                  </a:rPr>
                  <a:t>HOLY APOSTLE CHURCH</a:t>
                </a:r>
              </a:p>
            </p:txBody>
          </p:sp>
          <p:pic>
            <p:nvPicPr>
              <p:cNvPr id="11" name="Graphic 3">
                <a:extLst>
                  <a:ext uri="{FF2B5EF4-FFF2-40B4-BE49-F238E27FC236}">
                    <a16:creationId xmlns:a16="http://schemas.microsoft.com/office/drawing/2014/main" id="{53443F86-D69B-9B22-E159-BCB1A437CE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30725" r="30312"/>
              <a:stretch/>
            </p:blipFill>
            <p:spPr>
              <a:xfrm>
                <a:off x="8645866" y="2279650"/>
                <a:ext cx="509270" cy="735238"/>
              </a:xfrm>
              <a:prstGeom prst="rect">
                <a:avLst/>
              </a:prstGeom>
            </p:spPr>
          </p:pic>
        </p:grpSp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id="{4F74E439-76C2-9E89-7D38-F85CB66AF4D1}"/>
                </a:ext>
              </a:extLst>
            </p:cNvPr>
            <p:cNvGrpSpPr/>
            <p:nvPr/>
          </p:nvGrpSpPr>
          <p:grpSpPr>
            <a:xfrm>
              <a:off x="4013983" y="752947"/>
              <a:ext cx="2656870" cy="6193917"/>
              <a:chOff x="4013983" y="752947"/>
              <a:chExt cx="2656870" cy="6193917"/>
            </a:xfrm>
          </p:grpSpPr>
          <p:sp>
            <p:nvSpPr>
              <p:cNvPr id="20" name="GraceChurchHome"/>
              <p:cNvSpPr txBox="1"/>
              <p:nvPr/>
            </p:nvSpPr>
            <p:spPr>
              <a:xfrm>
                <a:off x="4211125" y="6785755"/>
                <a:ext cx="1384037" cy="1611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61"/>
                  </a:lnSpc>
                </a:pPr>
                <a:r>
                  <a:rPr lang="en-US" sz="972" dirty="0" err="1">
                    <a:solidFill>
                      <a:srgbClr val="FFFFFF"/>
                    </a:solidFill>
                    <a:latin typeface="Cardo"/>
                  </a:rPr>
                  <a:t>GraceChurchHome</a:t>
                </a:r>
                <a:endParaRPr lang="en-US" sz="972" dirty="0">
                  <a:solidFill>
                    <a:srgbClr val="FFFFFF"/>
                  </a:solidFill>
                  <a:latin typeface="Cardo"/>
                </a:endParaRPr>
              </a:p>
            </p:txBody>
          </p:sp>
          <p:pic>
            <p:nvPicPr>
              <p:cNvPr id="36" name="Twitter logo">
                <a:extLst>
                  <a:ext uri="{FF2B5EF4-FFF2-40B4-BE49-F238E27FC236}">
                    <a16:creationId xmlns:a16="http://schemas.microsoft.com/office/drawing/2014/main" id="{F363FF2B-FD6D-E73C-8B45-BFCB37AAFC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20784" r="20783"/>
              <a:stretch/>
            </p:blipFill>
            <p:spPr>
              <a:xfrm>
                <a:off x="4013983" y="6797729"/>
                <a:ext cx="142481" cy="137160"/>
              </a:xfrm>
              <a:prstGeom prst="rect">
                <a:avLst/>
              </a:prstGeom>
            </p:spPr>
          </p:pic>
          <p:sp>
            <p:nvSpPr>
              <p:cNvPr id="18" name="GraceFellowship"/>
              <p:cNvSpPr txBox="1"/>
              <p:nvPr/>
            </p:nvSpPr>
            <p:spPr>
              <a:xfrm>
                <a:off x="4211125" y="6596485"/>
                <a:ext cx="1384037" cy="1611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61"/>
                  </a:lnSpc>
                </a:pPr>
                <a:r>
                  <a:rPr lang="en-US" sz="972" dirty="0" err="1">
                    <a:solidFill>
                      <a:srgbClr val="FFFFFF"/>
                    </a:solidFill>
                    <a:latin typeface="Cardo"/>
                  </a:rPr>
                  <a:t>GraceFellowship</a:t>
                </a:r>
                <a:endParaRPr lang="en-US" sz="972" dirty="0">
                  <a:solidFill>
                    <a:srgbClr val="FFFFFF"/>
                  </a:solidFill>
                  <a:latin typeface="Cardo"/>
                </a:endParaRPr>
              </a:p>
            </p:txBody>
          </p:sp>
          <p:pic>
            <p:nvPicPr>
              <p:cNvPr id="35" name="Instagram logo">
                <a:extLst>
                  <a:ext uri="{FF2B5EF4-FFF2-40B4-BE49-F238E27FC236}">
                    <a16:creationId xmlns:a16="http://schemas.microsoft.com/office/drawing/2014/main" id="{04680AD2-CE2A-D0D6-0490-917FA9270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l="20784" r="20783"/>
              <a:stretch/>
            </p:blipFill>
            <p:spPr>
              <a:xfrm>
                <a:off x="4017875" y="6610333"/>
                <a:ext cx="138589" cy="133413"/>
              </a:xfrm>
              <a:prstGeom prst="rect">
                <a:avLst/>
              </a:prstGeom>
            </p:spPr>
          </p:pic>
          <p:sp>
            <p:nvSpPr>
              <p:cNvPr id="16" name="GraceFellowshipChurch"/>
              <p:cNvSpPr txBox="1"/>
              <p:nvPr/>
            </p:nvSpPr>
            <p:spPr>
              <a:xfrm>
                <a:off x="4211125" y="6407215"/>
                <a:ext cx="1384037" cy="16110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61"/>
                  </a:lnSpc>
                </a:pPr>
                <a:r>
                  <a:rPr lang="en-US" sz="972" dirty="0" err="1">
                    <a:solidFill>
                      <a:srgbClr val="FFFFFF"/>
                    </a:solidFill>
                    <a:latin typeface="Cardo"/>
                  </a:rPr>
                  <a:t>GraceFellowshipChurch</a:t>
                </a:r>
                <a:endParaRPr lang="en-US" sz="972" dirty="0">
                  <a:solidFill>
                    <a:srgbClr val="FFFFFF"/>
                  </a:solidFill>
                  <a:latin typeface="Cardo"/>
                </a:endParaRPr>
              </a:p>
            </p:txBody>
          </p:sp>
          <p:pic>
            <p:nvPicPr>
              <p:cNvPr id="37" name="Facebook logo">
                <a:extLst>
                  <a:ext uri="{FF2B5EF4-FFF2-40B4-BE49-F238E27FC236}">
                    <a16:creationId xmlns:a16="http://schemas.microsoft.com/office/drawing/2014/main" id="{C4E2B7EC-7A60-FF9E-9E6C-170A995F41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l="20784" r="20783"/>
              <a:stretch/>
            </p:blipFill>
            <p:spPr>
              <a:xfrm>
                <a:off x="4013983" y="6419189"/>
                <a:ext cx="142481" cy="137160"/>
              </a:xfrm>
              <a:prstGeom prst="rect">
                <a:avLst/>
              </a:prstGeom>
            </p:spPr>
          </p:pic>
          <p:sp>
            <p:nvSpPr>
              <p:cNvPr id="22" name="Follow us on"/>
              <p:cNvSpPr txBox="1"/>
              <p:nvPr/>
            </p:nvSpPr>
            <p:spPr>
              <a:xfrm>
                <a:off x="4021147" y="6186715"/>
                <a:ext cx="2393776" cy="1988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34"/>
                  </a:lnSpc>
                </a:pPr>
                <a:r>
                  <a:rPr lang="en-US" sz="1167" b="1" dirty="0">
                    <a:solidFill>
                      <a:srgbClr val="FFFFFF"/>
                    </a:solidFill>
                    <a:latin typeface="Cardo" panose="02020600000000000000" pitchFamily="18" charset="-79"/>
                    <a:ea typeface="Cardo" panose="02020600000000000000" pitchFamily="18" charset="-79"/>
                    <a:cs typeface="Cardo" panose="02020600000000000000" pitchFamily="18" charset="-79"/>
                  </a:rPr>
                  <a:t>Follow us on:</a:t>
                </a:r>
              </a:p>
            </p:txBody>
          </p:sp>
          <p:sp>
            <p:nvSpPr>
              <p:cNvPr id="21" name="123 Church St, Hometown, USA"/>
              <p:cNvSpPr txBox="1"/>
              <p:nvPr/>
            </p:nvSpPr>
            <p:spPr>
              <a:xfrm>
                <a:off x="4021147" y="5302592"/>
                <a:ext cx="2393776" cy="6614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361"/>
                  </a:lnSpc>
                </a:pPr>
                <a:r>
                  <a:rPr lang="en-US" sz="972" dirty="0">
                    <a:solidFill>
                      <a:srgbClr val="FFFFFF"/>
                    </a:solidFill>
                    <a:latin typeface="Cardo"/>
                  </a:rPr>
                  <a:t>123 Church St, Hometown, USA</a:t>
                </a:r>
              </a:p>
              <a:p>
                <a:pPr>
                  <a:lnSpc>
                    <a:spcPts val="1361"/>
                  </a:lnSpc>
                </a:pPr>
                <a:r>
                  <a:rPr lang="en-US" sz="972" dirty="0">
                    <a:solidFill>
                      <a:srgbClr val="FFFFFF"/>
                    </a:solidFill>
                    <a:latin typeface="Cardo"/>
                  </a:rPr>
                  <a:t>+123-456-7890</a:t>
                </a:r>
              </a:p>
              <a:p>
                <a:pPr>
                  <a:lnSpc>
                    <a:spcPts val="1361"/>
                  </a:lnSpc>
                </a:pPr>
                <a:r>
                  <a:rPr lang="en-US" sz="972" dirty="0">
                    <a:solidFill>
                      <a:srgbClr val="FFFFFF"/>
                    </a:solidFill>
                    <a:latin typeface="Cardo"/>
                  </a:rPr>
                  <a:t>hello@templatelab.com</a:t>
                </a:r>
              </a:p>
              <a:p>
                <a:pPr>
                  <a:lnSpc>
                    <a:spcPts val="1361"/>
                  </a:lnSpc>
                </a:pPr>
                <a:r>
                  <a:rPr lang="en-US" sz="972" dirty="0">
                    <a:solidFill>
                      <a:srgbClr val="FFFFFF"/>
                    </a:solidFill>
                    <a:latin typeface="Cardo"/>
                  </a:rPr>
                  <a:t>www.templatelab.com</a:t>
                </a:r>
              </a:p>
            </p:txBody>
          </p:sp>
          <p:sp>
            <p:nvSpPr>
              <p:cNvPr id="23" name="CONTACT US"/>
              <p:cNvSpPr txBox="1"/>
              <p:nvPr/>
            </p:nvSpPr>
            <p:spPr>
              <a:xfrm>
                <a:off x="4021147" y="4819675"/>
                <a:ext cx="2649706" cy="3847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34"/>
                  </a:lnSpc>
                </a:pPr>
                <a:r>
                  <a:rPr lang="en-US" sz="2334" spc="233" dirty="0">
                    <a:solidFill>
                      <a:srgbClr val="FFFFFF"/>
                    </a:solidFill>
                    <a:latin typeface="Cardo"/>
                  </a:rPr>
                  <a:t>CONTACT US</a:t>
                </a:r>
              </a:p>
            </p:txBody>
          </p:sp>
          <p:sp>
            <p:nvSpPr>
              <p:cNvPr id="14" name="HOLY APOSTLE CHURCH"/>
              <p:cNvSpPr txBox="1"/>
              <p:nvPr/>
            </p:nvSpPr>
            <p:spPr>
              <a:xfrm>
                <a:off x="4021147" y="1310114"/>
                <a:ext cx="2393776" cy="16111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>
                  <a:lnSpc>
                    <a:spcPts val="1361"/>
                  </a:lnSpc>
                  <a:spcBef>
                    <a:spcPct val="0"/>
                  </a:spcBef>
                </a:pPr>
                <a:r>
                  <a:rPr lang="en-US" sz="972" spc="179" dirty="0">
                    <a:solidFill>
                      <a:srgbClr val="FFFFFF"/>
                    </a:solidFill>
                    <a:latin typeface="Libre Baskerville"/>
                  </a:rPr>
                  <a:t>HOLY APOSTLE CHURCH</a:t>
                </a:r>
              </a:p>
            </p:txBody>
          </p:sp>
          <p:pic>
            <p:nvPicPr>
              <p:cNvPr id="10" name="Graphic 2">
                <a:extLst>
                  <a:ext uri="{FF2B5EF4-FFF2-40B4-BE49-F238E27FC236}">
                    <a16:creationId xmlns:a16="http://schemas.microsoft.com/office/drawing/2014/main" id="{392AFA8E-E98A-1494-7581-53E34EDB60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4896" r="25409"/>
              <a:stretch/>
            </p:blipFill>
            <p:spPr>
              <a:xfrm>
                <a:off x="4039911" y="752947"/>
                <a:ext cx="402382" cy="455458"/>
              </a:xfrm>
              <a:prstGeom prst="rect">
                <a:avLst/>
              </a:prstGeom>
            </p:spPr>
          </p:pic>
        </p:grpSp>
        <p:grpSp>
          <p:nvGrpSpPr>
            <p:cNvPr id="38" name="Group 1">
              <a:extLst>
                <a:ext uri="{FF2B5EF4-FFF2-40B4-BE49-F238E27FC236}">
                  <a16:creationId xmlns:a16="http://schemas.microsoft.com/office/drawing/2014/main" id="{3295A346-9A77-BB95-FDBD-DACB3341B188}"/>
                </a:ext>
              </a:extLst>
            </p:cNvPr>
            <p:cNvGrpSpPr/>
            <p:nvPr/>
          </p:nvGrpSpPr>
          <p:grpSpPr>
            <a:xfrm>
              <a:off x="0" y="0"/>
              <a:ext cx="3592522" cy="7560000"/>
              <a:chOff x="0" y="0"/>
              <a:chExt cx="3592522" cy="7560000"/>
            </a:xfrm>
          </p:grpSpPr>
          <p:sp>
            <p:nvSpPr>
              <p:cNvPr id="9" name="Freeform 1"/>
              <p:cNvSpPr/>
              <p:nvPr/>
            </p:nvSpPr>
            <p:spPr>
              <a:xfrm>
                <a:off x="0" y="0"/>
                <a:ext cx="3592522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280652" h="2709333">
                    <a:moveTo>
                      <a:pt x="0" y="0"/>
                    </a:moveTo>
                    <a:lnTo>
                      <a:pt x="1280652" y="0"/>
                    </a:lnTo>
                    <a:lnTo>
                      <a:pt x="1280652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8" name="Graphic 1">
                <a:extLst>
                  <a:ext uri="{FF2B5EF4-FFF2-40B4-BE49-F238E27FC236}">
                    <a16:creationId xmlns:a16="http://schemas.microsoft.com/office/drawing/2014/main" id="{543F0015-34F9-8645-6D1F-A64803E1C8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24896" r="25409"/>
              <a:stretch/>
            </p:blipFill>
            <p:spPr>
              <a:xfrm>
                <a:off x="1483518" y="4351688"/>
                <a:ext cx="625486" cy="707992"/>
              </a:xfrm>
              <a:prstGeom prst="rect">
                <a:avLst/>
              </a:prstGeom>
            </p:spPr>
          </p:pic>
          <p:sp>
            <p:nvSpPr>
              <p:cNvPr id="12" name="TAKE A BREAK FROM DAILY LIFE AND RECONNECT WITH YOUR SPIRITUALITY."/>
              <p:cNvSpPr txBox="1"/>
              <p:nvPr/>
            </p:nvSpPr>
            <p:spPr>
              <a:xfrm>
                <a:off x="587217" y="2481785"/>
                <a:ext cx="2418088" cy="175464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276"/>
                  </a:lnSpc>
                </a:pPr>
                <a:r>
                  <a:rPr lang="en-US" sz="1750" b="1" spc="262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TAKE A BREAK FROM DAILY LIFE AND RECONNECT WITH YOUR SPIRITUALITY.</a:t>
                </a:r>
              </a:p>
            </p:txBody>
          </p:sp>
        </p:grpSp>
        <p:sp>
          <p:nvSpPr>
            <p:cNvPr id="24" name="TemplateLAB"/>
            <p:cNvSpPr/>
            <p:nvPr/>
          </p:nvSpPr>
          <p:spPr>
            <a:xfrm>
              <a:off x="1449046" y="6875834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694430" h="114581">
                  <a:moveTo>
                    <a:pt x="0" y="0"/>
                  </a:moveTo>
                  <a:lnTo>
                    <a:pt x="694430" y="0"/>
                  </a:lnTo>
                  <a:lnTo>
                    <a:pt x="694430" y="114581"/>
                  </a:lnTo>
                  <a:lnTo>
                    <a:pt x="0" y="1145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B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">
            <a:extLst>
              <a:ext uri="{FF2B5EF4-FFF2-40B4-BE49-F238E27FC236}">
                <a16:creationId xmlns:a16="http://schemas.microsoft.com/office/drawing/2014/main" id="{1385375A-221B-44DA-C4B9-3B22A6C81FF4}"/>
              </a:ext>
            </a:extLst>
          </p:cNvPr>
          <p:cNvGrpSpPr/>
          <p:nvPr/>
        </p:nvGrpSpPr>
        <p:grpSpPr>
          <a:xfrm>
            <a:off x="0" y="0"/>
            <a:ext cx="10692000" cy="7560000"/>
            <a:chOff x="0" y="0"/>
            <a:chExt cx="10692000" cy="7560000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9E16A9CF-A16D-6A56-90A1-26A9DE4EC458}"/>
                </a:ext>
              </a:extLst>
            </p:cNvPr>
            <p:cNvGrpSpPr/>
            <p:nvPr/>
          </p:nvGrpSpPr>
          <p:grpSpPr>
            <a:xfrm>
              <a:off x="7585430" y="3967260"/>
              <a:ext cx="2624348" cy="2991983"/>
              <a:chOff x="7585430" y="3967260"/>
              <a:chExt cx="2624348" cy="2991983"/>
            </a:xfrm>
          </p:grpSpPr>
          <p:sp>
            <p:nvSpPr>
              <p:cNvPr id="30" name="Ladies, join us on August 20th,"/>
              <p:cNvSpPr txBox="1"/>
              <p:nvPr/>
            </p:nvSpPr>
            <p:spPr>
              <a:xfrm>
                <a:off x="7912783" y="6647673"/>
                <a:ext cx="1969643" cy="311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71"/>
                  </a:lnSpc>
                </a:pPr>
                <a:r>
                  <a:rPr lang="en-US" sz="920" dirty="0">
                    <a:solidFill>
                      <a:srgbClr val="FFFFFF"/>
                    </a:solidFill>
                    <a:latin typeface="Cardo"/>
                  </a:rPr>
                  <a:t>Ladies, join us on August 20th, </a:t>
                </a:r>
              </a:p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FFFFFF"/>
                    </a:solidFill>
                    <a:latin typeface="Cardo"/>
                  </a:rPr>
                  <a:t>at 10 AM in the fellowship hall.</a:t>
                </a:r>
              </a:p>
            </p:txBody>
          </p:sp>
          <p:sp>
            <p:nvSpPr>
              <p:cNvPr id="31" name="WOMEN’S PRAYER MEETING"/>
              <p:cNvSpPr txBox="1"/>
              <p:nvPr/>
            </p:nvSpPr>
            <p:spPr>
              <a:xfrm>
                <a:off x="7585430" y="6413421"/>
                <a:ext cx="2624348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FFFFFF"/>
                    </a:solidFill>
                    <a:latin typeface="Libre Baskerville" panose="02000000000000000000" pitchFamily="2" charset="0"/>
                  </a:rPr>
                  <a:t>WOMEN’S PRAYER MEETING</a:t>
                </a:r>
              </a:p>
            </p:txBody>
          </p:sp>
          <p:sp>
            <p:nvSpPr>
              <p:cNvPr id="28" name="Registration is open for our annual youth retreat on September 10-12."/>
              <p:cNvSpPr txBox="1"/>
              <p:nvPr/>
            </p:nvSpPr>
            <p:spPr>
              <a:xfrm>
                <a:off x="7912783" y="5781130"/>
                <a:ext cx="1969643" cy="3115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FFFFFF"/>
                    </a:solidFill>
                    <a:latin typeface="Cardo"/>
                  </a:rPr>
                  <a:t>Registration is open for our annual youth retreat on September 10-12.</a:t>
                </a:r>
              </a:p>
            </p:txBody>
          </p:sp>
          <p:sp>
            <p:nvSpPr>
              <p:cNvPr id="29" name="YOUTH RETREAT"/>
              <p:cNvSpPr txBox="1"/>
              <p:nvPr/>
            </p:nvSpPr>
            <p:spPr>
              <a:xfrm>
                <a:off x="7753141" y="5544671"/>
                <a:ext cx="2288928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FFFFFF"/>
                    </a:solidFill>
                    <a:latin typeface="Libre Baskerville" panose="02000000000000000000" pitchFamily="2" charset="0"/>
                  </a:rPr>
                  <a:t>YOUTH RETREAT</a:t>
                </a:r>
              </a:p>
            </p:txBody>
          </p:sp>
          <p:sp>
            <p:nvSpPr>
              <p:cNvPr id="26" name="Meeting every Tuesday at 6:30 PM. Dive deep into the Gospel of John this month."/>
              <p:cNvSpPr txBox="1"/>
              <p:nvPr/>
            </p:nvSpPr>
            <p:spPr>
              <a:xfrm>
                <a:off x="7753141" y="4910047"/>
                <a:ext cx="2288928" cy="31390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FFFFFF"/>
                    </a:solidFill>
                    <a:latin typeface="Cardo"/>
                  </a:rPr>
                  <a:t>Meeting every Tuesday at 6:30 PM. Dive deep into the Gospel of John this month.</a:t>
                </a:r>
              </a:p>
            </p:txBody>
          </p:sp>
          <p:sp>
            <p:nvSpPr>
              <p:cNvPr id="27" name="BIBLE STUDY GROUP"/>
              <p:cNvSpPr txBox="1"/>
              <p:nvPr/>
            </p:nvSpPr>
            <p:spPr>
              <a:xfrm>
                <a:off x="7753141" y="4644093"/>
                <a:ext cx="2288928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FFFFFF"/>
                    </a:solidFill>
                    <a:latin typeface="Libre Baskerville" panose="02000000000000000000" pitchFamily="2" charset="0"/>
                  </a:rPr>
                  <a:t>BIBLE STUDY GROUP</a:t>
                </a:r>
              </a:p>
            </p:txBody>
          </p:sp>
          <p:sp>
            <p:nvSpPr>
              <p:cNvPr id="32" name="Line"/>
              <p:cNvSpPr/>
              <p:nvPr/>
            </p:nvSpPr>
            <p:spPr>
              <a:xfrm>
                <a:off x="7747368" y="4473477"/>
                <a:ext cx="2300472" cy="0"/>
              </a:xfrm>
              <a:prstGeom prst="line">
                <a:avLst/>
              </a:prstGeom>
              <a:ln w="127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Upcoming Events"/>
              <p:cNvSpPr txBox="1"/>
              <p:nvPr/>
            </p:nvSpPr>
            <p:spPr>
              <a:xfrm>
                <a:off x="7656617" y="3967260"/>
                <a:ext cx="2481975" cy="2940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324"/>
                  </a:lnSpc>
                  <a:spcBef>
                    <a:spcPct val="0"/>
                  </a:spcBef>
                </a:pPr>
                <a:r>
                  <a:rPr lang="en-US" sz="2075" b="1" spc="-64" dirty="0">
                    <a:solidFill>
                      <a:srgbClr val="FFFFFF"/>
                    </a:solidFill>
                    <a:latin typeface="Libre Baskerville" panose="02000000000000000000" pitchFamily="2" charset="0"/>
                  </a:rPr>
                  <a:t> Upcoming Events</a:t>
                </a:r>
              </a:p>
            </p:txBody>
          </p:sp>
        </p:grpSp>
        <p:sp>
          <p:nvSpPr>
            <p:cNvPr id="5" name="Image"/>
            <p:cNvSpPr/>
            <p:nvPr/>
          </p:nvSpPr>
          <p:spPr>
            <a:xfrm>
              <a:off x="3564000" y="0"/>
              <a:ext cx="7128000" cy="3440083"/>
            </a:xfrm>
            <a:custGeom>
              <a:avLst/>
              <a:gdLst/>
              <a:ahLst/>
              <a:cxnLst/>
              <a:rect l="l" t="t" r="r" b="b"/>
              <a:pathLst>
                <a:path w="7128000" h="3440083">
                  <a:moveTo>
                    <a:pt x="0" y="0"/>
                  </a:moveTo>
                  <a:lnTo>
                    <a:pt x="7128000" y="0"/>
                  </a:lnTo>
                  <a:lnTo>
                    <a:pt x="7128000" y="3440083"/>
                  </a:lnTo>
                  <a:lnTo>
                    <a:pt x="0" y="3440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378" b="-33843"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F3F1290C-8D18-D2F9-31F1-B473F13F247B}"/>
                </a:ext>
              </a:extLst>
            </p:cNvPr>
            <p:cNvGrpSpPr/>
            <p:nvPr/>
          </p:nvGrpSpPr>
          <p:grpSpPr>
            <a:xfrm>
              <a:off x="4168055" y="3947062"/>
              <a:ext cx="2234492" cy="2872068"/>
              <a:chOff x="4168055" y="3947062"/>
              <a:chExt cx="2234492" cy="2872068"/>
            </a:xfrm>
          </p:grpSpPr>
          <p:sp>
            <p:nvSpPr>
              <p:cNvPr id="35" name="QR"/>
              <p:cNvSpPr/>
              <p:nvPr/>
            </p:nvSpPr>
            <p:spPr>
              <a:xfrm>
                <a:off x="4168055" y="5957294"/>
                <a:ext cx="861836" cy="861836"/>
              </a:xfrm>
              <a:custGeom>
                <a:avLst/>
                <a:gdLst/>
                <a:ahLst/>
                <a:cxnLst/>
                <a:rect l="l" t="t" r="r" b="b"/>
                <a:pathLst>
                  <a:path w="1149114" h="1149114">
                    <a:moveTo>
                      <a:pt x="0" y="0"/>
                    </a:moveTo>
                    <a:lnTo>
                      <a:pt x="1149114" y="0"/>
                    </a:lnTo>
                    <a:lnTo>
                      <a:pt x="1149114" y="1149114"/>
                    </a:lnTo>
                    <a:lnTo>
                      <a:pt x="0" y="11491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We appreciate your continuous support. To give online, please visit our website or scan the QR code below."/>
              <p:cNvSpPr txBox="1"/>
              <p:nvPr/>
            </p:nvSpPr>
            <p:spPr>
              <a:xfrm>
                <a:off x="4168055" y="5352195"/>
                <a:ext cx="2041067" cy="41691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108"/>
                  </a:lnSpc>
                </a:pPr>
                <a:r>
                  <a:rPr lang="en-US" sz="924" dirty="0">
                    <a:solidFill>
                      <a:srgbClr val="FFFFFF"/>
                    </a:solidFill>
                    <a:latin typeface="Cardo"/>
                  </a:rPr>
                  <a:t>We appreciate your continuous support. To give online, please visit our website or scan the QR code below.</a:t>
                </a:r>
              </a:p>
            </p:txBody>
          </p:sp>
          <p:sp>
            <p:nvSpPr>
              <p:cNvPr id="38" name="Line"/>
              <p:cNvSpPr/>
              <p:nvPr/>
            </p:nvSpPr>
            <p:spPr>
              <a:xfrm>
                <a:off x="4168055" y="5227652"/>
                <a:ext cx="1936301" cy="0"/>
              </a:xfrm>
              <a:prstGeom prst="line">
                <a:avLst/>
              </a:prstGeom>
              <a:ln w="127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nline"/>
              <p:cNvSpPr txBox="1"/>
              <p:nvPr/>
            </p:nvSpPr>
            <p:spPr>
              <a:xfrm>
                <a:off x="4168055" y="4439156"/>
                <a:ext cx="2234492" cy="6753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651"/>
                  </a:lnSpc>
                </a:pPr>
                <a:r>
                  <a:rPr lang="en-US" sz="2071" b="1" spc="-87" dirty="0">
                    <a:solidFill>
                      <a:srgbClr val="FFFFFF"/>
                    </a:solidFill>
                    <a:latin typeface="Libre Baskerville" panose="02000000000000000000" pitchFamily="2" charset="0"/>
                  </a:rPr>
                  <a:t>Online </a:t>
                </a:r>
              </a:p>
              <a:p>
                <a:pPr>
                  <a:lnSpc>
                    <a:spcPts val="2651"/>
                  </a:lnSpc>
                </a:pPr>
                <a:r>
                  <a:rPr lang="en-US" sz="2071" b="1" spc="-87" dirty="0">
                    <a:solidFill>
                      <a:srgbClr val="FFFFFF"/>
                    </a:solidFill>
                    <a:latin typeface="Libre Baskerville" panose="02000000000000000000" pitchFamily="2" charset="0"/>
                  </a:rPr>
                  <a:t>Giving Info</a:t>
                </a:r>
              </a:p>
            </p:txBody>
          </p:sp>
          <p:pic>
            <p:nvPicPr>
              <p:cNvPr id="2" name="Graphic 1">
                <a:extLst>
                  <a:ext uri="{FF2B5EF4-FFF2-40B4-BE49-F238E27FC236}">
                    <a16:creationId xmlns:a16="http://schemas.microsoft.com/office/drawing/2014/main" id="{06FD7E2C-9375-7D4C-A43E-743C255FE0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30725" r="30312"/>
              <a:stretch/>
            </p:blipFill>
            <p:spPr>
              <a:xfrm>
                <a:off x="4176757" y="3947062"/>
                <a:ext cx="312254" cy="450801"/>
              </a:xfrm>
              <a:prstGeom prst="rect">
                <a:avLst/>
              </a:prstGeom>
            </p:spPr>
          </p:pic>
        </p:grpSp>
        <p:grpSp>
          <p:nvGrpSpPr>
            <p:cNvPr id="4" name="Group 1">
              <a:extLst>
                <a:ext uri="{FF2B5EF4-FFF2-40B4-BE49-F238E27FC236}">
                  <a16:creationId xmlns:a16="http://schemas.microsoft.com/office/drawing/2014/main" id="{70F176E5-CC2F-931B-2C12-8285250D9E73}"/>
                </a:ext>
              </a:extLst>
            </p:cNvPr>
            <p:cNvGrpSpPr/>
            <p:nvPr/>
          </p:nvGrpSpPr>
          <p:grpSpPr>
            <a:xfrm>
              <a:off x="0" y="0"/>
              <a:ext cx="3573525" cy="7560000"/>
              <a:chOff x="0" y="0"/>
              <a:chExt cx="3573525" cy="7560000"/>
            </a:xfrm>
          </p:grpSpPr>
          <p:sp>
            <p:nvSpPr>
              <p:cNvPr id="3" name="Freeform 1"/>
              <p:cNvSpPr/>
              <p:nvPr/>
            </p:nvSpPr>
            <p:spPr>
              <a:xfrm>
                <a:off x="0" y="0"/>
                <a:ext cx="3573525" cy="7560000"/>
              </a:xfrm>
              <a:custGeom>
                <a:avLst/>
                <a:gdLst/>
                <a:ahLst/>
                <a:cxnLst/>
                <a:rect l="l" t="t" r="r" b="b"/>
                <a:pathLst>
                  <a:path w="1280671" h="2709333">
                    <a:moveTo>
                      <a:pt x="0" y="0"/>
                    </a:moveTo>
                    <a:lnTo>
                      <a:pt x="1280671" y="0"/>
                    </a:lnTo>
                    <a:lnTo>
                      <a:pt x="1280671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Pastor John Doe"/>
              <p:cNvSpPr txBox="1"/>
              <p:nvPr/>
            </p:nvSpPr>
            <p:spPr>
              <a:xfrm>
                <a:off x="801941" y="6813272"/>
                <a:ext cx="1969642" cy="1459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2D3B5C"/>
                    </a:solidFill>
                    <a:latin typeface="Cardo"/>
                  </a:rPr>
                  <a:t>Pastor John Doe</a:t>
                </a:r>
              </a:p>
            </p:txBody>
          </p:sp>
          <p:sp>
            <p:nvSpPr>
              <p:cNvPr id="22" name="BENEDICTION"/>
              <p:cNvSpPr txBox="1"/>
              <p:nvPr/>
            </p:nvSpPr>
            <p:spPr>
              <a:xfrm>
                <a:off x="642299" y="6576813"/>
                <a:ext cx="2288927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BENEDICTION</a:t>
                </a:r>
              </a:p>
            </p:txBody>
          </p:sp>
          <p:sp>
            <p:nvSpPr>
              <p:cNvPr id="19" name="&quot;Blessed Assurance&quot; - Hymnal #202"/>
              <p:cNvSpPr txBox="1"/>
              <p:nvPr/>
            </p:nvSpPr>
            <p:spPr>
              <a:xfrm>
                <a:off x="801941" y="6121529"/>
                <a:ext cx="1969642" cy="1459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2D3B5C"/>
                    </a:solidFill>
                    <a:latin typeface="Cardo"/>
                  </a:rPr>
                  <a:t>"Blessed Assurance" - Hymnal #202</a:t>
                </a:r>
              </a:p>
            </p:txBody>
          </p:sp>
          <p:sp>
            <p:nvSpPr>
              <p:cNvPr id="20" name="CLOSING HYMN"/>
              <p:cNvSpPr txBox="1"/>
              <p:nvPr/>
            </p:nvSpPr>
            <p:spPr>
              <a:xfrm>
                <a:off x="642299" y="5885071"/>
                <a:ext cx="2288927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CLOSING HYMN </a:t>
                </a:r>
              </a:p>
            </p:txBody>
          </p:sp>
          <p:sp>
            <p:nvSpPr>
              <p:cNvPr id="17" name="Blessing by Deacon Mary White"/>
              <p:cNvSpPr txBox="1"/>
              <p:nvPr/>
            </p:nvSpPr>
            <p:spPr>
              <a:xfrm>
                <a:off x="801941" y="5429787"/>
                <a:ext cx="1969642" cy="1459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2D3B5C"/>
                    </a:solidFill>
                    <a:latin typeface="Cardo"/>
                  </a:rPr>
                  <a:t>Blessing by Deacon Mary White</a:t>
                </a:r>
              </a:p>
            </p:txBody>
          </p:sp>
          <p:sp>
            <p:nvSpPr>
              <p:cNvPr id="18" name="OFFERING &amp; TITHING"/>
              <p:cNvSpPr txBox="1"/>
              <p:nvPr/>
            </p:nvSpPr>
            <p:spPr>
              <a:xfrm>
                <a:off x="642299" y="5193329"/>
                <a:ext cx="2288927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OFFERING &amp; TITHING</a:t>
                </a:r>
              </a:p>
            </p:txBody>
          </p:sp>
          <p:sp>
            <p:nvSpPr>
              <p:cNvPr id="9" name="&quot;Embracing God's Purpose&quot; by"/>
              <p:cNvSpPr txBox="1"/>
              <p:nvPr/>
            </p:nvSpPr>
            <p:spPr>
              <a:xfrm>
                <a:off x="801941" y="4570114"/>
                <a:ext cx="1969642" cy="3139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71"/>
                  </a:lnSpc>
                </a:pPr>
                <a:r>
                  <a:rPr lang="en-US" sz="920" dirty="0">
                    <a:solidFill>
                      <a:srgbClr val="2D3B5C"/>
                    </a:solidFill>
                    <a:latin typeface="Cardo"/>
                  </a:rPr>
                  <a:t>"Embracing God's Purpose" by </a:t>
                </a:r>
              </a:p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2D3B5C"/>
                    </a:solidFill>
                    <a:latin typeface="Cardo"/>
                  </a:rPr>
                  <a:t>Pastor John Doe</a:t>
                </a:r>
              </a:p>
            </p:txBody>
          </p:sp>
          <p:sp>
            <p:nvSpPr>
              <p:cNvPr id="10" name="SERMON"/>
              <p:cNvSpPr txBox="1"/>
              <p:nvPr/>
            </p:nvSpPr>
            <p:spPr>
              <a:xfrm>
                <a:off x="642299" y="4304160"/>
                <a:ext cx="2288927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SERMON</a:t>
                </a:r>
              </a:p>
            </p:txBody>
          </p:sp>
          <p:sp>
            <p:nvSpPr>
              <p:cNvPr id="15" name="Romans 8:28-39."/>
              <p:cNvSpPr txBox="1"/>
              <p:nvPr/>
            </p:nvSpPr>
            <p:spPr>
              <a:xfrm>
                <a:off x="801941" y="3848876"/>
                <a:ext cx="1969642" cy="1459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2D3B5C"/>
                    </a:solidFill>
                    <a:latin typeface="Cardo"/>
                  </a:rPr>
                  <a:t>Romans 8:28-39.</a:t>
                </a:r>
              </a:p>
            </p:txBody>
          </p:sp>
          <p:sp>
            <p:nvSpPr>
              <p:cNvPr id="16" name="SCRIPTURE READING"/>
              <p:cNvSpPr txBox="1"/>
              <p:nvPr/>
            </p:nvSpPr>
            <p:spPr>
              <a:xfrm>
                <a:off x="642299" y="3612418"/>
                <a:ext cx="2288927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SCRIPTURE READING</a:t>
                </a:r>
              </a:p>
            </p:txBody>
          </p:sp>
          <p:sp>
            <p:nvSpPr>
              <p:cNvPr id="13" name="&quot;How Great Thou Art&quot; - Hymnal #101"/>
              <p:cNvSpPr txBox="1"/>
              <p:nvPr/>
            </p:nvSpPr>
            <p:spPr>
              <a:xfrm>
                <a:off x="801941" y="3157135"/>
                <a:ext cx="1969642" cy="1459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2D3B5C"/>
                    </a:solidFill>
                    <a:latin typeface="Cardo"/>
                  </a:rPr>
                  <a:t>"How Great Thou Art" - Hymnal #101</a:t>
                </a:r>
              </a:p>
            </p:txBody>
          </p:sp>
          <p:sp>
            <p:nvSpPr>
              <p:cNvPr id="14" name="HYMN"/>
              <p:cNvSpPr txBox="1"/>
              <p:nvPr/>
            </p:nvSpPr>
            <p:spPr>
              <a:xfrm>
                <a:off x="642299" y="2920676"/>
                <a:ext cx="2288927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HYMN</a:t>
                </a:r>
              </a:p>
            </p:txBody>
          </p:sp>
          <p:sp>
            <p:nvSpPr>
              <p:cNvPr id="11" name="Psalm 100, led by Pastor John Doe"/>
              <p:cNvSpPr txBox="1"/>
              <p:nvPr/>
            </p:nvSpPr>
            <p:spPr>
              <a:xfrm>
                <a:off x="801941" y="2465393"/>
                <a:ext cx="1969642" cy="14597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u="none" strike="noStrike" dirty="0">
                    <a:solidFill>
                      <a:srgbClr val="2D3B5C"/>
                    </a:solidFill>
                    <a:latin typeface="Cardo"/>
                  </a:rPr>
                  <a:t>Psalm 100, led by Pastor John Doe</a:t>
                </a:r>
              </a:p>
            </p:txBody>
          </p:sp>
          <p:sp>
            <p:nvSpPr>
              <p:cNvPr id="12" name="CALL TO WORSHIP"/>
              <p:cNvSpPr txBox="1"/>
              <p:nvPr/>
            </p:nvSpPr>
            <p:spPr>
              <a:xfrm>
                <a:off x="642299" y="2228934"/>
                <a:ext cx="2288927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CALL TO WORSHIP</a:t>
                </a:r>
              </a:p>
            </p:txBody>
          </p:sp>
          <p:sp>
            <p:nvSpPr>
              <p:cNvPr id="7" name="&quot;Amazing Grace&quot; performed by"/>
              <p:cNvSpPr txBox="1"/>
              <p:nvPr/>
            </p:nvSpPr>
            <p:spPr>
              <a:xfrm>
                <a:off x="801941" y="1605719"/>
                <a:ext cx="1969642" cy="3139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71"/>
                  </a:lnSpc>
                </a:pPr>
                <a:r>
                  <a:rPr lang="en-US" sz="920" dirty="0">
                    <a:solidFill>
                      <a:srgbClr val="2D3B5C"/>
                    </a:solidFill>
                    <a:latin typeface="Cardo"/>
                  </a:rPr>
                  <a:t>"Amazing Grace" performed by </a:t>
                </a:r>
              </a:p>
              <a:p>
                <a:pPr marL="0" lvl="0" indent="0" algn="ctr">
                  <a:lnSpc>
                    <a:spcPts val="1371"/>
                  </a:lnSpc>
                  <a:spcBef>
                    <a:spcPct val="0"/>
                  </a:spcBef>
                </a:pPr>
                <a:r>
                  <a:rPr lang="en-US" sz="920" dirty="0">
                    <a:solidFill>
                      <a:srgbClr val="2D3B5C"/>
                    </a:solidFill>
                    <a:latin typeface="Cardo"/>
                  </a:rPr>
                  <a:t>Jane Smith, Organist</a:t>
                </a:r>
              </a:p>
            </p:txBody>
          </p:sp>
          <p:sp>
            <p:nvSpPr>
              <p:cNvPr id="8" name="PRELUDE"/>
              <p:cNvSpPr txBox="1"/>
              <p:nvPr/>
            </p:nvSpPr>
            <p:spPr>
              <a:xfrm>
                <a:off x="642299" y="1339766"/>
                <a:ext cx="2288927" cy="186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563"/>
                  </a:lnSpc>
                  <a:spcBef>
                    <a:spcPct val="0"/>
                  </a:spcBef>
                </a:pPr>
                <a:r>
                  <a:rPr lang="en-US" sz="983" b="1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PRELUDE</a:t>
                </a:r>
              </a:p>
            </p:txBody>
          </p:sp>
          <p:sp>
            <p:nvSpPr>
              <p:cNvPr id="23" name="Order of Service"/>
              <p:cNvSpPr txBox="1"/>
              <p:nvPr/>
            </p:nvSpPr>
            <p:spPr>
              <a:xfrm>
                <a:off x="545775" y="615044"/>
                <a:ext cx="2481974" cy="2939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320"/>
                  </a:lnSpc>
                  <a:spcBef>
                    <a:spcPct val="0"/>
                  </a:spcBef>
                </a:pPr>
                <a:r>
                  <a:rPr lang="en-US" sz="2071" b="1" u="none" spc="-64" dirty="0">
                    <a:solidFill>
                      <a:srgbClr val="2D3B5C"/>
                    </a:solidFill>
                    <a:latin typeface="Libre Baskerville" panose="02000000000000000000" pitchFamily="2" charset="0"/>
                  </a:rPr>
                  <a:t>Order of Service</a:t>
                </a:r>
              </a:p>
            </p:txBody>
          </p:sp>
        </p:grpSp>
        <p:sp>
          <p:nvSpPr>
            <p:cNvPr id="39" name="TemplateLAB"/>
            <p:cNvSpPr/>
            <p:nvPr/>
          </p:nvSpPr>
          <p:spPr>
            <a:xfrm rot="5400000">
              <a:off x="4788991" y="6414624"/>
              <a:ext cx="694430" cy="114581"/>
            </a:xfrm>
            <a:custGeom>
              <a:avLst/>
              <a:gdLst/>
              <a:ahLst/>
              <a:cxnLst/>
              <a:rect l="l" t="t" r="r" b="b"/>
              <a:pathLst>
                <a:path w="925907" h="152775">
                  <a:moveTo>
                    <a:pt x="0" y="0"/>
                  </a:moveTo>
                  <a:lnTo>
                    <a:pt x="925907" y="0"/>
                  </a:lnTo>
                  <a:lnTo>
                    <a:pt x="925907" y="152775"/>
                  </a:lnTo>
                  <a:lnTo>
                    <a:pt x="0" y="15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199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Libre Baskerville</vt:lpstr>
      <vt:lpstr>Calibri</vt:lpstr>
      <vt:lpstr>Arial</vt:lpstr>
      <vt:lpstr>Cardo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Tri-fold church bulletin template</dc:title>
  <cp:lastModifiedBy>5403</cp:lastModifiedBy>
  <cp:revision>7</cp:revision>
  <dcterms:created xsi:type="dcterms:W3CDTF">2006-08-16T00:00:00Z</dcterms:created>
  <dcterms:modified xsi:type="dcterms:W3CDTF">2023-08-11T14:36:22Z</dcterms:modified>
  <dc:identifier>DAFrGoJ4eaM</dc:identifier>
</cp:coreProperties>
</file>