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75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layfair Display" pitchFamily="2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1"/>
    <a:srgbClr val="751F12"/>
    <a:srgbClr val="E0863A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6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/>
          <a:srcRect l="36763" r="35772"/>
          <a:stretch>
            <a:fillRect/>
          </a:stretch>
        </p:blipFill>
        <p:spPr>
          <a:xfrm>
            <a:off x="3715412" y="0"/>
            <a:ext cx="3261176" cy="7560000"/>
          </a:xfrm>
          <a:prstGeom prst="rect">
            <a:avLst/>
          </a:prstGeom>
        </p:spPr>
      </p:pic>
      <p:grpSp>
        <p:nvGrpSpPr>
          <p:cNvPr id="55" name="Group 3">
            <a:extLst>
              <a:ext uri="{FF2B5EF4-FFF2-40B4-BE49-F238E27FC236}">
                <a16:creationId xmlns:a16="http://schemas.microsoft.com/office/drawing/2014/main" id="{5C21BF8D-D699-8E45-A9EB-A84EFBF9E83B}"/>
              </a:ext>
            </a:extLst>
          </p:cNvPr>
          <p:cNvGrpSpPr/>
          <p:nvPr/>
        </p:nvGrpSpPr>
        <p:grpSpPr>
          <a:xfrm>
            <a:off x="7416197" y="624473"/>
            <a:ext cx="3277203" cy="6397855"/>
            <a:chOff x="7416197" y="624473"/>
            <a:chExt cx="3277203" cy="6397855"/>
          </a:xfrm>
        </p:grpSpPr>
        <p:sp>
          <p:nvSpPr>
            <p:cNvPr id="10" name="Line"/>
            <p:cNvSpPr/>
            <p:nvPr/>
          </p:nvSpPr>
          <p:spPr>
            <a:xfrm>
              <a:off x="8446070" y="6973821"/>
              <a:ext cx="2247330" cy="0"/>
            </a:xfrm>
            <a:prstGeom prst="line">
              <a:avLst/>
            </a:prstGeom>
            <a:ln w="19050" cap="flat">
              <a:solidFill>
                <a:srgbClr val="E086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OTED IN TRADITION, GROWING IN FAITH"/>
            <p:cNvSpPr txBox="1"/>
            <p:nvPr/>
          </p:nvSpPr>
          <p:spPr>
            <a:xfrm>
              <a:off x="7447477" y="6782210"/>
              <a:ext cx="1289745" cy="24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91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2" b="0" i="0" u="none" strike="noStrike" kern="1200" cap="none" spc="2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ROOTED IN TRADITION, GROWING IN FAITH</a:t>
              </a:r>
            </a:p>
          </p:txBody>
        </p:sp>
        <p:sp>
          <p:nvSpPr>
            <p:cNvPr id="15" name="The Eleventh Sunday"/>
            <p:cNvSpPr txBox="1"/>
            <p:nvPr/>
          </p:nvSpPr>
          <p:spPr>
            <a:xfrm>
              <a:off x="7447477" y="5755241"/>
              <a:ext cx="2509898" cy="38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yfair Display"/>
                  <a:ea typeface="+mn-ea"/>
                  <a:cs typeface="+mn-cs"/>
                </a:rPr>
                <a:t>The Eleventh Sunday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yfair Display"/>
                  <a:ea typeface="+mn-ea"/>
                  <a:cs typeface="+mn-cs"/>
                </a:rPr>
                <a:t>after Pentecost</a:t>
              </a:r>
            </a:p>
          </p:txBody>
        </p:sp>
        <p:sp>
          <p:nvSpPr>
            <p:cNvPr id="14" name="ST. AUGUSTINE’S EPISCOPAL CHURCH"/>
            <p:cNvSpPr txBox="1"/>
            <p:nvPr/>
          </p:nvSpPr>
          <p:spPr>
            <a:xfrm>
              <a:off x="7416197" y="3714913"/>
              <a:ext cx="2572459" cy="1808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78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yfair Display" pitchFamily="2" charset="0"/>
                </a:rPr>
                <a:t>ST. AUGUSTINE’S EPISCOPAL CHURCH</a:t>
              </a:r>
            </a:p>
          </p:txBody>
        </p:sp>
        <p:pic>
          <p:nvPicPr>
            <p:cNvPr id="50" name="Graphic">
              <a:extLst>
                <a:ext uri="{FF2B5EF4-FFF2-40B4-BE49-F238E27FC236}">
                  <a16:creationId xmlns:a16="http://schemas.microsoft.com/office/drawing/2014/main" id="{63768036-B886-A186-EC70-82F0AA3D4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5766" r="27087"/>
            <a:stretch/>
          </p:blipFill>
          <p:spPr>
            <a:xfrm>
              <a:off x="7785467" y="624473"/>
              <a:ext cx="1787793" cy="2680102"/>
            </a:xfrm>
            <a:prstGeom prst="rect">
              <a:avLst/>
            </a:prstGeom>
          </p:spPr>
        </p:pic>
      </p:grpSp>
      <p:grpSp>
        <p:nvGrpSpPr>
          <p:cNvPr id="52" name="Group 2">
            <a:extLst>
              <a:ext uri="{FF2B5EF4-FFF2-40B4-BE49-F238E27FC236}">
                <a16:creationId xmlns:a16="http://schemas.microsoft.com/office/drawing/2014/main" id="{A458F76F-6189-2913-49E6-361E5AB6056D}"/>
              </a:ext>
            </a:extLst>
          </p:cNvPr>
          <p:cNvGrpSpPr/>
          <p:nvPr/>
        </p:nvGrpSpPr>
        <p:grpSpPr>
          <a:xfrm>
            <a:off x="585637" y="5118421"/>
            <a:ext cx="2493397" cy="1802391"/>
            <a:chOff x="585637" y="5118421"/>
            <a:chExt cx="2493397" cy="1802391"/>
          </a:xfrm>
        </p:grpSpPr>
        <p:sp>
          <p:nvSpPr>
            <p:cNvPr id="46" name="Join our outreach programs!"/>
            <p:cNvSpPr txBox="1"/>
            <p:nvPr/>
          </p:nvSpPr>
          <p:spPr>
            <a:xfrm>
              <a:off x="631173" y="6723694"/>
              <a:ext cx="2402324" cy="19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Join our outreach programs! </a:t>
              </a:r>
            </a:p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Details on our website.</a:t>
              </a:r>
            </a:p>
          </p:txBody>
        </p:sp>
        <p:sp>
          <p:nvSpPr>
            <p:cNvPr id="44" name="VOLUNTEER OPPORTUNITIES"/>
            <p:cNvSpPr txBox="1"/>
            <p:nvPr/>
          </p:nvSpPr>
          <p:spPr>
            <a:xfrm>
              <a:off x="1158365" y="6343350"/>
              <a:ext cx="1347942" cy="296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7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yfair Display" pitchFamily="2" charset="0"/>
                </a:rPr>
                <a:t>VOLUNTEER OPPORTUNITIES</a:t>
              </a:r>
            </a:p>
          </p:txBody>
        </p:sp>
        <p:sp>
          <p:nvSpPr>
            <p:cNvPr id="45" name="Website: www.staugustines-episcopal.org"/>
            <p:cNvSpPr txBox="1"/>
            <p:nvPr/>
          </p:nvSpPr>
          <p:spPr>
            <a:xfrm>
              <a:off x="631173" y="5442908"/>
              <a:ext cx="2402324" cy="492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Website: www.staugustines-episcopal.org</a:t>
              </a:r>
            </a:p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Phone: (123) 456-7891</a:t>
              </a:r>
            </a:p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Social Channels:</a:t>
              </a:r>
            </a:p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Facebook: @StAugustinesEpi</a:t>
              </a:r>
            </a:p>
            <a:p>
              <a:pPr marL="0" marR="0" lvl="1" indent="0" algn="ctr" defTabSz="914400" rtl="0" eaLnBrk="1" fontAlgn="auto" latinLnBrk="0" hangingPunct="1">
                <a:lnSpc>
                  <a:spcPts val="7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5" b="0" i="0" u="none" strike="noStrike" kern="1200" cap="none" spc="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Twitter: @StAugustinesEC</a:t>
              </a:r>
            </a:p>
          </p:txBody>
        </p:sp>
        <p:sp>
          <p:nvSpPr>
            <p:cNvPr id="43" name="CONNECT &amp; SERVE"/>
            <p:cNvSpPr txBox="1"/>
            <p:nvPr/>
          </p:nvSpPr>
          <p:spPr>
            <a:xfrm>
              <a:off x="585637" y="5118421"/>
              <a:ext cx="2493397" cy="228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layfair Display" pitchFamily="2" charset="0"/>
                </a:rPr>
                <a:t>CONNECT &amp; SERVE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3715412" cy="4605724"/>
          </a:xfrm>
          <a:custGeom>
            <a:avLst/>
            <a:gdLst/>
            <a:ahLst/>
            <a:cxnLst/>
            <a:rect l="l" t="t" r="r" b="b"/>
            <a:pathLst>
              <a:path w="1331520" h="1650587">
                <a:moveTo>
                  <a:pt x="0" y="0"/>
                </a:moveTo>
                <a:lnTo>
                  <a:pt x="1331520" y="0"/>
                </a:lnTo>
                <a:lnTo>
                  <a:pt x="1331520" y="1650587"/>
                </a:lnTo>
                <a:lnTo>
                  <a:pt x="0" y="1650587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"/>
          <p:cNvSpPr/>
          <p:nvPr/>
        </p:nvSpPr>
        <p:spPr>
          <a:xfrm flipH="1" flipV="1">
            <a:off x="1857677" y="1239230"/>
            <a:ext cx="5413" cy="3366494"/>
          </a:xfrm>
          <a:prstGeom prst="line">
            <a:avLst/>
          </a:prstGeom>
          <a:ln w="19050" cap="flat">
            <a:solidFill>
              <a:srgbClr val="1E1E2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FE3CD-FEE2-DB36-63B7-C4EB7FB26533}"/>
              </a:ext>
            </a:extLst>
          </p:cNvPr>
          <p:cNvGrpSpPr/>
          <p:nvPr/>
        </p:nvGrpSpPr>
        <p:grpSpPr>
          <a:xfrm>
            <a:off x="626370" y="1179163"/>
            <a:ext cx="2468026" cy="2939607"/>
            <a:chOff x="644475" y="1179163"/>
            <a:chExt cx="2468026" cy="2939607"/>
          </a:xfrm>
        </p:grpSpPr>
        <p:sp>
          <p:nvSpPr>
            <p:cNvPr id="17" name="AutoShape 17"/>
            <p:cNvSpPr/>
            <p:nvPr/>
          </p:nvSpPr>
          <p:spPr>
            <a:xfrm>
              <a:off x="1848915" y="4061574"/>
              <a:ext cx="1263586" cy="0"/>
            </a:xfrm>
            <a:prstGeom prst="line">
              <a:avLst/>
            </a:prstGeom>
            <a:ln w="9525" cap="flat">
              <a:solidFill>
                <a:srgbClr val="1E1E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68296" y="3277260"/>
              <a:ext cx="1238012" cy="0"/>
            </a:xfrm>
            <a:prstGeom prst="line">
              <a:avLst/>
            </a:prstGeom>
            <a:ln w="9525" cap="flat">
              <a:solidFill>
                <a:srgbClr val="1E1E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847625" y="2615212"/>
              <a:ext cx="1264876" cy="0"/>
            </a:xfrm>
            <a:prstGeom prst="line">
              <a:avLst/>
            </a:prstGeom>
            <a:ln w="9525" cap="flat">
              <a:solidFill>
                <a:srgbClr val="1E1E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668296" y="1836827"/>
              <a:ext cx="1235182" cy="0"/>
            </a:xfrm>
            <a:prstGeom prst="line">
              <a:avLst/>
            </a:prstGeom>
            <a:ln w="9525" cap="flat">
              <a:solidFill>
                <a:srgbClr val="1E1E2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ast Tuesday 7 PM"/>
            <p:cNvSpPr txBox="1"/>
            <p:nvPr/>
          </p:nvSpPr>
          <p:spPr>
            <a:xfrm>
              <a:off x="644475" y="3994430"/>
              <a:ext cx="1113866" cy="115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1E1E21"/>
                  </a:solidFill>
                  <a:effectLst/>
                  <a:uLnTx/>
                  <a:uFillTx/>
                  <a:latin typeface="Playfair Display" pitchFamily="2" charset="0"/>
                </a:rPr>
                <a:t>Last Tuesday 7 PM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14799" y="1179163"/>
              <a:ext cx="119598" cy="1201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4"/>
            <p:cNvSpPr/>
            <p:nvPr/>
          </p:nvSpPr>
          <p:spPr>
            <a:xfrm>
              <a:off x="1816700" y="3998636"/>
              <a:ext cx="119598" cy="1201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863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MONTHLY HEALING SERVICE"/>
            <p:cNvSpPr txBox="1"/>
            <p:nvPr/>
          </p:nvSpPr>
          <p:spPr>
            <a:xfrm>
              <a:off x="2162770" y="3698244"/>
              <a:ext cx="949731" cy="2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MONTHLY HEALING SERVICE</a:t>
              </a:r>
            </a:p>
          </p:txBody>
        </p:sp>
        <p:sp>
          <p:nvSpPr>
            <p:cNvPr id="23" name="Thursdays at 7 PM"/>
            <p:cNvSpPr txBox="1"/>
            <p:nvPr/>
          </p:nvSpPr>
          <p:spPr>
            <a:xfrm>
              <a:off x="1994657" y="3210116"/>
              <a:ext cx="963945" cy="115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1E1E21"/>
                  </a:solidFill>
                  <a:effectLst/>
                  <a:uLnTx/>
                  <a:uFillTx/>
                  <a:latin typeface="Playfair Display" pitchFamily="2" charset="0"/>
                </a:rPr>
                <a:t>Thursdays at 7 PM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1816700" y="3221327"/>
              <a:ext cx="119598" cy="1201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863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CHOIR"/>
            <p:cNvSpPr txBox="1"/>
            <p:nvPr/>
          </p:nvSpPr>
          <p:spPr>
            <a:xfrm>
              <a:off x="689484" y="2913954"/>
              <a:ext cx="975110" cy="2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CHOIR </a:t>
              </a:r>
            </a:p>
            <a:p>
              <a:pPr marL="0" marR="0" lvl="0" indent="0" algn="l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REHEARSAL</a:t>
              </a:r>
            </a:p>
          </p:txBody>
        </p:sp>
        <p:sp>
          <p:nvSpPr>
            <p:cNvPr id="27" name="Fridays at 6:30 PM"/>
            <p:cNvSpPr txBox="1"/>
            <p:nvPr/>
          </p:nvSpPr>
          <p:spPr>
            <a:xfrm>
              <a:off x="869005" y="2548069"/>
              <a:ext cx="889336" cy="115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1E1E21"/>
                  </a:solidFill>
                  <a:effectLst/>
                  <a:uLnTx/>
                  <a:uFillTx/>
                  <a:latin typeface="Playfair Display" pitchFamily="2" charset="0"/>
                </a:rPr>
                <a:t>Fridays at 6:30 PM</a:t>
              </a:r>
            </a:p>
          </p:txBody>
        </p:sp>
        <p:sp>
          <p:nvSpPr>
            <p:cNvPr id="26" name="Freeform 2"/>
            <p:cNvSpPr/>
            <p:nvPr/>
          </p:nvSpPr>
          <p:spPr>
            <a:xfrm>
              <a:off x="1816700" y="2552275"/>
              <a:ext cx="119598" cy="1201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863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YOUTH"/>
            <p:cNvSpPr txBox="1"/>
            <p:nvPr/>
          </p:nvSpPr>
          <p:spPr>
            <a:xfrm>
              <a:off x="2162770" y="2251882"/>
              <a:ext cx="949731" cy="2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YOUTH</a:t>
              </a:r>
            </a:p>
            <a:p>
              <a:pPr marL="0" marR="0" lvl="0" indent="0" algn="r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GROUP</a:t>
              </a:r>
            </a:p>
          </p:txBody>
        </p:sp>
        <p:sp>
          <p:nvSpPr>
            <p:cNvPr id="35" name="Mon-Fri, 8 AM"/>
            <p:cNvSpPr txBox="1"/>
            <p:nvPr/>
          </p:nvSpPr>
          <p:spPr>
            <a:xfrm>
              <a:off x="1992756" y="1769683"/>
              <a:ext cx="798135" cy="115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0" normalizeH="0" baseline="0" noProof="0" dirty="0">
                  <a:ln>
                    <a:noFill/>
                  </a:ln>
                  <a:solidFill>
                    <a:srgbClr val="1E1E21"/>
                  </a:solidFill>
                  <a:effectLst/>
                  <a:uLnTx/>
                  <a:uFillTx/>
                  <a:latin typeface="Playfair Display" pitchFamily="2" charset="0"/>
                </a:rPr>
                <a:t>Mon-Fri, 8 AM</a:t>
              </a:r>
            </a:p>
          </p:txBody>
        </p:sp>
        <p:sp>
          <p:nvSpPr>
            <p:cNvPr id="34" name="Freeform 1"/>
            <p:cNvSpPr/>
            <p:nvPr/>
          </p:nvSpPr>
          <p:spPr>
            <a:xfrm>
              <a:off x="1814799" y="1774966"/>
              <a:ext cx="119598" cy="1201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863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MORNING PRAYER"/>
            <p:cNvSpPr txBox="1"/>
            <p:nvPr/>
          </p:nvSpPr>
          <p:spPr>
            <a:xfrm>
              <a:off x="689484" y="1481318"/>
              <a:ext cx="819651" cy="239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93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78" b="1" i="0" u="none" strike="noStrike" kern="1200" cap="none" spc="9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layfair Display" pitchFamily="2" charset="0"/>
                </a:rPr>
                <a:t>MORNING PRAYER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B9B87C-A951-48A6-40A0-8A6F4FC70B32}"/>
              </a:ext>
            </a:extLst>
          </p:cNvPr>
          <p:cNvGrpSpPr/>
          <p:nvPr/>
        </p:nvGrpSpPr>
        <p:grpSpPr>
          <a:xfrm>
            <a:off x="694382" y="514857"/>
            <a:ext cx="2326649" cy="472760"/>
            <a:chOff x="772151" y="514857"/>
            <a:chExt cx="2326649" cy="472760"/>
          </a:xfrm>
        </p:grpSpPr>
        <p:pic>
          <p:nvPicPr>
            <p:cNvPr id="48" name="Graphic 2">
              <a:extLst>
                <a:ext uri="{FF2B5EF4-FFF2-40B4-BE49-F238E27FC236}">
                  <a16:creationId xmlns:a16="http://schemas.microsoft.com/office/drawing/2014/main" id="{CABE8093-9413-DA6A-90EC-3F655884C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707631" y="671830"/>
              <a:ext cx="391169" cy="276468"/>
            </a:xfrm>
            <a:prstGeom prst="rect">
              <a:avLst/>
            </a:prstGeom>
          </p:spPr>
        </p:pic>
        <p:pic>
          <p:nvPicPr>
            <p:cNvPr id="42" name="Graphic 1">
              <a:extLst>
                <a:ext uri="{FF2B5EF4-FFF2-40B4-BE49-F238E27FC236}">
                  <a16:creationId xmlns:a16="http://schemas.microsoft.com/office/drawing/2014/main" id="{FC799405-6641-6372-B6AE-4594ACE6B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2151" y="671830"/>
              <a:ext cx="391169" cy="276468"/>
            </a:xfrm>
            <a:prstGeom prst="rect">
              <a:avLst/>
            </a:prstGeom>
          </p:spPr>
        </p:pic>
        <p:sp>
          <p:nvSpPr>
            <p:cNvPr id="41" name="WEEKLY GATHERINGS"/>
            <p:cNvSpPr txBox="1"/>
            <p:nvPr/>
          </p:nvSpPr>
          <p:spPr>
            <a:xfrm>
              <a:off x="1261504" y="514857"/>
              <a:ext cx="1347942" cy="472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2" b="1" i="0" u="none" strike="noStrike" kern="1200" cap="none" spc="0" normalizeH="0" baseline="0" noProof="0" dirty="0">
                  <a:ln>
                    <a:noFill/>
                  </a:ln>
                  <a:solidFill>
                    <a:srgbClr val="1E1E21"/>
                  </a:solidFill>
                  <a:effectLst/>
                  <a:uLnTx/>
                  <a:uFillTx/>
                  <a:latin typeface="Playfair Display" pitchFamily="2" charset="0"/>
                </a:rPr>
                <a:t>WEEKLY GATHERINGS</a:t>
              </a:r>
            </a:p>
          </p:txBody>
        </p:sp>
      </p:grpSp>
      <p:sp>
        <p:nvSpPr>
          <p:cNvPr id="47" name="TemplateLAB"/>
          <p:cNvSpPr/>
          <p:nvPr/>
        </p:nvSpPr>
        <p:spPr>
          <a:xfrm>
            <a:off x="1485120" y="7035112"/>
            <a:ext cx="694430" cy="114581"/>
          </a:xfrm>
          <a:custGeom>
            <a:avLst/>
            <a:gdLst/>
            <a:ahLst/>
            <a:cxnLst/>
            <a:rect l="l" t="t" r="r" b="b"/>
            <a:pathLst>
              <a:path w="925907" h="152775">
                <a:moveTo>
                  <a:pt x="0" y="0"/>
                </a:moveTo>
                <a:lnTo>
                  <a:pt x="925907" y="0"/>
                </a:lnTo>
                <a:lnTo>
                  <a:pt x="925907" y="152774"/>
                </a:lnTo>
                <a:lnTo>
                  <a:pt x="0" y="1527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776DEE6C-23CC-7ED5-4943-F134B93F8801}"/>
              </a:ext>
            </a:extLst>
          </p:cNvPr>
          <p:cNvGrpSpPr/>
          <p:nvPr/>
        </p:nvGrpSpPr>
        <p:grpSpPr>
          <a:xfrm>
            <a:off x="0" y="0"/>
            <a:ext cx="10693400" cy="7560000"/>
            <a:chOff x="0" y="0"/>
            <a:chExt cx="10693400" cy="75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C39930-5F70-CEBB-5096-B1604A1A6CC5}"/>
                </a:ext>
              </a:extLst>
            </p:cNvPr>
            <p:cNvSpPr/>
            <p:nvPr/>
          </p:nvSpPr>
          <p:spPr>
            <a:xfrm>
              <a:off x="5346700" y="3767354"/>
              <a:ext cx="5346700" cy="37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59D46F1C-D885-3BF8-8DAB-BA54C50EF200}"/>
                </a:ext>
              </a:extLst>
            </p:cNvPr>
            <p:cNvGrpSpPr/>
            <p:nvPr/>
          </p:nvGrpSpPr>
          <p:grpSpPr>
            <a:xfrm>
              <a:off x="6074542" y="4226158"/>
              <a:ext cx="3434680" cy="2887684"/>
              <a:chOff x="6074542" y="4226158"/>
              <a:chExt cx="3434680" cy="2887684"/>
            </a:xfrm>
          </p:grpSpPr>
          <p:sp>
            <p:nvSpPr>
              <p:cNvPr id="62" name="&quot;Now Thank We All Our God&quot;"/>
              <p:cNvSpPr txBox="1"/>
              <p:nvPr/>
            </p:nvSpPr>
            <p:spPr>
              <a:xfrm>
                <a:off x="6074542" y="6986639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 "Now Thank We All Our God"</a:t>
                </a:r>
              </a:p>
            </p:txBody>
          </p:sp>
          <p:sp>
            <p:nvSpPr>
              <p:cNvPr id="63" name="Post-Communion Hymn"/>
              <p:cNvSpPr txBox="1"/>
              <p:nvPr/>
            </p:nvSpPr>
            <p:spPr>
              <a:xfrm>
                <a:off x="6074542" y="6834907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Post-Communion Hymn</a:t>
                </a:r>
              </a:p>
            </p:txBody>
          </p:sp>
          <p:sp>
            <p:nvSpPr>
              <p:cNvPr id="60" name="Communion"/>
              <p:cNvSpPr txBox="1"/>
              <p:nvPr/>
            </p:nvSpPr>
            <p:spPr>
              <a:xfrm>
                <a:off x="6074542" y="6368279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Communion</a:t>
                </a:r>
              </a:p>
            </p:txBody>
          </p:sp>
          <p:sp>
            <p:nvSpPr>
              <p:cNvPr id="59" name="All baptized Christians are invited"/>
              <p:cNvSpPr txBox="1"/>
              <p:nvPr/>
            </p:nvSpPr>
            <p:spPr>
              <a:xfrm>
                <a:off x="6074542" y="6520011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All baptized Christians are invited</a:t>
                </a:r>
              </a:p>
            </p:txBody>
          </p:sp>
          <p:sp>
            <p:nvSpPr>
              <p:cNvPr id="56" name="Fraction Anthem sung"/>
              <p:cNvSpPr txBox="1"/>
              <p:nvPr/>
            </p:nvSpPr>
            <p:spPr>
              <a:xfrm>
                <a:off x="6074542" y="6053383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Fraction Anthem sung</a:t>
                </a:r>
              </a:p>
            </p:txBody>
          </p:sp>
          <p:sp>
            <p:nvSpPr>
              <p:cNvPr id="57" name="The Breaking of the Bread"/>
              <p:cNvSpPr txBox="1"/>
              <p:nvPr/>
            </p:nvSpPr>
            <p:spPr>
              <a:xfrm>
                <a:off x="6074542" y="5901651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The Breaking of the Bread</a:t>
                </a:r>
              </a:p>
            </p:txBody>
          </p:sp>
          <p:sp>
            <p:nvSpPr>
              <p:cNvPr id="53" name="Sung by the choir"/>
              <p:cNvSpPr txBox="1"/>
              <p:nvPr/>
            </p:nvSpPr>
            <p:spPr>
              <a:xfrm>
                <a:off x="6074542" y="5586755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Sung by the choir</a:t>
                </a:r>
              </a:p>
            </p:txBody>
          </p:sp>
          <p:sp>
            <p:nvSpPr>
              <p:cNvPr id="54" name="Sanctus &amp; Benedictus"/>
              <p:cNvSpPr txBox="1"/>
              <p:nvPr/>
            </p:nvSpPr>
            <p:spPr>
              <a:xfrm>
                <a:off x="6074542" y="5435023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Sanctus &amp; Benedictus</a:t>
                </a:r>
              </a:p>
            </p:txBody>
          </p:sp>
          <p:sp>
            <p:nvSpPr>
              <p:cNvPr id="50" name="Hymn &quot;Bread of the World&quot;"/>
              <p:cNvSpPr txBox="1"/>
              <p:nvPr/>
            </p:nvSpPr>
            <p:spPr>
              <a:xfrm>
                <a:off x="6074542" y="5120127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Hymn "Bread of the World"</a:t>
                </a:r>
              </a:p>
            </p:txBody>
          </p:sp>
          <p:sp>
            <p:nvSpPr>
              <p:cNvPr id="51" name="Presentation &amp; Preparation of Gifts"/>
              <p:cNvSpPr txBox="1"/>
              <p:nvPr/>
            </p:nvSpPr>
            <p:spPr>
              <a:xfrm>
                <a:off x="6074542" y="4968395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Presentation &amp; Preparation of Gifts</a:t>
                </a:r>
              </a:p>
            </p:txBody>
          </p:sp>
          <p:sp>
            <p:nvSpPr>
              <p:cNvPr id="48" name="THE CELEBRATION OF"/>
              <p:cNvSpPr txBox="1"/>
              <p:nvPr/>
            </p:nvSpPr>
            <p:spPr>
              <a:xfrm>
                <a:off x="6074542" y="4226158"/>
                <a:ext cx="3336997" cy="5742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27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9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1E21"/>
                    </a:solidFill>
                    <a:effectLst/>
                    <a:uLnTx/>
                    <a:uFillTx/>
                    <a:latin typeface="Playfair Display" pitchFamily="2" charset="0"/>
                  </a:rPr>
                  <a:t>THE CELEBRATION OF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27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9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1E21"/>
                    </a:solidFill>
                    <a:effectLst/>
                    <a:uLnTx/>
                    <a:uFillTx/>
                    <a:latin typeface="Playfair Display" pitchFamily="2" charset="0"/>
                  </a:rPr>
                  <a:t>THE EUCHARIST</a:t>
                </a:r>
              </a:p>
            </p:txBody>
          </p:sp>
        </p:grpSp>
        <p:sp>
          <p:nvSpPr>
            <p:cNvPr id="18" name="Freeform 2"/>
            <p:cNvSpPr/>
            <p:nvPr/>
          </p:nvSpPr>
          <p:spPr>
            <a:xfrm>
              <a:off x="0" y="3780000"/>
              <a:ext cx="5346000" cy="3780000"/>
            </a:xfrm>
            <a:custGeom>
              <a:avLst/>
              <a:gdLst/>
              <a:ahLst/>
              <a:cxnLst/>
              <a:rect l="l" t="t" r="r" b="b"/>
              <a:pathLst>
                <a:path w="1915886" h="1354667">
                  <a:moveTo>
                    <a:pt x="0" y="0"/>
                  </a:moveTo>
                  <a:lnTo>
                    <a:pt x="1915886" y="0"/>
                  </a:lnTo>
                  <a:lnTo>
                    <a:pt x="191588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E1E2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1CEC11FA-A212-207D-F0E3-CBAFA380D9A3}"/>
                </a:ext>
              </a:extLst>
            </p:cNvPr>
            <p:cNvGrpSpPr/>
            <p:nvPr/>
          </p:nvGrpSpPr>
          <p:grpSpPr>
            <a:xfrm>
              <a:off x="756000" y="4174893"/>
              <a:ext cx="3434680" cy="2887684"/>
              <a:chOff x="756000" y="4174893"/>
              <a:chExt cx="3434680" cy="2887684"/>
            </a:xfrm>
          </p:grpSpPr>
          <p:sp>
            <p:nvSpPr>
              <p:cNvPr id="46" name="&quot;Living the Baptized Life&quot; by Father Lawrence White"/>
              <p:cNvSpPr txBox="1"/>
              <p:nvPr/>
            </p:nvSpPr>
            <p:spPr>
              <a:xfrm>
                <a:off x="756000" y="6935374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"Living the Baptized Life" by Father Lawrence White</a:t>
                </a:r>
              </a:p>
            </p:txBody>
          </p:sp>
          <p:sp>
            <p:nvSpPr>
              <p:cNvPr id="47" name="Reflection"/>
              <p:cNvSpPr txBox="1"/>
              <p:nvPr/>
            </p:nvSpPr>
            <p:spPr>
              <a:xfrm>
                <a:off x="756000" y="6783642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Reflection</a:t>
                </a:r>
              </a:p>
            </p:txBody>
          </p:sp>
          <p:sp>
            <p:nvSpPr>
              <p:cNvPr id="44" name="Luke 12:32-40, proclaimed by Deacon Peter Collins"/>
              <p:cNvSpPr txBox="1"/>
              <p:nvPr/>
            </p:nvSpPr>
            <p:spPr>
              <a:xfrm>
                <a:off x="756000" y="6504650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Luke 12:32-40, proclaimed by Deacon Peter Collins</a:t>
                </a:r>
              </a:p>
            </p:txBody>
          </p:sp>
          <p:sp>
            <p:nvSpPr>
              <p:cNvPr id="45" name="Gospel Reading"/>
              <p:cNvSpPr txBox="1"/>
              <p:nvPr/>
            </p:nvSpPr>
            <p:spPr>
              <a:xfrm>
                <a:off x="756000" y="6352918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Gospel Reading</a:t>
                </a:r>
              </a:p>
            </p:txBody>
          </p:sp>
          <p:sp>
            <p:nvSpPr>
              <p:cNvPr id="42" name="Sung by the congregation"/>
              <p:cNvSpPr txBox="1"/>
              <p:nvPr/>
            </p:nvSpPr>
            <p:spPr>
              <a:xfrm>
                <a:off x="756000" y="6073925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Sung by the congregation</a:t>
                </a:r>
              </a:p>
            </p:txBody>
          </p:sp>
          <p:sp>
            <p:nvSpPr>
              <p:cNvPr id="43" name="Alleluia &amp; Verse"/>
              <p:cNvSpPr txBox="1"/>
              <p:nvPr/>
            </p:nvSpPr>
            <p:spPr>
              <a:xfrm>
                <a:off x="756000" y="5922194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Alleluia &amp; Verse</a:t>
                </a:r>
              </a:p>
            </p:txBody>
          </p:sp>
          <p:sp>
            <p:nvSpPr>
              <p:cNvPr id="40" name="Ephesians 4:17-32, read by Mr. Harold Davis"/>
              <p:cNvSpPr txBox="1"/>
              <p:nvPr/>
            </p:nvSpPr>
            <p:spPr>
              <a:xfrm>
                <a:off x="756000" y="5643202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Ephesians 4:17-32, read by Mr. Harold Davis</a:t>
                </a:r>
              </a:p>
            </p:txBody>
          </p:sp>
          <p:sp>
            <p:nvSpPr>
              <p:cNvPr id="41" name="Second Scripture"/>
              <p:cNvSpPr txBox="1"/>
              <p:nvPr/>
            </p:nvSpPr>
            <p:spPr>
              <a:xfrm>
                <a:off x="756000" y="5491470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Second Scripture</a:t>
                </a:r>
              </a:p>
            </p:txBody>
          </p:sp>
          <p:sp>
            <p:nvSpPr>
              <p:cNvPr id="38" name="Psalm 98, sung responsively"/>
              <p:cNvSpPr txBox="1"/>
              <p:nvPr/>
            </p:nvSpPr>
            <p:spPr>
              <a:xfrm>
                <a:off x="756000" y="5212478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Psalm 98, sung responsively</a:t>
                </a:r>
              </a:p>
            </p:txBody>
          </p:sp>
          <p:sp>
            <p:nvSpPr>
              <p:cNvPr id="39" name="Response"/>
              <p:cNvSpPr txBox="1"/>
              <p:nvPr/>
            </p:nvSpPr>
            <p:spPr>
              <a:xfrm>
                <a:off x="756000" y="5060746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Response</a:t>
                </a:r>
              </a:p>
            </p:txBody>
          </p:sp>
          <p:sp>
            <p:nvSpPr>
              <p:cNvPr id="36" name="Jeremiah 7:1-11, read by Miss Olivia Turner"/>
              <p:cNvSpPr txBox="1"/>
              <p:nvPr/>
            </p:nvSpPr>
            <p:spPr>
              <a:xfrm>
                <a:off x="756000" y="4781753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Jeremiah 7:1-11, read by Miss Olivia Turner</a:t>
                </a:r>
              </a:p>
            </p:txBody>
          </p:sp>
          <p:sp>
            <p:nvSpPr>
              <p:cNvPr id="37" name="First Scripture"/>
              <p:cNvSpPr txBox="1"/>
              <p:nvPr/>
            </p:nvSpPr>
            <p:spPr>
              <a:xfrm>
                <a:off x="756000" y="4630022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First Scripture</a:t>
                </a:r>
              </a:p>
            </p:txBody>
          </p:sp>
          <p:sp>
            <p:nvSpPr>
              <p:cNvPr id="35" name="WORD OF GOD"/>
              <p:cNvSpPr txBox="1"/>
              <p:nvPr/>
            </p:nvSpPr>
            <p:spPr>
              <a:xfrm>
                <a:off x="756000" y="4174893"/>
                <a:ext cx="3336997" cy="287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27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9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yfair Display" pitchFamily="2" charset="0"/>
                  </a:rPr>
                  <a:t>WORD OF GOD</a:t>
                </a:r>
              </a:p>
            </p:txBody>
          </p:sp>
        </p:grpSp>
        <p:sp>
          <p:nvSpPr>
            <p:cNvPr id="3" name="Freeform 1"/>
            <p:cNvSpPr/>
            <p:nvPr/>
          </p:nvSpPr>
          <p:spPr>
            <a:xfrm>
              <a:off x="5346000" y="0"/>
              <a:ext cx="5346000" cy="3780000"/>
            </a:xfrm>
            <a:custGeom>
              <a:avLst/>
              <a:gdLst/>
              <a:ahLst/>
              <a:cxnLst/>
              <a:rect l="l" t="t" r="r" b="b"/>
              <a:pathLst>
                <a:path w="1915886" h="1354667">
                  <a:moveTo>
                    <a:pt x="0" y="0"/>
                  </a:moveTo>
                  <a:lnTo>
                    <a:pt x="1915886" y="0"/>
                  </a:lnTo>
                  <a:lnTo>
                    <a:pt x="191588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E1E2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24604CCF-77FD-934C-22BA-17B1B8B0AE99}"/>
                </a:ext>
              </a:extLst>
            </p:cNvPr>
            <p:cNvGrpSpPr/>
            <p:nvPr/>
          </p:nvGrpSpPr>
          <p:grpSpPr>
            <a:xfrm>
              <a:off x="6074542" y="446158"/>
              <a:ext cx="3434680" cy="2887684"/>
              <a:chOff x="6074542" y="446158"/>
              <a:chExt cx="3434680" cy="2887684"/>
            </a:xfrm>
          </p:grpSpPr>
          <p:sp>
            <p:nvSpPr>
              <p:cNvPr id="32" name="Read by Father Lawrence White"/>
              <p:cNvSpPr txBox="1"/>
              <p:nvPr/>
            </p:nvSpPr>
            <p:spPr>
              <a:xfrm>
                <a:off x="6074542" y="3206639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Read by Father Lawrence White</a:t>
                </a:r>
              </a:p>
            </p:txBody>
          </p:sp>
          <p:sp>
            <p:nvSpPr>
              <p:cNvPr id="33" name="The Collect of the Day"/>
              <p:cNvSpPr txBox="1"/>
              <p:nvPr/>
            </p:nvSpPr>
            <p:spPr>
              <a:xfrm>
                <a:off x="6074542" y="3054907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The Collect of the Day</a:t>
                </a:r>
              </a:p>
            </p:txBody>
          </p:sp>
          <p:sp>
            <p:nvSpPr>
              <p:cNvPr id="30" name="Recited together"/>
              <p:cNvSpPr txBox="1"/>
              <p:nvPr/>
            </p:nvSpPr>
            <p:spPr>
              <a:xfrm>
                <a:off x="6074542" y="2775915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Recited together</a:t>
                </a:r>
              </a:p>
            </p:txBody>
          </p:sp>
          <p:sp>
            <p:nvSpPr>
              <p:cNvPr id="31" name="Collect for Purity"/>
              <p:cNvSpPr txBox="1"/>
              <p:nvPr/>
            </p:nvSpPr>
            <p:spPr>
              <a:xfrm>
                <a:off x="6074542" y="2624183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Collect for Purity</a:t>
                </a:r>
              </a:p>
            </p:txBody>
          </p:sp>
          <p:sp>
            <p:nvSpPr>
              <p:cNvPr id="28" name="Sung by the choir and congregation"/>
              <p:cNvSpPr txBox="1"/>
              <p:nvPr/>
            </p:nvSpPr>
            <p:spPr>
              <a:xfrm>
                <a:off x="6074542" y="2345190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Sung by the choir and congregation</a:t>
                </a:r>
              </a:p>
            </p:txBody>
          </p:sp>
          <p:sp>
            <p:nvSpPr>
              <p:cNvPr id="29" name="Gloria"/>
              <p:cNvSpPr txBox="1"/>
              <p:nvPr/>
            </p:nvSpPr>
            <p:spPr>
              <a:xfrm>
                <a:off x="6074542" y="2193459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Gloria</a:t>
                </a:r>
              </a:p>
            </p:txBody>
          </p:sp>
          <p:sp>
            <p:nvSpPr>
              <p:cNvPr id="26" name="Led by Deacon Peter Collins"/>
              <p:cNvSpPr txBox="1"/>
              <p:nvPr/>
            </p:nvSpPr>
            <p:spPr>
              <a:xfrm>
                <a:off x="6074542" y="1914467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Led by Deacon Peter Collins</a:t>
                </a:r>
              </a:p>
            </p:txBody>
          </p:sp>
          <p:sp>
            <p:nvSpPr>
              <p:cNvPr id="27" name="Confession of Sin"/>
              <p:cNvSpPr txBox="1"/>
              <p:nvPr/>
            </p:nvSpPr>
            <p:spPr>
              <a:xfrm>
                <a:off x="6074542" y="1762735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Confession of Sin</a:t>
                </a:r>
              </a:p>
            </p:txBody>
          </p:sp>
          <p:sp>
            <p:nvSpPr>
              <p:cNvPr id="24" name="Celebrant: &quot;Blessed be the one, holy, and living God.&quot;"/>
              <p:cNvSpPr txBox="1"/>
              <p:nvPr/>
            </p:nvSpPr>
            <p:spPr>
              <a:xfrm>
                <a:off x="6074542" y="1483743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Celebrant: "Blessed be the one, holy, and living God."</a:t>
                </a:r>
              </a:p>
            </p:txBody>
          </p:sp>
          <p:sp>
            <p:nvSpPr>
              <p:cNvPr id="25" name="Opening Acclamation"/>
              <p:cNvSpPr txBox="1"/>
              <p:nvPr/>
            </p:nvSpPr>
            <p:spPr>
              <a:xfrm>
                <a:off x="6074542" y="1332011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Opening Acclamation</a:t>
                </a:r>
              </a:p>
            </p:txBody>
          </p:sp>
          <p:sp>
            <p:nvSpPr>
              <p:cNvPr id="22" name="&quot;Fugue in G Minor&quot; by J.S. Bach"/>
              <p:cNvSpPr txBox="1"/>
              <p:nvPr/>
            </p:nvSpPr>
            <p:spPr>
              <a:xfrm>
                <a:off x="6074542" y="1053018"/>
                <a:ext cx="3434680" cy="1272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91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62" b="0" i="0" u="none" strike="noStrike" kern="1200" cap="none" spc="2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"Fugue in G Minor" by J.S. Bach</a:t>
                </a:r>
              </a:p>
            </p:txBody>
          </p:sp>
          <p:sp>
            <p:nvSpPr>
              <p:cNvPr id="23" name="Prelude"/>
              <p:cNvSpPr txBox="1"/>
              <p:nvPr/>
            </p:nvSpPr>
            <p:spPr>
              <a:xfrm>
                <a:off x="6074542" y="901287"/>
                <a:ext cx="3222672" cy="130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7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7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863A"/>
                    </a:solidFill>
                    <a:effectLst/>
                    <a:uLnTx/>
                    <a:uFillTx/>
                    <a:latin typeface="Playfair Display" pitchFamily="2" charset="0"/>
                  </a:rPr>
                  <a:t>Prelude</a:t>
                </a:r>
              </a:p>
            </p:txBody>
          </p:sp>
          <p:sp>
            <p:nvSpPr>
              <p:cNvPr id="21" name="BEGINNING THE WORSHIP"/>
              <p:cNvSpPr txBox="1"/>
              <p:nvPr/>
            </p:nvSpPr>
            <p:spPr>
              <a:xfrm>
                <a:off x="6074542" y="446158"/>
                <a:ext cx="3336997" cy="287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27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9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layfair Display" pitchFamily="2" charset="0"/>
                  </a:rPr>
                  <a:t>BEGINNING THE WORSHIP</a:t>
                </a:r>
              </a:p>
            </p:txBody>
          </p:sp>
        </p:grpSp>
        <p:pic>
          <p:nvPicPr>
            <p:cNvPr id="6" name="Image"/>
            <p:cNvPicPr>
              <a:picLocks noChangeAspect="1"/>
            </p:cNvPicPr>
            <p:nvPr/>
          </p:nvPicPr>
          <p:blipFill>
            <a:blip r:embed="rId2"/>
            <a:srcRect t="26240" b="26240"/>
            <a:stretch>
              <a:fillRect/>
            </a:stretch>
          </p:blipFill>
          <p:spPr>
            <a:xfrm>
              <a:off x="0" y="0"/>
              <a:ext cx="5346000" cy="3810545"/>
            </a:xfrm>
            <a:prstGeom prst="rect">
              <a:avLst/>
            </a:prstGeom>
          </p:spPr>
        </p:pic>
      </p:grpSp>
      <p:sp>
        <p:nvSpPr>
          <p:cNvPr id="64" name="TemplateLAB"/>
          <p:cNvSpPr/>
          <p:nvPr/>
        </p:nvSpPr>
        <p:spPr>
          <a:xfrm rot="5400000">
            <a:off x="9646075" y="6709336"/>
            <a:ext cx="694430" cy="114581"/>
          </a:xfrm>
          <a:custGeom>
            <a:avLst/>
            <a:gdLst/>
            <a:ahLst/>
            <a:cxnLst/>
            <a:rect l="l" t="t" r="r" b="b"/>
            <a:pathLst>
              <a:path w="694430" h="114581">
                <a:moveTo>
                  <a:pt x="0" y="0"/>
                </a:moveTo>
                <a:lnTo>
                  <a:pt x="694431" y="0"/>
                </a:lnTo>
                <a:lnTo>
                  <a:pt x="694431" y="114581"/>
                </a:lnTo>
                <a:lnTo>
                  <a:pt x="0" y="1145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252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Poppins</vt:lpstr>
      <vt:lpstr>Calibri</vt:lpstr>
      <vt:lpstr>Arial</vt:lpstr>
      <vt:lpstr>Playfair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10</cp:revision>
  <dcterms:created xsi:type="dcterms:W3CDTF">2006-08-16T00:00:00Z</dcterms:created>
  <dcterms:modified xsi:type="dcterms:W3CDTF">2023-08-11T16:04:49Z</dcterms:modified>
  <dc:identifier>DAFrG0QKuKY</dc:identifier>
</cp:coreProperties>
</file>