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6" r:id="rId2"/>
    <p:sldId id="277" r:id="rId3"/>
  </p:sldIdLst>
  <p:sldSz cx="10693400" cy="7556500"/>
  <p:notesSz cx="6858000" cy="9144000"/>
  <p:embeddedFontLst>
    <p:embeddedFont>
      <p:font typeface="Calibri" panose="020F0502020204030204" pitchFamily="34" charset="0"/>
      <p:regular r:id="rId4"/>
      <p:bold r:id="rId5"/>
      <p:italic r:id="rId6"/>
      <p:boldItalic r:id="rId7"/>
    </p:embeddedFont>
    <p:embeddedFont>
      <p:font typeface="DM Serif Display" pitchFamily="2" charset="0"/>
      <p:regular r:id="rId8"/>
      <p:italic r:id="rId9"/>
    </p:embeddedFont>
    <p:embeddedFont>
      <p:font typeface="Montserrat" pitchFamily="2" charset="0"/>
      <p:regular r:id="rId10"/>
      <p:bold r:id="rId11"/>
      <p:italic r:id="rId12"/>
      <p:boldItalic r:id="rId13"/>
    </p:embeddedFont>
    <p:embeddedFont>
      <p:font typeface="Montserrat Medium" pitchFamily="2" charset="0"/>
      <p:regular r:id="rId14"/>
      <p:italic r:id="rId15"/>
    </p:embeddedFont>
    <p:embeddedFont>
      <p:font typeface="Playfair Display"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F12"/>
    <a:srgbClr val="E0863A"/>
    <a:srgbClr val="1E1E21"/>
    <a:srgbClr val="F9F0DF"/>
    <a:srgbClr val="0F3F3F"/>
    <a:srgbClr val="005693"/>
    <a:srgbClr val="2F9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33" d="100"/>
          <a:sy n="33" d="100"/>
        </p:scale>
        <p:origin x="2050" y="1061"/>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380"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0"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31" name="Group 7">
            <a:extLst>
              <a:ext uri="{FF2B5EF4-FFF2-40B4-BE49-F238E27FC236}">
                <a16:creationId xmlns:a16="http://schemas.microsoft.com/office/drawing/2014/main" id="{CAF0664F-DAA7-83C6-847D-E6DBE2738357}"/>
              </a:ext>
            </a:extLst>
          </p:cNvPr>
          <p:cNvGrpSpPr/>
          <p:nvPr/>
        </p:nvGrpSpPr>
        <p:grpSpPr>
          <a:xfrm>
            <a:off x="0" y="0"/>
            <a:ext cx="10692000" cy="7560000"/>
            <a:chOff x="0" y="0"/>
            <a:chExt cx="10692000" cy="7560000"/>
          </a:xfrm>
        </p:grpSpPr>
        <p:grpSp>
          <p:nvGrpSpPr>
            <p:cNvPr id="30" name="Group 2">
              <a:extLst>
                <a:ext uri="{FF2B5EF4-FFF2-40B4-BE49-F238E27FC236}">
                  <a16:creationId xmlns:a16="http://schemas.microsoft.com/office/drawing/2014/main" id="{E28C7126-C19D-7D65-70B1-EC6D6082DABA}"/>
                </a:ext>
              </a:extLst>
            </p:cNvPr>
            <p:cNvGrpSpPr/>
            <p:nvPr/>
          </p:nvGrpSpPr>
          <p:grpSpPr>
            <a:xfrm>
              <a:off x="5346000" y="0"/>
              <a:ext cx="5346000" cy="7560000"/>
              <a:chOff x="5346000" y="0"/>
              <a:chExt cx="5346000" cy="7560000"/>
            </a:xfrm>
          </p:grpSpPr>
          <p:sp>
            <p:nvSpPr>
              <p:cNvPr id="2" name="AutoShape 2"/>
              <p:cNvSpPr/>
              <p:nvPr/>
            </p:nvSpPr>
            <p:spPr>
              <a:xfrm>
                <a:off x="5346000" y="0"/>
                <a:ext cx="5346000" cy="7560000"/>
              </a:xfrm>
              <a:prstGeom prst="rect">
                <a:avLst/>
              </a:prstGeom>
              <a:solidFill>
                <a:srgbClr val="F5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2">
                <a:extLst>
                  <a:ext uri="{FF2B5EF4-FFF2-40B4-BE49-F238E27FC236}">
                    <a16:creationId xmlns:a16="http://schemas.microsoft.com/office/drawing/2014/main" id="{8C566A64-ABBC-3C2D-66C0-A092E9445B90}"/>
                  </a:ext>
                </a:extLst>
              </p:cNvPr>
              <p:cNvGrpSpPr/>
              <p:nvPr/>
            </p:nvGrpSpPr>
            <p:grpSpPr>
              <a:xfrm>
                <a:off x="6036572" y="4061515"/>
                <a:ext cx="3905475" cy="2785296"/>
                <a:chOff x="6036572" y="4061515"/>
                <a:chExt cx="3905475" cy="2785296"/>
              </a:xfrm>
            </p:grpSpPr>
            <p:sp>
              <p:nvSpPr>
                <p:cNvPr id="21" name="All are welcome in this house of prayer and worship"/>
                <p:cNvSpPr txBox="1"/>
                <p:nvPr/>
              </p:nvSpPr>
              <p:spPr>
                <a:xfrm>
                  <a:off x="6095954" y="6691993"/>
                  <a:ext cx="3846093" cy="154818"/>
                </a:xfrm>
                <a:prstGeom prst="rect">
                  <a:avLst/>
                </a:prstGeom>
              </p:spPr>
              <p:txBody>
                <a:bodyPr lIns="0" tIns="0" rIns="0" bIns="0" rtlCol="0" anchor="t">
                  <a:spAutoFit/>
                </a:bodyPr>
                <a:lstStyle/>
                <a:p>
                  <a:pPr marL="0" marR="0" lvl="0" indent="0" algn="l" defTabSz="914400" rtl="0" eaLnBrk="1" fontAlgn="auto" latinLnBrk="0" hangingPunct="1">
                    <a:lnSpc>
                      <a:spcPts val="1288"/>
                    </a:lnSpc>
                    <a:spcBef>
                      <a:spcPts val="0"/>
                    </a:spcBef>
                    <a:spcAft>
                      <a:spcPts val="0"/>
                    </a:spcAft>
                    <a:buClrTx/>
                    <a:buSzTx/>
                    <a:buFontTx/>
                    <a:buNone/>
                    <a:tabLst/>
                    <a:defRPr/>
                  </a:pPr>
                  <a:r>
                    <a:rPr kumimoji="0" lang="en-US" sz="1055" b="0" i="0" u="none" strike="noStrike" kern="1200" cap="none" spc="21" normalizeH="0" baseline="0" noProof="0" dirty="0">
                      <a:ln>
                        <a:noFill/>
                      </a:ln>
                      <a:solidFill>
                        <a:srgbClr val="000000"/>
                      </a:solidFill>
                      <a:effectLst/>
                      <a:uLnTx/>
                      <a:uFillTx/>
                      <a:latin typeface="Montserrat"/>
                      <a:ea typeface="+mn-ea"/>
                      <a:cs typeface="+mn-cs"/>
                    </a:rPr>
                    <a:t>All are welcome in this house of prayer and worship</a:t>
                  </a:r>
                </a:p>
              </p:txBody>
            </p:sp>
            <p:sp>
              <p:nvSpPr>
                <p:cNvPr id="19" name="Twentieth Sunday"/>
                <p:cNvSpPr txBox="1"/>
                <p:nvPr/>
              </p:nvSpPr>
              <p:spPr>
                <a:xfrm>
                  <a:off x="6095954" y="5614655"/>
                  <a:ext cx="3846093" cy="859954"/>
                </a:xfrm>
                <a:prstGeom prst="rect">
                  <a:avLst/>
                </a:prstGeom>
              </p:spPr>
              <p:txBody>
                <a:bodyPr lIns="0" tIns="0" rIns="0" bIns="0" rtlCol="0" anchor="t">
                  <a:spAutoFit/>
                </a:bodyPr>
                <a:lstStyle/>
                <a:p>
                  <a:pPr marL="0" marR="0" lvl="0" indent="0" algn="l" defTabSz="914400" rtl="0" eaLnBrk="1" fontAlgn="auto" latinLnBrk="0" hangingPunct="1">
                    <a:lnSpc>
                      <a:spcPts val="3248"/>
                    </a:lnSpc>
                    <a:spcBef>
                      <a:spcPts val="0"/>
                    </a:spcBef>
                    <a:spcAft>
                      <a:spcPts val="0"/>
                    </a:spcAft>
                    <a:buClrTx/>
                    <a:buSzTx/>
                    <a:buFontTx/>
                    <a:buNone/>
                    <a:tabLst/>
                    <a:defRPr/>
                  </a:pPr>
                  <a:r>
                    <a:rPr kumimoji="0" lang="en-US" sz="3281" b="0" i="0" u="none" strike="noStrike" kern="1200" cap="none" spc="0" normalizeH="0" baseline="0" noProof="0" dirty="0">
                      <a:ln>
                        <a:noFill/>
                      </a:ln>
                      <a:solidFill>
                        <a:srgbClr val="751F12"/>
                      </a:solidFill>
                      <a:effectLst/>
                      <a:uLnTx/>
                      <a:uFillTx/>
                      <a:latin typeface="DM Serif Display"/>
                      <a:ea typeface="+mn-ea"/>
                      <a:cs typeface="+mn-cs"/>
                    </a:rPr>
                    <a:t>Twentieth Sunday </a:t>
                  </a:r>
                </a:p>
                <a:p>
                  <a:pPr marL="0" marR="0" lvl="0" indent="0" algn="l" defTabSz="914400" rtl="0" eaLnBrk="1" fontAlgn="auto" latinLnBrk="0" hangingPunct="1">
                    <a:lnSpc>
                      <a:spcPts val="3248"/>
                    </a:lnSpc>
                    <a:spcBef>
                      <a:spcPts val="0"/>
                    </a:spcBef>
                    <a:spcAft>
                      <a:spcPts val="0"/>
                    </a:spcAft>
                    <a:buClrTx/>
                    <a:buSzTx/>
                    <a:buFontTx/>
                    <a:buNone/>
                    <a:tabLst/>
                    <a:defRPr/>
                  </a:pPr>
                  <a:r>
                    <a:rPr kumimoji="0" lang="en-US" sz="3281" b="0" i="0" u="none" strike="noStrike" kern="1200" cap="none" spc="0" normalizeH="0" baseline="0" noProof="0" dirty="0">
                      <a:ln>
                        <a:noFill/>
                      </a:ln>
                      <a:solidFill>
                        <a:srgbClr val="751F12"/>
                      </a:solidFill>
                      <a:effectLst/>
                      <a:uLnTx/>
                      <a:uFillTx/>
                      <a:latin typeface="DM Serif Display"/>
                      <a:ea typeface="+mn-ea"/>
                      <a:cs typeface="+mn-cs"/>
                    </a:rPr>
                    <a:t>in Ordinary Time</a:t>
                  </a:r>
                </a:p>
              </p:txBody>
            </p:sp>
            <p:sp>
              <p:nvSpPr>
                <p:cNvPr id="20" name="St. Thomas Aquinas Catholic Church"/>
                <p:cNvSpPr txBox="1"/>
                <p:nvPr/>
              </p:nvSpPr>
              <p:spPr>
                <a:xfrm>
                  <a:off x="6095954" y="5285364"/>
                  <a:ext cx="3846093" cy="234103"/>
                </a:xfrm>
                <a:prstGeom prst="rect">
                  <a:avLst/>
                </a:prstGeom>
              </p:spPr>
              <p:txBody>
                <a:bodyPr lIns="0" tIns="0" rIns="0" bIns="0" rtlCol="0" anchor="t">
                  <a:spAutoFit/>
                </a:bodyPr>
                <a:lstStyle/>
                <a:p>
                  <a:pPr marL="0" marR="0" lvl="0" indent="0" algn="l" defTabSz="914400" rtl="0" eaLnBrk="1" fontAlgn="auto" latinLnBrk="0" hangingPunct="1">
                    <a:lnSpc>
                      <a:spcPts val="1964"/>
                    </a:lnSpc>
                    <a:spcBef>
                      <a:spcPct val="0"/>
                    </a:spcBef>
                    <a:spcAft>
                      <a:spcPts val="0"/>
                    </a:spcAft>
                    <a:buClrTx/>
                    <a:buSzTx/>
                    <a:buFontTx/>
                    <a:buNone/>
                    <a:tabLst/>
                    <a:defRPr/>
                  </a:pPr>
                  <a:r>
                    <a:rPr kumimoji="0" lang="en-US" sz="1318" b="0" i="0" u="none" strike="noStrike" kern="1200" cap="none" spc="26" normalizeH="0" baseline="0" noProof="0" dirty="0">
                      <a:ln>
                        <a:noFill/>
                      </a:ln>
                      <a:solidFill>
                        <a:srgbClr val="000000"/>
                      </a:solidFill>
                      <a:effectLst/>
                      <a:uLnTx/>
                      <a:uFillTx/>
                      <a:latin typeface="Montserrat Medium" pitchFamily="2" charset="0"/>
                    </a:rPr>
                    <a:t> St. Thomas Aquinas Catholic Church</a:t>
                  </a:r>
                </a:p>
              </p:txBody>
            </p:sp>
            <p:pic>
              <p:nvPicPr>
                <p:cNvPr id="23" name="Graphic 1">
                  <a:extLst>
                    <a:ext uri="{FF2B5EF4-FFF2-40B4-BE49-F238E27FC236}">
                      <a16:creationId xmlns:a16="http://schemas.microsoft.com/office/drawing/2014/main" id="{E9068039-CB7E-0B32-A6C3-A960A458D96E}"/>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010" r="10663"/>
                <a:stretch/>
              </p:blipFill>
              <p:spPr>
                <a:xfrm>
                  <a:off x="6036572" y="4061515"/>
                  <a:ext cx="1090956" cy="972009"/>
                </a:xfrm>
                <a:prstGeom prst="rect">
                  <a:avLst/>
                </a:prstGeom>
              </p:spPr>
            </p:pic>
          </p:grpSp>
          <p:sp>
            <p:nvSpPr>
              <p:cNvPr id="4" name="Image"/>
              <p:cNvSpPr/>
              <p:nvPr/>
            </p:nvSpPr>
            <p:spPr>
              <a:xfrm>
                <a:off x="5346000" y="0"/>
                <a:ext cx="5346000" cy="3781705"/>
              </a:xfrm>
              <a:custGeom>
                <a:avLst/>
                <a:gdLst/>
                <a:ahLst/>
                <a:cxnLst/>
                <a:rect l="l" t="t" r="r" b="b"/>
                <a:pathLst>
                  <a:path w="5346000" h="3781705">
                    <a:moveTo>
                      <a:pt x="0" y="0"/>
                    </a:moveTo>
                    <a:lnTo>
                      <a:pt x="5346000" y="0"/>
                    </a:lnTo>
                    <a:lnTo>
                      <a:pt x="5346000" y="3781705"/>
                    </a:lnTo>
                    <a:lnTo>
                      <a:pt x="0" y="3781705"/>
                    </a:lnTo>
                    <a:lnTo>
                      <a:pt x="0" y="0"/>
                    </a:lnTo>
                    <a:close/>
                  </a:path>
                </a:pathLst>
              </a:custGeom>
              <a:blipFill>
                <a:blip r:embed="rId4"/>
                <a:stretch>
                  <a:fillRect l="-2946" r="-34231" b="-292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1">
              <a:extLst>
                <a:ext uri="{FF2B5EF4-FFF2-40B4-BE49-F238E27FC236}">
                  <a16:creationId xmlns:a16="http://schemas.microsoft.com/office/drawing/2014/main" id="{EBB9277C-B849-F0A2-6035-7250F537CC3A}"/>
                </a:ext>
              </a:extLst>
            </p:cNvPr>
            <p:cNvGrpSpPr/>
            <p:nvPr/>
          </p:nvGrpSpPr>
          <p:grpSpPr>
            <a:xfrm>
              <a:off x="0" y="0"/>
              <a:ext cx="5346000" cy="7560000"/>
              <a:chOff x="0" y="0"/>
              <a:chExt cx="5346000" cy="7560000"/>
            </a:xfrm>
          </p:grpSpPr>
          <p:sp>
            <p:nvSpPr>
              <p:cNvPr id="3" name="AutoShape 1"/>
              <p:cNvSpPr/>
              <p:nvPr/>
            </p:nvSpPr>
            <p:spPr>
              <a:xfrm>
                <a:off x="0" y="0"/>
                <a:ext cx="5346000" cy="7560000"/>
              </a:xfrm>
              <a:prstGeom prst="rect">
                <a:avLst/>
              </a:prstGeom>
              <a:solidFill>
                <a:srgbClr val="751F1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1">
                <a:extLst>
                  <a:ext uri="{FF2B5EF4-FFF2-40B4-BE49-F238E27FC236}">
                    <a16:creationId xmlns:a16="http://schemas.microsoft.com/office/drawing/2014/main" id="{473ED592-99EB-65F4-7A96-2E44A69A0594}"/>
                  </a:ext>
                </a:extLst>
              </p:cNvPr>
              <p:cNvGrpSpPr/>
              <p:nvPr/>
            </p:nvGrpSpPr>
            <p:grpSpPr>
              <a:xfrm>
                <a:off x="719875" y="594082"/>
                <a:ext cx="3906250" cy="6056527"/>
                <a:chOff x="719875" y="594082"/>
                <a:chExt cx="3906250" cy="6056527"/>
              </a:xfrm>
            </p:grpSpPr>
            <p:sp>
              <p:nvSpPr>
                <p:cNvPr id="7" name="7 AM Mon-Fri Confessions: Saturday 4-5 PM or by appointment"/>
                <p:cNvSpPr txBox="1"/>
                <p:nvPr/>
              </p:nvSpPr>
              <p:spPr>
                <a:xfrm>
                  <a:off x="719875" y="6257970"/>
                  <a:ext cx="3169940" cy="392639"/>
                </a:xfrm>
                <a:prstGeom prst="rect">
                  <a:avLst/>
                </a:prstGeom>
              </p:spPr>
              <p:txBody>
                <a:bodyPr lIns="0" tIns="0" rIns="0" bIns="0" rtlCol="0" anchor="t">
                  <a:spAutoFit/>
                </a:bodyPr>
                <a:lstStyle/>
                <a:p>
                  <a:pPr marL="0" marR="0" lvl="0" indent="0" algn="l" defTabSz="914400" rtl="0" eaLnBrk="1" fontAlgn="auto" latinLnBrk="0" hangingPunct="1">
                    <a:lnSpc>
                      <a:spcPts val="1619"/>
                    </a:lnSpc>
                    <a:spcBef>
                      <a:spcPct val="0"/>
                    </a:spcBef>
                    <a:spcAft>
                      <a:spcPts val="0"/>
                    </a:spcAft>
                    <a:buClrTx/>
                    <a:buSzTx/>
                    <a:buFontTx/>
                    <a:buNone/>
                    <a:tabLst/>
                    <a:defRPr/>
                  </a:pPr>
                  <a:r>
                    <a:rPr kumimoji="0" lang="en-US" sz="1086" b="0" i="0" u="none" strike="noStrike" kern="1200" cap="none" spc="21" normalizeH="0" baseline="0" noProof="0" dirty="0">
                      <a:ln>
                        <a:noFill/>
                      </a:ln>
                      <a:solidFill>
                        <a:srgbClr val="F5F5EF"/>
                      </a:solidFill>
                      <a:effectLst/>
                      <a:uLnTx/>
                      <a:uFillTx/>
                      <a:latin typeface="Montserrat"/>
                      <a:ea typeface="+mn-ea"/>
                      <a:cs typeface="+mn-cs"/>
                    </a:rPr>
                    <a:t>7 AM Mon-Fri Confessions: Saturday 4-5 PM or by appointment</a:t>
                  </a:r>
                </a:p>
              </p:txBody>
            </p:sp>
            <p:sp>
              <p:nvSpPr>
                <p:cNvPr id="8" name="Weekday Mass"/>
                <p:cNvSpPr txBox="1"/>
                <p:nvPr/>
              </p:nvSpPr>
              <p:spPr>
                <a:xfrm>
                  <a:off x="719875" y="6057061"/>
                  <a:ext cx="3169940" cy="176927"/>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060" b="0" i="0" u="none" strike="noStrike" kern="1200" cap="none" spc="21" normalizeH="0" baseline="0" noProof="0" dirty="0">
                      <a:ln>
                        <a:noFill/>
                      </a:ln>
                      <a:solidFill>
                        <a:srgbClr val="F5F5EF"/>
                      </a:solidFill>
                      <a:effectLst/>
                      <a:uLnTx/>
                      <a:uFillTx/>
                      <a:latin typeface="DM Serif Display"/>
                      <a:ea typeface="+mn-ea"/>
                      <a:cs typeface="+mn-cs"/>
                    </a:rPr>
                    <a:t>Weekday Mass</a:t>
                  </a:r>
                </a:p>
              </p:txBody>
            </p:sp>
            <p:sp>
              <p:nvSpPr>
                <p:cNvPr id="14" name="8 AM, 11 AM &amp; 6 PM"/>
                <p:cNvSpPr txBox="1"/>
                <p:nvPr/>
              </p:nvSpPr>
              <p:spPr>
                <a:xfrm>
                  <a:off x="719875" y="5644848"/>
                  <a:ext cx="3169940" cy="190590"/>
                </a:xfrm>
                <a:prstGeom prst="rect">
                  <a:avLst/>
                </a:prstGeom>
              </p:spPr>
              <p:txBody>
                <a:bodyPr lIns="0" tIns="0" rIns="0" bIns="0" rtlCol="0" anchor="t">
                  <a:spAutoFit/>
                </a:bodyPr>
                <a:lstStyle/>
                <a:p>
                  <a:pPr marL="0" marR="0" lvl="0" indent="0" algn="l" defTabSz="914400" rtl="0" eaLnBrk="1" fontAlgn="auto" latinLnBrk="0" hangingPunct="1">
                    <a:lnSpc>
                      <a:spcPts val="1619"/>
                    </a:lnSpc>
                    <a:spcBef>
                      <a:spcPct val="0"/>
                    </a:spcBef>
                    <a:spcAft>
                      <a:spcPts val="0"/>
                    </a:spcAft>
                    <a:buClrTx/>
                    <a:buSzTx/>
                    <a:buFontTx/>
                    <a:buNone/>
                    <a:tabLst/>
                    <a:defRPr/>
                  </a:pPr>
                  <a:r>
                    <a:rPr kumimoji="0" lang="en-US" sz="1086" b="0" i="0" u="none" strike="noStrike" kern="1200" cap="none" spc="21" normalizeH="0" baseline="0" noProof="0" dirty="0">
                      <a:ln>
                        <a:noFill/>
                      </a:ln>
                      <a:solidFill>
                        <a:srgbClr val="F5F5EF"/>
                      </a:solidFill>
                      <a:effectLst/>
                      <a:uLnTx/>
                      <a:uFillTx/>
                      <a:latin typeface="Montserrat"/>
                      <a:ea typeface="+mn-ea"/>
                      <a:cs typeface="+mn-cs"/>
                    </a:rPr>
                    <a:t>8 AM, 11 AM &amp; 6 PM </a:t>
                  </a:r>
                </a:p>
              </p:txBody>
            </p:sp>
            <p:sp>
              <p:nvSpPr>
                <p:cNvPr id="15" name="Sunday Masses"/>
                <p:cNvSpPr txBox="1"/>
                <p:nvPr/>
              </p:nvSpPr>
              <p:spPr>
                <a:xfrm>
                  <a:off x="719875" y="5443939"/>
                  <a:ext cx="3169940" cy="176927"/>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060" b="0" i="0" u="none" strike="noStrike" kern="1200" cap="none" spc="21" normalizeH="0" baseline="0" noProof="0" dirty="0">
                      <a:ln>
                        <a:noFill/>
                      </a:ln>
                      <a:solidFill>
                        <a:srgbClr val="F5F5EF"/>
                      </a:solidFill>
                      <a:effectLst/>
                      <a:uLnTx/>
                      <a:uFillTx/>
                      <a:latin typeface="DM Serif Display"/>
                      <a:ea typeface="+mn-ea"/>
                      <a:cs typeface="+mn-cs"/>
                    </a:rPr>
                    <a:t>Sunday Masses</a:t>
                  </a:r>
                </a:p>
              </p:txBody>
            </p:sp>
            <p:sp>
              <p:nvSpPr>
                <p:cNvPr id="9" name="123-456-7890"/>
                <p:cNvSpPr txBox="1"/>
                <p:nvPr/>
              </p:nvSpPr>
              <p:spPr>
                <a:xfrm>
                  <a:off x="719875" y="5031726"/>
                  <a:ext cx="3169940" cy="190590"/>
                </a:xfrm>
                <a:prstGeom prst="rect">
                  <a:avLst/>
                </a:prstGeom>
              </p:spPr>
              <p:txBody>
                <a:bodyPr lIns="0" tIns="0" rIns="0" bIns="0" rtlCol="0" anchor="t">
                  <a:spAutoFit/>
                </a:bodyPr>
                <a:lstStyle/>
                <a:p>
                  <a:pPr marL="0" marR="0" lvl="0" indent="0" algn="l" defTabSz="914400" rtl="0" eaLnBrk="1" fontAlgn="auto" latinLnBrk="0" hangingPunct="1">
                    <a:lnSpc>
                      <a:spcPts val="1619"/>
                    </a:lnSpc>
                    <a:spcBef>
                      <a:spcPct val="0"/>
                    </a:spcBef>
                    <a:spcAft>
                      <a:spcPts val="0"/>
                    </a:spcAft>
                    <a:buClrTx/>
                    <a:buSzTx/>
                    <a:buFontTx/>
                    <a:buNone/>
                    <a:tabLst/>
                    <a:defRPr/>
                  </a:pPr>
                  <a:r>
                    <a:rPr kumimoji="0" lang="en-US" sz="1086" b="0" i="0" u="none" strike="noStrike" kern="1200" cap="none" spc="21" normalizeH="0" baseline="0" noProof="0" dirty="0">
                      <a:ln>
                        <a:noFill/>
                      </a:ln>
                      <a:solidFill>
                        <a:srgbClr val="F5F5EF"/>
                      </a:solidFill>
                      <a:effectLst/>
                      <a:uLnTx/>
                      <a:uFillTx/>
                      <a:latin typeface="Montserrat"/>
                      <a:ea typeface="+mn-ea"/>
                      <a:cs typeface="+mn-cs"/>
                    </a:rPr>
                    <a:t>123-456-7890</a:t>
                  </a:r>
                </a:p>
              </p:txBody>
            </p:sp>
            <p:sp>
              <p:nvSpPr>
                <p:cNvPr id="10" name="Phone"/>
                <p:cNvSpPr txBox="1"/>
                <p:nvPr/>
              </p:nvSpPr>
              <p:spPr>
                <a:xfrm>
                  <a:off x="719875" y="4830817"/>
                  <a:ext cx="3169940" cy="176927"/>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060" b="0" i="0" u="none" strike="noStrike" kern="1200" cap="none" spc="21" normalizeH="0" baseline="0" noProof="0" dirty="0">
                      <a:ln>
                        <a:noFill/>
                      </a:ln>
                      <a:solidFill>
                        <a:srgbClr val="F5F5EF"/>
                      </a:solidFill>
                      <a:effectLst/>
                      <a:uLnTx/>
                      <a:uFillTx/>
                      <a:latin typeface="DM Serif Display"/>
                      <a:ea typeface="+mn-ea"/>
                      <a:cs typeface="+mn-cs"/>
                    </a:rPr>
                    <a:t>Phone</a:t>
                  </a:r>
                </a:p>
              </p:txBody>
            </p:sp>
            <p:sp>
              <p:nvSpPr>
                <p:cNvPr id="12" name="789 Faith Street, Catholic City"/>
                <p:cNvSpPr txBox="1"/>
                <p:nvPr/>
              </p:nvSpPr>
              <p:spPr>
                <a:xfrm>
                  <a:off x="719875" y="4433196"/>
                  <a:ext cx="3169940" cy="175998"/>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060" b="0" i="0" u="none" strike="noStrike" kern="1200" cap="none" spc="21" normalizeH="0" baseline="0" noProof="0" dirty="0">
                      <a:ln>
                        <a:noFill/>
                      </a:ln>
                      <a:solidFill>
                        <a:srgbClr val="F5F5EF"/>
                      </a:solidFill>
                      <a:effectLst/>
                      <a:uLnTx/>
                      <a:uFillTx/>
                      <a:latin typeface="Montserrat"/>
                      <a:ea typeface="+mn-ea"/>
                      <a:cs typeface="+mn-cs"/>
                    </a:rPr>
                    <a:t>789 Faith Street, Catholic City</a:t>
                  </a:r>
                </a:p>
              </p:txBody>
            </p:sp>
            <p:sp>
              <p:nvSpPr>
                <p:cNvPr id="13" name="Address"/>
                <p:cNvSpPr txBox="1"/>
                <p:nvPr/>
              </p:nvSpPr>
              <p:spPr>
                <a:xfrm>
                  <a:off x="719875" y="4220934"/>
                  <a:ext cx="3169940" cy="176927"/>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060" b="0" i="0" u="none" strike="noStrike" kern="1200" cap="none" spc="21" normalizeH="0" baseline="0" noProof="0" dirty="0">
                      <a:ln>
                        <a:noFill/>
                      </a:ln>
                      <a:solidFill>
                        <a:srgbClr val="F5F5EF"/>
                      </a:solidFill>
                      <a:effectLst/>
                      <a:uLnTx/>
                      <a:uFillTx/>
                      <a:latin typeface="DM Serif Display"/>
                      <a:ea typeface="+mn-ea"/>
                      <a:cs typeface="+mn-cs"/>
                    </a:rPr>
                    <a:t>Address</a:t>
                  </a:r>
                </a:p>
              </p:txBody>
            </p:sp>
            <p:sp>
              <p:nvSpPr>
                <p:cNvPr id="11" name="Service Times &amp; Contact"/>
                <p:cNvSpPr txBox="1"/>
                <p:nvPr/>
              </p:nvSpPr>
              <p:spPr>
                <a:xfrm>
                  <a:off x="719875" y="3718966"/>
                  <a:ext cx="3169940" cy="326489"/>
                </a:xfrm>
                <a:prstGeom prst="rect">
                  <a:avLst/>
                </a:prstGeom>
              </p:spPr>
              <p:txBody>
                <a:bodyPr lIns="0" tIns="0" rIns="0" bIns="0" rtlCol="0" anchor="t">
                  <a:spAutoFit/>
                </a:bodyPr>
                <a:lstStyle/>
                <a:p>
                  <a:pPr marL="0" marR="0" lvl="0" indent="0" algn="l" defTabSz="914400" rtl="0" eaLnBrk="1" fontAlgn="auto" latinLnBrk="0" hangingPunct="1">
                    <a:lnSpc>
                      <a:spcPts val="2971"/>
                    </a:lnSpc>
                    <a:spcBef>
                      <a:spcPct val="0"/>
                    </a:spcBef>
                    <a:spcAft>
                      <a:spcPts val="0"/>
                    </a:spcAft>
                    <a:buClrTx/>
                    <a:buSzTx/>
                    <a:buFontTx/>
                    <a:buNone/>
                    <a:tabLst/>
                    <a:defRPr/>
                  </a:pPr>
                  <a:r>
                    <a:rPr kumimoji="0" lang="en-US" sz="1811" b="0" i="0" u="none" strike="noStrike" kern="1200" cap="none" spc="36" normalizeH="0" baseline="0" noProof="0" dirty="0">
                      <a:ln>
                        <a:noFill/>
                      </a:ln>
                      <a:solidFill>
                        <a:srgbClr val="F5F5EF"/>
                      </a:solidFill>
                      <a:effectLst/>
                      <a:uLnTx/>
                      <a:uFillTx/>
                      <a:latin typeface="DM Serif Display"/>
                      <a:ea typeface="+mn-ea"/>
                      <a:cs typeface="+mn-cs"/>
                    </a:rPr>
                    <a:t>Service Times &amp; Contact</a:t>
                  </a:r>
                </a:p>
              </p:txBody>
            </p:sp>
            <p:sp>
              <p:nvSpPr>
                <p:cNvPr id="16" name="- Galatians 6:9-10"/>
                <p:cNvSpPr txBox="1"/>
                <p:nvPr/>
              </p:nvSpPr>
              <p:spPr>
                <a:xfrm>
                  <a:off x="719875" y="1883709"/>
                  <a:ext cx="3019953" cy="154091"/>
                </a:xfrm>
                <a:prstGeom prst="rect">
                  <a:avLst/>
                </a:prstGeom>
              </p:spPr>
              <p:txBody>
                <a:bodyPr lIns="0" tIns="0" rIns="0" bIns="0" rtlCol="0" anchor="t">
                  <a:spAutoFit/>
                </a:bodyPr>
                <a:lstStyle/>
                <a:p>
                  <a:pPr marL="0" marR="0" lvl="0" indent="0" algn="l" defTabSz="914400" rtl="0" eaLnBrk="1" fontAlgn="auto" latinLnBrk="0" hangingPunct="1">
                    <a:lnSpc>
                      <a:spcPts val="1227"/>
                    </a:lnSpc>
                    <a:spcBef>
                      <a:spcPts val="0"/>
                    </a:spcBef>
                    <a:spcAft>
                      <a:spcPts val="0"/>
                    </a:spcAft>
                    <a:buClrTx/>
                    <a:buSzTx/>
                    <a:buFontTx/>
                    <a:buNone/>
                    <a:tabLst/>
                    <a:defRPr/>
                  </a:pPr>
                  <a:r>
                    <a:rPr kumimoji="0" lang="en-US" sz="1014" b="0" i="0" u="none" strike="noStrike" kern="1200" cap="none" spc="20" normalizeH="0" baseline="0" noProof="0" dirty="0">
                      <a:ln>
                        <a:noFill/>
                      </a:ln>
                      <a:solidFill>
                        <a:srgbClr val="F5F5EF"/>
                      </a:solidFill>
                      <a:effectLst/>
                      <a:uLnTx/>
                      <a:uFillTx/>
                      <a:latin typeface="Playfair Display"/>
                      <a:ea typeface="+mn-ea"/>
                      <a:cs typeface="+mn-cs"/>
                    </a:rPr>
                    <a:t>- Galatians 6:9-10</a:t>
                  </a:r>
                </a:p>
              </p:txBody>
            </p:sp>
            <p:sp>
              <p:nvSpPr>
                <p:cNvPr id="6" name="Let us not grow tired of doing good, for in due time we shall reap our harvest,"/>
                <p:cNvSpPr txBox="1"/>
                <p:nvPr/>
              </p:nvSpPr>
              <p:spPr>
                <a:xfrm>
                  <a:off x="719875" y="594082"/>
                  <a:ext cx="3906250" cy="1209545"/>
                </a:xfrm>
                <a:prstGeom prst="rect">
                  <a:avLst/>
                </a:prstGeom>
              </p:spPr>
              <p:txBody>
                <a:bodyPr lIns="0" tIns="0" rIns="0" bIns="0" rtlCol="0" anchor="t">
                  <a:spAutoFit/>
                </a:bodyPr>
                <a:lstStyle/>
                <a:p>
                  <a:pPr marL="0" marR="0" lvl="0" indent="0" algn="l" defTabSz="914400" rtl="0" eaLnBrk="1" fontAlgn="auto" latinLnBrk="0" hangingPunct="1">
                    <a:lnSpc>
                      <a:spcPts val="1916"/>
                    </a:lnSpc>
                    <a:spcBef>
                      <a:spcPts val="0"/>
                    </a:spcBef>
                    <a:spcAft>
                      <a:spcPts val="0"/>
                    </a:spcAft>
                    <a:buClrTx/>
                    <a:buSzTx/>
                    <a:buFontTx/>
                    <a:buNone/>
                    <a:tabLst/>
                    <a:defRPr/>
                  </a:pPr>
                  <a:r>
                    <a:rPr kumimoji="0" lang="en-US" sz="1583" b="0" i="0" u="none" strike="noStrike" kern="1200" cap="none" spc="31" normalizeH="0" baseline="0" noProof="0" dirty="0">
                      <a:ln>
                        <a:noFill/>
                      </a:ln>
                      <a:solidFill>
                        <a:srgbClr val="F5F5EF"/>
                      </a:solidFill>
                      <a:effectLst/>
                      <a:uLnTx/>
                      <a:uFillTx/>
                      <a:latin typeface="Playfair Display"/>
                      <a:ea typeface="+mn-ea"/>
                      <a:cs typeface="+mn-cs"/>
                    </a:rPr>
                    <a:t>Let us not grow tired of doing good, for in due time we shall reap our harvest, </a:t>
                  </a:r>
                </a:p>
                <a:p>
                  <a:pPr marL="0" marR="0" lvl="0" indent="0" algn="l" defTabSz="914400" rtl="0" eaLnBrk="1" fontAlgn="auto" latinLnBrk="0" hangingPunct="1">
                    <a:lnSpc>
                      <a:spcPts val="1916"/>
                    </a:lnSpc>
                    <a:spcBef>
                      <a:spcPts val="0"/>
                    </a:spcBef>
                    <a:spcAft>
                      <a:spcPts val="0"/>
                    </a:spcAft>
                    <a:buClrTx/>
                    <a:buSzTx/>
                    <a:buFontTx/>
                    <a:buNone/>
                    <a:tabLst/>
                    <a:defRPr/>
                  </a:pPr>
                  <a:r>
                    <a:rPr kumimoji="0" lang="en-US" sz="1583" b="0" i="0" u="none" strike="noStrike" kern="1200" cap="none" spc="31" normalizeH="0" baseline="0" noProof="0" dirty="0">
                      <a:ln>
                        <a:noFill/>
                      </a:ln>
                      <a:solidFill>
                        <a:srgbClr val="F5F5EF"/>
                      </a:solidFill>
                      <a:effectLst/>
                      <a:uLnTx/>
                      <a:uFillTx/>
                      <a:latin typeface="Playfair Display"/>
                      <a:ea typeface="+mn-ea"/>
                      <a:cs typeface="+mn-cs"/>
                    </a:rPr>
                    <a:t>if we do not give up. So then, while we have the opportunity, let us do good </a:t>
                  </a:r>
                </a:p>
                <a:p>
                  <a:pPr marL="0" marR="0" lvl="0" indent="0" algn="l" defTabSz="914400" rtl="0" eaLnBrk="1" fontAlgn="auto" latinLnBrk="0" hangingPunct="1">
                    <a:lnSpc>
                      <a:spcPts val="1916"/>
                    </a:lnSpc>
                    <a:spcBef>
                      <a:spcPts val="0"/>
                    </a:spcBef>
                    <a:spcAft>
                      <a:spcPts val="0"/>
                    </a:spcAft>
                    <a:buClrTx/>
                    <a:buSzTx/>
                    <a:buFontTx/>
                    <a:buNone/>
                    <a:tabLst/>
                    <a:defRPr/>
                  </a:pPr>
                  <a:r>
                    <a:rPr kumimoji="0" lang="en-US" sz="1583" b="0" i="0" u="none" strike="noStrike" kern="1200" cap="none" spc="31" normalizeH="0" baseline="0" noProof="0" dirty="0">
                      <a:ln>
                        <a:noFill/>
                      </a:ln>
                      <a:solidFill>
                        <a:srgbClr val="F5F5EF"/>
                      </a:solidFill>
                      <a:effectLst/>
                      <a:uLnTx/>
                      <a:uFillTx/>
                      <a:latin typeface="Playfair Display"/>
                      <a:ea typeface="+mn-ea"/>
                      <a:cs typeface="+mn-cs"/>
                    </a:rPr>
                    <a:t>to all.</a:t>
                  </a:r>
                </a:p>
              </p:txBody>
            </p:sp>
          </p:grpSp>
        </p:grpSp>
        <p:sp>
          <p:nvSpPr>
            <p:cNvPr id="22" name="TemplateLAB"/>
            <p:cNvSpPr/>
            <p:nvPr/>
          </p:nvSpPr>
          <p:spPr>
            <a:xfrm>
              <a:off x="7193843" y="4919711"/>
              <a:ext cx="694430" cy="114581"/>
            </a:xfrm>
            <a:custGeom>
              <a:avLst/>
              <a:gdLst/>
              <a:ahLst/>
              <a:cxnLst/>
              <a:rect l="l" t="t" r="r" b="b"/>
              <a:pathLst>
                <a:path w="925907" h="152775">
                  <a:moveTo>
                    <a:pt x="0" y="0"/>
                  </a:moveTo>
                  <a:lnTo>
                    <a:pt x="925907" y="0"/>
                  </a:lnTo>
                  <a:lnTo>
                    <a:pt x="925907" y="152775"/>
                  </a:lnTo>
                  <a:lnTo>
                    <a:pt x="0" y="1527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36" name="Group 7">
            <a:extLst>
              <a:ext uri="{FF2B5EF4-FFF2-40B4-BE49-F238E27FC236}">
                <a16:creationId xmlns:a16="http://schemas.microsoft.com/office/drawing/2014/main" id="{0C4AC4C9-BA70-FE4C-FB08-2A3C300C2B09}"/>
              </a:ext>
            </a:extLst>
          </p:cNvPr>
          <p:cNvGrpSpPr/>
          <p:nvPr/>
        </p:nvGrpSpPr>
        <p:grpSpPr>
          <a:xfrm>
            <a:off x="0" y="0"/>
            <a:ext cx="10692000" cy="7694963"/>
            <a:chOff x="0" y="0"/>
            <a:chExt cx="10692000" cy="7694963"/>
          </a:xfrm>
        </p:grpSpPr>
        <p:sp>
          <p:nvSpPr>
            <p:cNvPr id="2" name="AutoShape 2"/>
            <p:cNvSpPr/>
            <p:nvPr/>
          </p:nvSpPr>
          <p:spPr>
            <a:xfrm>
              <a:off x="5346000" y="0"/>
              <a:ext cx="5346000" cy="7560000"/>
            </a:xfrm>
            <a:prstGeom prst="rect">
              <a:avLst/>
            </a:prstGeom>
            <a:solidFill>
              <a:srgbClr val="F5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4" name="Group 2">
              <a:extLst>
                <a:ext uri="{FF2B5EF4-FFF2-40B4-BE49-F238E27FC236}">
                  <a16:creationId xmlns:a16="http://schemas.microsoft.com/office/drawing/2014/main" id="{BACE1F75-FAA1-CE3C-FB72-127331105333}"/>
                </a:ext>
              </a:extLst>
            </p:cNvPr>
            <p:cNvGrpSpPr/>
            <p:nvPr/>
          </p:nvGrpSpPr>
          <p:grpSpPr>
            <a:xfrm>
              <a:off x="5928542" y="530477"/>
              <a:ext cx="3248983" cy="6320324"/>
              <a:chOff x="5928542" y="530477"/>
              <a:chExt cx="3248983" cy="6320324"/>
            </a:xfrm>
          </p:grpSpPr>
          <p:sp>
            <p:nvSpPr>
              <p:cNvPr id="27" name="&quot;Sing to the Mountains&quot;"/>
              <p:cNvSpPr txBox="1"/>
              <p:nvPr/>
            </p:nvSpPr>
            <p:spPr>
              <a:xfrm>
                <a:off x="5961280" y="6655193"/>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"Sing to the Mountains"</a:t>
                </a:r>
              </a:p>
            </p:txBody>
          </p:sp>
          <p:sp>
            <p:nvSpPr>
              <p:cNvPr id="26" name="Recessional Hymn"/>
              <p:cNvSpPr txBox="1"/>
              <p:nvPr/>
            </p:nvSpPr>
            <p:spPr>
              <a:xfrm>
                <a:off x="5961280" y="6400298"/>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Recessional Hymn</a:t>
                </a:r>
              </a:p>
            </p:txBody>
          </p:sp>
          <p:pic>
            <p:nvPicPr>
              <p:cNvPr id="33" name="Graphic 6">
                <a:extLst>
                  <a:ext uri="{FF2B5EF4-FFF2-40B4-BE49-F238E27FC236}">
                    <a16:creationId xmlns:a16="http://schemas.microsoft.com/office/drawing/2014/main" id="{EDDA9B6A-C654-2DD8-14FA-9E940E85BF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1280" y="6033983"/>
                <a:ext cx="411983" cy="291179"/>
              </a:xfrm>
              <a:prstGeom prst="rect">
                <a:avLst/>
              </a:prstGeom>
            </p:spPr>
          </p:pic>
          <p:sp>
            <p:nvSpPr>
              <p:cNvPr id="24" name="Given by Father Robert Smith"/>
              <p:cNvSpPr txBox="1"/>
              <p:nvPr/>
            </p:nvSpPr>
            <p:spPr>
              <a:xfrm>
                <a:off x="5961280" y="5693593"/>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Given by Father Robert Smith</a:t>
                </a:r>
              </a:p>
            </p:txBody>
          </p:sp>
          <p:sp>
            <p:nvSpPr>
              <p:cNvPr id="23" name="Final Blessing"/>
              <p:cNvSpPr txBox="1"/>
              <p:nvPr/>
            </p:nvSpPr>
            <p:spPr>
              <a:xfrm>
                <a:off x="5961280" y="5438699"/>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Final Blessing</a:t>
                </a:r>
              </a:p>
            </p:txBody>
          </p:sp>
          <p:pic>
            <p:nvPicPr>
              <p:cNvPr id="32" name="Graphic 5">
                <a:extLst>
                  <a:ext uri="{FF2B5EF4-FFF2-40B4-BE49-F238E27FC236}">
                    <a16:creationId xmlns:a16="http://schemas.microsoft.com/office/drawing/2014/main" id="{407DF6B9-AA38-0B0D-7B5E-16919C4D1F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1280" y="5072383"/>
                <a:ext cx="411983" cy="291179"/>
              </a:xfrm>
              <a:prstGeom prst="rect">
                <a:avLst/>
              </a:prstGeom>
            </p:spPr>
          </p:pic>
          <p:sp>
            <p:nvSpPr>
              <p:cNvPr id="21" name="All baptized Christians are invited"/>
              <p:cNvSpPr txBox="1"/>
              <p:nvPr/>
            </p:nvSpPr>
            <p:spPr>
              <a:xfrm>
                <a:off x="5961280" y="4731993"/>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All baptized Christians are invited</a:t>
                </a:r>
              </a:p>
            </p:txBody>
          </p:sp>
          <p:sp>
            <p:nvSpPr>
              <p:cNvPr id="20" name="Communion"/>
              <p:cNvSpPr txBox="1"/>
              <p:nvPr/>
            </p:nvSpPr>
            <p:spPr>
              <a:xfrm>
                <a:off x="5961280" y="4477100"/>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Communion</a:t>
                </a:r>
              </a:p>
            </p:txBody>
          </p:sp>
          <p:pic>
            <p:nvPicPr>
              <p:cNvPr id="31" name="Graphic 4">
                <a:extLst>
                  <a:ext uri="{FF2B5EF4-FFF2-40B4-BE49-F238E27FC236}">
                    <a16:creationId xmlns:a16="http://schemas.microsoft.com/office/drawing/2014/main" id="{E10C989E-86BD-B45D-A6EF-B5BF2B5FFA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1280" y="4110784"/>
                <a:ext cx="411983" cy="291179"/>
              </a:xfrm>
              <a:prstGeom prst="rect">
                <a:avLst/>
              </a:prstGeom>
            </p:spPr>
          </p:pic>
          <p:sp>
            <p:nvSpPr>
              <p:cNvPr id="18" name="TextBox Given by Father Robert Smith18"/>
              <p:cNvSpPr txBox="1"/>
              <p:nvPr/>
            </p:nvSpPr>
            <p:spPr>
              <a:xfrm>
                <a:off x="5961280" y="3770393"/>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Given by Father Robert Smith</a:t>
                </a:r>
              </a:p>
            </p:txBody>
          </p:sp>
          <p:sp>
            <p:nvSpPr>
              <p:cNvPr id="17" name="Homily"/>
              <p:cNvSpPr txBox="1"/>
              <p:nvPr/>
            </p:nvSpPr>
            <p:spPr>
              <a:xfrm>
                <a:off x="5961280" y="3515500"/>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Homily</a:t>
                </a:r>
              </a:p>
            </p:txBody>
          </p:sp>
          <p:pic>
            <p:nvPicPr>
              <p:cNvPr id="30" name="Graphic 3">
                <a:extLst>
                  <a:ext uri="{FF2B5EF4-FFF2-40B4-BE49-F238E27FC236}">
                    <a16:creationId xmlns:a16="http://schemas.microsoft.com/office/drawing/2014/main" id="{B8106F87-4024-10DC-E999-3836B25848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1280" y="3149184"/>
                <a:ext cx="411983" cy="291179"/>
              </a:xfrm>
              <a:prstGeom prst="rect">
                <a:avLst/>
              </a:prstGeom>
            </p:spPr>
          </p:pic>
          <p:sp>
            <p:nvSpPr>
              <p:cNvPr id="15" name="John 6:51-58, proclaimed by the Celebrant"/>
              <p:cNvSpPr txBox="1"/>
              <p:nvPr/>
            </p:nvSpPr>
            <p:spPr>
              <a:xfrm>
                <a:off x="5961280" y="2808794"/>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John 6:51-58, proclaimed by the Celebrant</a:t>
                </a:r>
              </a:p>
            </p:txBody>
          </p:sp>
          <p:sp>
            <p:nvSpPr>
              <p:cNvPr id="14" name="Gospel Reading"/>
              <p:cNvSpPr txBox="1"/>
              <p:nvPr/>
            </p:nvSpPr>
            <p:spPr>
              <a:xfrm>
                <a:off x="5961280" y="2553900"/>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Gospel Reading</a:t>
                </a:r>
              </a:p>
            </p:txBody>
          </p:sp>
          <p:pic>
            <p:nvPicPr>
              <p:cNvPr id="29" name="Graphic 2">
                <a:extLst>
                  <a:ext uri="{FF2B5EF4-FFF2-40B4-BE49-F238E27FC236}">
                    <a16:creationId xmlns:a16="http://schemas.microsoft.com/office/drawing/2014/main" id="{000C7B88-9A75-116F-E123-BBCB48185C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1280" y="2187584"/>
                <a:ext cx="411983" cy="291179"/>
              </a:xfrm>
              <a:prstGeom prst="rect">
                <a:avLst/>
              </a:prstGeom>
            </p:spPr>
          </p:pic>
          <p:sp>
            <p:nvSpPr>
              <p:cNvPr id="12" name="&quot;Gather Us In&quot;"/>
              <p:cNvSpPr txBox="1"/>
              <p:nvPr/>
            </p:nvSpPr>
            <p:spPr>
              <a:xfrm>
                <a:off x="5961280" y="1847195"/>
                <a:ext cx="3216245" cy="195608"/>
              </a:xfrm>
              <a:prstGeom prst="rect">
                <a:avLst/>
              </a:prstGeom>
            </p:spPr>
            <p:txBody>
              <a:bodyPr lIns="0" tIns="0" rIns="0" bIns="0" rtlCol="0" anchor="t">
                <a:spAutoFit/>
              </a:bodyPr>
              <a:lstStyle/>
              <a:p>
                <a:pPr marL="0" marR="0" lvl="0" indent="0" algn="l"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000000"/>
                    </a:solidFill>
                    <a:effectLst/>
                    <a:uLnTx/>
                    <a:uFillTx/>
                    <a:latin typeface="Montserrat"/>
                    <a:ea typeface="+mn-ea"/>
                    <a:cs typeface="+mn-cs"/>
                  </a:rPr>
                  <a:t>"Gather Us In"</a:t>
                </a:r>
              </a:p>
            </p:txBody>
          </p:sp>
          <p:sp>
            <p:nvSpPr>
              <p:cNvPr id="11" name="Entrance Hymn"/>
              <p:cNvSpPr txBox="1"/>
              <p:nvPr/>
            </p:nvSpPr>
            <p:spPr>
              <a:xfrm>
                <a:off x="5961280" y="1592301"/>
                <a:ext cx="3216245" cy="205184"/>
              </a:xfrm>
              <a:prstGeom prst="rect">
                <a:avLst/>
              </a:prstGeom>
            </p:spPr>
            <p:txBody>
              <a:bodyPr lIns="0" tIns="0" rIns="0" bIns="0" rtlCol="0" anchor="t">
                <a:spAutoFit/>
              </a:bodyPr>
              <a:lstStyle/>
              <a:p>
                <a:pPr marL="0" marR="0" lvl="0" indent="0" algn="just" defTabSz="914400" rtl="0" eaLnBrk="1" fontAlgn="auto" latinLnBrk="0" hangingPunct="1">
                  <a:lnSpc>
                    <a:spcPts val="1622"/>
                  </a:lnSpc>
                  <a:spcBef>
                    <a:spcPct val="0"/>
                  </a:spcBef>
                  <a:spcAft>
                    <a:spcPts val="0"/>
                  </a:spcAft>
                  <a:buClrTx/>
                  <a:buSzTx/>
                  <a:buFontTx/>
                  <a:buNone/>
                  <a:tabLst/>
                  <a:defRPr/>
                </a:pPr>
                <a:r>
                  <a:rPr kumimoji="0" lang="en-US" sz="1474" b="1" i="0" u="none" strike="noStrike" kern="1200" cap="none" spc="0" normalizeH="0" baseline="0" noProof="0" dirty="0">
                    <a:ln>
                      <a:noFill/>
                    </a:ln>
                    <a:solidFill>
                      <a:srgbClr val="751F12"/>
                    </a:solidFill>
                    <a:effectLst/>
                    <a:uLnTx/>
                    <a:uFillTx/>
                    <a:latin typeface="Playfair Display" pitchFamily="2" charset="0"/>
                  </a:rPr>
                  <a:t>Entrance Hymn</a:t>
                </a:r>
              </a:p>
            </p:txBody>
          </p:sp>
          <p:pic>
            <p:nvPicPr>
              <p:cNvPr id="8" name="Graphic 1">
                <a:extLst>
                  <a:ext uri="{FF2B5EF4-FFF2-40B4-BE49-F238E27FC236}">
                    <a16:creationId xmlns:a16="http://schemas.microsoft.com/office/drawing/2014/main" id="{9B2EEEA3-0506-B901-6749-87DED19227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8542" y="1232032"/>
                <a:ext cx="411983" cy="291179"/>
              </a:xfrm>
              <a:prstGeom prst="rect">
                <a:avLst/>
              </a:prstGeom>
            </p:spPr>
          </p:pic>
          <p:sp>
            <p:nvSpPr>
              <p:cNvPr id="9" name="Order of the Mass"/>
              <p:cNvSpPr txBox="1"/>
              <p:nvPr/>
            </p:nvSpPr>
            <p:spPr>
              <a:xfrm>
                <a:off x="5961280" y="530477"/>
                <a:ext cx="2557059" cy="339707"/>
              </a:xfrm>
              <a:prstGeom prst="rect">
                <a:avLst/>
              </a:prstGeom>
            </p:spPr>
            <p:txBody>
              <a:bodyPr lIns="0" tIns="0" rIns="0" bIns="0" rtlCol="0" anchor="t">
                <a:spAutoFit/>
              </a:bodyPr>
              <a:lstStyle/>
              <a:p>
                <a:pPr marL="0" marR="0" lvl="0" indent="0" algn="l" defTabSz="914400" rtl="0" eaLnBrk="1" fontAlgn="auto" latinLnBrk="0" hangingPunct="1">
                  <a:lnSpc>
                    <a:spcPts val="2785"/>
                  </a:lnSpc>
                  <a:spcBef>
                    <a:spcPct val="0"/>
                  </a:spcBef>
                  <a:spcAft>
                    <a:spcPts val="0"/>
                  </a:spcAft>
                  <a:buClrTx/>
                  <a:buSzTx/>
                  <a:buFontTx/>
                  <a:buNone/>
                  <a:tabLst/>
                  <a:defRPr/>
                </a:pPr>
                <a:r>
                  <a:rPr kumimoji="0" lang="en-US" sz="2193" b="1" i="0" u="none" strike="noStrike" kern="1200" cap="none" spc="0" normalizeH="0" baseline="0" noProof="0" dirty="0">
                    <a:ln>
                      <a:noFill/>
                    </a:ln>
                    <a:solidFill>
                      <a:srgbClr val="751F12"/>
                    </a:solidFill>
                    <a:effectLst/>
                    <a:uLnTx/>
                    <a:uFillTx/>
                    <a:latin typeface="Playfair Display" pitchFamily="2" charset="0"/>
                  </a:rPr>
                  <a:t>Order of the Mass</a:t>
                </a:r>
              </a:p>
            </p:txBody>
          </p:sp>
        </p:grpSp>
        <p:sp>
          <p:nvSpPr>
            <p:cNvPr id="3" name="AutoShape 1"/>
            <p:cNvSpPr/>
            <p:nvPr/>
          </p:nvSpPr>
          <p:spPr>
            <a:xfrm>
              <a:off x="0" y="3648254"/>
              <a:ext cx="5346000" cy="4046709"/>
            </a:xfrm>
            <a:prstGeom prst="rect">
              <a:avLst/>
            </a:prstGeom>
            <a:solidFill>
              <a:srgbClr val="751F1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5" name="Group 1">
              <a:extLst>
                <a:ext uri="{FF2B5EF4-FFF2-40B4-BE49-F238E27FC236}">
                  <a16:creationId xmlns:a16="http://schemas.microsoft.com/office/drawing/2014/main" id="{E701CE77-8CD7-495F-E9C2-903FB7576986}"/>
                </a:ext>
              </a:extLst>
            </p:cNvPr>
            <p:cNvGrpSpPr/>
            <p:nvPr/>
          </p:nvGrpSpPr>
          <p:grpSpPr>
            <a:xfrm>
              <a:off x="918877" y="4192903"/>
              <a:ext cx="3508245" cy="2616772"/>
              <a:chOff x="918877" y="4192903"/>
              <a:chExt cx="3508245" cy="2616772"/>
            </a:xfrm>
          </p:grpSpPr>
          <p:sp>
            <p:nvSpPr>
              <p:cNvPr id="6" name="About St. Thomas Aquinas Catholic Church"/>
              <p:cNvSpPr txBox="1"/>
              <p:nvPr/>
            </p:nvSpPr>
            <p:spPr>
              <a:xfrm>
                <a:off x="918877" y="4192903"/>
                <a:ext cx="3419960" cy="691766"/>
              </a:xfrm>
              <a:prstGeom prst="rect">
                <a:avLst/>
              </a:prstGeom>
            </p:spPr>
            <p:txBody>
              <a:bodyPr lIns="0" tIns="0" rIns="0" bIns="0" rtlCol="0" anchor="t">
                <a:spAutoFit/>
              </a:bodyPr>
              <a:lstStyle/>
              <a:p>
                <a:pPr marL="0" marR="0" lvl="0" indent="0" algn="l" defTabSz="914400" rtl="0" eaLnBrk="1" fontAlgn="auto" latinLnBrk="0" hangingPunct="1">
                  <a:lnSpc>
                    <a:spcPts val="2785"/>
                  </a:lnSpc>
                  <a:spcBef>
                    <a:spcPct val="0"/>
                  </a:spcBef>
                  <a:spcAft>
                    <a:spcPts val="0"/>
                  </a:spcAft>
                  <a:buClrTx/>
                  <a:buSzTx/>
                  <a:buFontTx/>
                  <a:buNone/>
                  <a:tabLst/>
                  <a:defRPr/>
                </a:pPr>
                <a:r>
                  <a:rPr kumimoji="0" lang="en-US" sz="2193" b="1" i="0" u="none" strike="noStrike" kern="1200" cap="none" spc="0" normalizeH="0" baseline="0" noProof="0" dirty="0">
                    <a:ln>
                      <a:noFill/>
                    </a:ln>
                    <a:solidFill>
                      <a:srgbClr val="F5F5EF"/>
                    </a:solidFill>
                    <a:effectLst/>
                    <a:uLnTx/>
                    <a:uFillTx/>
                    <a:latin typeface="Playfair Display" pitchFamily="2" charset="0"/>
                  </a:rPr>
                  <a:t>About St. Thomas Aquinas Catholic Church</a:t>
                </a:r>
              </a:p>
            </p:txBody>
          </p:sp>
          <p:sp>
            <p:nvSpPr>
              <p:cNvPr id="7" name="Founded in 1924,..."/>
              <p:cNvSpPr txBox="1"/>
              <p:nvPr/>
            </p:nvSpPr>
            <p:spPr>
              <a:xfrm>
                <a:off x="918877" y="5054920"/>
                <a:ext cx="3508245" cy="1754755"/>
              </a:xfrm>
              <a:prstGeom prst="rect">
                <a:avLst/>
              </a:prstGeom>
            </p:spPr>
            <p:txBody>
              <a:bodyPr lIns="0" tIns="0" rIns="0" bIns="0" rtlCol="0" anchor="t">
                <a:spAutoFit/>
              </a:bodyPr>
              <a:lstStyle/>
              <a:p>
                <a:pPr marL="0" marR="0" lvl="0" indent="0" algn="l" defTabSz="914400" rtl="0" eaLnBrk="1" fontAlgn="auto" latinLnBrk="0" hangingPunct="1">
                  <a:lnSpc>
                    <a:spcPts val="1754"/>
                  </a:lnSpc>
                  <a:spcBef>
                    <a:spcPct val="0"/>
                  </a:spcBef>
                  <a:spcAft>
                    <a:spcPts val="0"/>
                  </a:spcAft>
                  <a:buClrTx/>
                  <a:buSzTx/>
                  <a:buFontTx/>
                  <a:buNone/>
                  <a:tabLst/>
                  <a:defRPr/>
                </a:pPr>
                <a:r>
                  <a:rPr kumimoji="0" lang="en-US" sz="1069" b="0" i="0" u="none" strike="noStrike" kern="1200" cap="none" spc="21" normalizeH="0" baseline="0" noProof="0" dirty="0">
                    <a:ln>
                      <a:noFill/>
                    </a:ln>
                    <a:solidFill>
                      <a:srgbClr val="F5F5EF"/>
                    </a:solidFill>
                    <a:effectLst/>
                    <a:uLnTx/>
                    <a:uFillTx/>
                    <a:latin typeface="Montserrat"/>
                    <a:ea typeface="+mn-ea"/>
                    <a:cs typeface="+mn-cs"/>
                  </a:rPr>
                  <a:t>Founded in 1924, St. Thomas Aquinas Catholic Church is a vibrant, welcoming community. We embrace the diversity of God's creation and are committed to prayer, service, and growth in love. Our parish family extends beyond the church walls as we bring Christ's love into our homes, workplaces, and community. We invite you to join us on this journey of faith.</a:t>
                </a:r>
              </a:p>
            </p:txBody>
          </p:sp>
        </p:grpSp>
        <p:sp>
          <p:nvSpPr>
            <p:cNvPr id="4" name="Image"/>
            <p:cNvSpPr/>
            <p:nvPr/>
          </p:nvSpPr>
          <p:spPr>
            <a:xfrm>
              <a:off x="0" y="0"/>
              <a:ext cx="5346000" cy="3648254"/>
            </a:xfrm>
            <a:custGeom>
              <a:avLst/>
              <a:gdLst/>
              <a:ahLst/>
              <a:cxnLst/>
              <a:rect l="l" t="t" r="r" b="b"/>
              <a:pathLst>
                <a:path w="5346000" h="3648254">
                  <a:moveTo>
                    <a:pt x="0" y="0"/>
                  </a:moveTo>
                  <a:lnTo>
                    <a:pt x="5346000" y="0"/>
                  </a:lnTo>
                  <a:lnTo>
                    <a:pt x="5346000" y="3648254"/>
                  </a:lnTo>
                  <a:lnTo>
                    <a:pt x="0" y="3648254"/>
                  </a:lnTo>
                  <a:lnTo>
                    <a:pt x="0" y="0"/>
                  </a:lnTo>
                  <a:close/>
                </a:path>
              </a:pathLst>
            </a:custGeom>
            <a:blipFill>
              <a:blip r:embed="rId4"/>
              <a:stretch>
                <a:fillRect l="-2203" t="-1581" r="-3398" b="-15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mplateLAB"/>
            <p:cNvSpPr/>
            <p:nvPr/>
          </p:nvSpPr>
          <p:spPr>
            <a:xfrm rot="5400000">
              <a:off x="9672215" y="6446294"/>
              <a:ext cx="694430" cy="114581"/>
            </a:xfrm>
            <a:custGeom>
              <a:avLst/>
              <a:gdLst/>
              <a:ahLst/>
              <a:cxnLst/>
              <a:rect l="l" t="t" r="r" b="b"/>
              <a:pathLst>
                <a:path w="694430" h="114581">
                  <a:moveTo>
                    <a:pt x="0" y="0"/>
                  </a:moveTo>
                  <a:lnTo>
                    <a:pt x="694430" y="0"/>
                  </a:lnTo>
                  <a:lnTo>
                    <a:pt x="694430" y="114581"/>
                  </a:lnTo>
                  <a:lnTo>
                    <a:pt x="0" y="1145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228</Words>
  <Application>Microsoft Office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Montserrat</vt:lpstr>
      <vt:lpstr>Montserrat Medium</vt:lpstr>
      <vt:lpstr>Playfair Display</vt:lpstr>
      <vt:lpstr>Calibri</vt:lpstr>
      <vt:lpstr>Arial</vt:lpstr>
      <vt:lpstr>DM Serif Display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bulletin template (Bifold)</dc:title>
  <dc:creator>HOÀNG ANH</dc:creator>
  <cp:lastModifiedBy>5403</cp:lastModifiedBy>
  <cp:revision>8</cp:revision>
  <dcterms:created xsi:type="dcterms:W3CDTF">2006-08-16T00:00:00Z</dcterms:created>
  <dcterms:modified xsi:type="dcterms:W3CDTF">2023-08-11T11:59:21Z</dcterms:modified>
  <dc:identifier>DAFrG0QKuKY</dc:identifier>
</cp:coreProperties>
</file>