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" pitchFamily="2" charset="0"/>
      <p:regular r:id="rId7"/>
      <p:bold r:id="rId8"/>
      <p:italic r:id="rId9"/>
      <p:boldItalic r:id="rId10"/>
    </p:embeddedFont>
    <p:embeddedFont>
      <p:font typeface="Montserrat SemiBold" pitchFamily="2" charset="0"/>
      <p:bold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69" autoAdjust="0"/>
    <p:restoredTop sz="94622" autoAdjust="0"/>
  </p:normalViewPr>
  <p:slideViewPr>
    <p:cSldViewPr>
      <p:cViewPr varScale="1">
        <p:scale>
          <a:sx n="68" d="100"/>
          <a:sy n="68" d="100"/>
        </p:scale>
        <p:origin x="3480" y="66"/>
      </p:cViewPr>
      <p:guideLst>
        <p:guide orient="horz" pos="21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6A135D6-D189-95EC-6A7D-B6F7BA4E7D9C}"/>
              </a:ext>
            </a:extLst>
          </p:cNvPr>
          <p:cNvGrpSpPr/>
          <p:nvPr/>
        </p:nvGrpSpPr>
        <p:grpSpPr>
          <a:xfrm>
            <a:off x="756000" y="887740"/>
            <a:ext cx="6048000" cy="9394572"/>
            <a:chOff x="756000" y="887740"/>
            <a:chExt cx="6048000" cy="9394572"/>
          </a:xfrm>
        </p:grpSpPr>
        <p:sp>
          <p:nvSpPr>
            <p:cNvPr id="2" name="TextBox 2"/>
            <p:cNvSpPr txBox="1"/>
            <p:nvPr/>
          </p:nvSpPr>
          <p:spPr>
            <a:xfrm>
              <a:off x="756000" y="887740"/>
              <a:ext cx="6048000" cy="3568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9"/>
                </a:lnSpc>
              </a:pPr>
              <a:r>
                <a:rPr lang="en-US" sz="2799" b="1" spc="97" dirty="0">
                  <a:solidFill>
                    <a:srgbClr val="137B59"/>
                  </a:solidFill>
                  <a:latin typeface="Montserrat" pitchFamily="2" charset="0"/>
                </a:rPr>
                <a:t>BLANK LIKERT SCALE</a:t>
              </a:r>
            </a:p>
          </p:txBody>
        </p: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B991E4B4-BE72-FD87-77EE-787DFC44F154}"/>
                </a:ext>
              </a:extLst>
            </p:cNvPr>
            <p:cNvGrpSpPr/>
            <p:nvPr/>
          </p:nvGrpSpPr>
          <p:grpSpPr>
            <a:xfrm>
              <a:off x="757292" y="1620998"/>
              <a:ext cx="6046708" cy="1084716"/>
              <a:chOff x="757292" y="1620998"/>
              <a:chExt cx="6046708" cy="1084716"/>
            </a:xfrm>
          </p:grpSpPr>
          <p:sp>
            <p:nvSpPr>
              <p:cNvPr id="88" name="Freeform 88"/>
              <p:cNvSpPr/>
              <p:nvPr/>
            </p:nvSpPr>
            <p:spPr>
              <a:xfrm>
                <a:off x="757292" y="1620998"/>
                <a:ext cx="2249277" cy="216701"/>
              </a:xfrm>
              <a:custGeom>
                <a:avLst/>
                <a:gdLst/>
                <a:ahLst/>
                <a:cxnLst/>
                <a:rect l="l" t="t" r="r" b="b"/>
                <a:pathLst>
                  <a:path w="806090" h="77661">
                    <a:moveTo>
                      <a:pt x="24094" y="0"/>
                    </a:moveTo>
                    <a:lnTo>
                      <a:pt x="781996" y="0"/>
                    </a:lnTo>
                    <a:cubicBezTo>
                      <a:pt x="795303" y="0"/>
                      <a:pt x="806090" y="10787"/>
                      <a:pt x="806090" y="24094"/>
                    </a:cubicBezTo>
                    <a:lnTo>
                      <a:pt x="806090" y="53567"/>
                    </a:lnTo>
                    <a:cubicBezTo>
                      <a:pt x="806090" y="66874"/>
                      <a:pt x="795303" y="77661"/>
                      <a:pt x="781996" y="77661"/>
                    </a:cubicBezTo>
                    <a:lnTo>
                      <a:pt x="24094" y="77661"/>
                    </a:lnTo>
                    <a:cubicBezTo>
                      <a:pt x="17704" y="77661"/>
                      <a:pt x="11575" y="75122"/>
                      <a:pt x="7057" y="70604"/>
                    </a:cubicBezTo>
                    <a:cubicBezTo>
                      <a:pt x="2538" y="66085"/>
                      <a:pt x="0" y="59957"/>
                      <a:pt x="0" y="53567"/>
                    </a:cubicBezTo>
                    <a:lnTo>
                      <a:pt x="0" y="24094"/>
                    </a:lnTo>
                    <a:cubicBezTo>
                      <a:pt x="0" y="10787"/>
                      <a:pt x="10787" y="0"/>
                      <a:pt x="24094" y="0"/>
                    </a:cubicBezTo>
                    <a:close/>
                  </a:path>
                </a:pathLst>
              </a:custGeom>
              <a:solidFill>
                <a:srgbClr val="DFEFEA"/>
              </a:solidFill>
              <a:ln w="9525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>
                  <a:latin typeface="Montserrat SemiBold" pitchFamily="2" charset="0"/>
                </a:endParaRPr>
              </a:p>
            </p:txBody>
          </p:sp>
          <p:sp>
            <p:nvSpPr>
              <p:cNvPr id="91" name="Freeform 91"/>
              <p:cNvSpPr/>
              <p:nvPr/>
            </p:nvSpPr>
            <p:spPr>
              <a:xfrm>
                <a:off x="3168584" y="1620998"/>
                <a:ext cx="3634124" cy="216701"/>
              </a:xfrm>
              <a:custGeom>
                <a:avLst/>
                <a:gdLst/>
                <a:ahLst/>
                <a:cxnLst/>
                <a:rect l="l" t="t" r="r" b="b"/>
                <a:pathLst>
                  <a:path w="1302388" h="77661">
                    <a:moveTo>
                      <a:pt x="14912" y="0"/>
                    </a:moveTo>
                    <a:lnTo>
                      <a:pt x="1287476" y="0"/>
                    </a:lnTo>
                    <a:cubicBezTo>
                      <a:pt x="1295712" y="0"/>
                      <a:pt x="1302388" y="6677"/>
                      <a:pt x="1302388" y="14912"/>
                    </a:cubicBezTo>
                    <a:lnTo>
                      <a:pt x="1302388" y="62748"/>
                    </a:lnTo>
                    <a:cubicBezTo>
                      <a:pt x="1302388" y="70984"/>
                      <a:pt x="1295712" y="77661"/>
                      <a:pt x="1287476" y="77661"/>
                    </a:cubicBezTo>
                    <a:lnTo>
                      <a:pt x="14912" y="77661"/>
                    </a:lnTo>
                    <a:cubicBezTo>
                      <a:pt x="10957" y="77661"/>
                      <a:pt x="7164" y="76090"/>
                      <a:pt x="4368" y="73293"/>
                    </a:cubicBezTo>
                    <a:cubicBezTo>
                      <a:pt x="1571" y="70496"/>
                      <a:pt x="0" y="66703"/>
                      <a:pt x="0" y="62748"/>
                    </a:cubicBezTo>
                    <a:lnTo>
                      <a:pt x="0" y="14912"/>
                    </a:lnTo>
                    <a:cubicBezTo>
                      <a:pt x="0" y="6677"/>
                      <a:pt x="6677" y="0"/>
                      <a:pt x="14912" y="0"/>
                    </a:cubicBezTo>
                    <a:close/>
                  </a:path>
                </a:pathLst>
              </a:custGeom>
              <a:solidFill>
                <a:srgbClr val="DFEFEA"/>
              </a:solidFill>
              <a:ln w="9525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>
                  <a:latin typeface="Montserrat SemiBold" pitchFamily="2" charset="0"/>
                </a:endParaRPr>
              </a:p>
            </p:txBody>
          </p:sp>
          <p:sp>
            <p:nvSpPr>
              <p:cNvPr id="93" name="TextBox 93"/>
              <p:cNvSpPr txBox="1"/>
              <p:nvPr/>
            </p:nvSpPr>
            <p:spPr>
              <a:xfrm>
                <a:off x="1102095" y="1674969"/>
                <a:ext cx="1559670" cy="1282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 spc="35" dirty="0">
                    <a:solidFill>
                      <a:srgbClr val="000000"/>
                    </a:solidFill>
                    <a:latin typeface="Montserrat SemiBold" pitchFamily="2" charset="0"/>
                  </a:rPr>
                  <a:t>QUESTIONS 01</a:t>
                </a:r>
              </a:p>
            </p:txBody>
          </p:sp>
          <p:sp>
            <p:nvSpPr>
              <p:cNvPr id="94" name="TextBox 94"/>
              <p:cNvSpPr txBox="1"/>
              <p:nvPr/>
            </p:nvSpPr>
            <p:spPr>
              <a:xfrm>
                <a:off x="4179253" y="1674969"/>
                <a:ext cx="1612786" cy="1282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000"/>
                  </a:lnSpc>
                  <a:spcBef>
                    <a:spcPct val="0"/>
                  </a:spcBef>
                </a:pPr>
                <a:r>
                  <a:rPr lang="en-US" sz="1000" u="none" strike="noStrike" spc="35" dirty="0">
                    <a:solidFill>
                      <a:srgbClr val="000000"/>
                    </a:solidFill>
                    <a:latin typeface="Montserrat SemiBold" pitchFamily="2" charset="0"/>
                  </a:rPr>
                  <a:t>RATING SCALE</a:t>
                </a:r>
              </a:p>
            </p:txBody>
          </p:sp>
          <p:sp>
            <p:nvSpPr>
              <p:cNvPr id="96" name="Freeform 96"/>
              <p:cNvSpPr/>
              <p:nvPr/>
            </p:nvSpPr>
            <p:spPr>
              <a:xfrm>
                <a:off x="758583" y="1950349"/>
                <a:ext cx="2247986" cy="755365"/>
              </a:xfrm>
              <a:custGeom>
                <a:avLst/>
                <a:gdLst/>
                <a:ahLst/>
                <a:cxnLst/>
                <a:rect l="l" t="t" r="r" b="b"/>
                <a:pathLst>
                  <a:path w="805627" h="270706">
                    <a:moveTo>
                      <a:pt x="24108" y="0"/>
                    </a:moveTo>
                    <a:lnTo>
                      <a:pt x="781520" y="0"/>
                    </a:lnTo>
                    <a:cubicBezTo>
                      <a:pt x="794834" y="0"/>
                      <a:pt x="805627" y="10793"/>
                      <a:pt x="805627" y="24108"/>
                    </a:cubicBezTo>
                    <a:lnTo>
                      <a:pt x="805627" y="246598"/>
                    </a:lnTo>
                    <a:cubicBezTo>
                      <a:pt x="805627" y="259912"/>
                      <a:pt x="794834" y="270706"/>
                      <a:pt x="781520" y="270706"/>
                    </a:cubicBezTo>
                    <a:lnTo>
                      <a:pt x="24108" y="270706"/>
                    </a:lnTo>
                    <a:cubicBezTo>
                      <a:pt x="10793" y="270706"/>
                      <a:pt x="0" y="259912"/>
                      <a:pt x="0" y="246598"/>
                    </a:cubicBezTo>
                    <a:lnTo>
                      <a:pt x="0" y="24108"/>
                    </a:lnTo>
                    <a:cubicBezTo>
                      <a:pt x="0" y="10793"/>
                      <a:pt x="10793" y="0"/>
                      <a:pt x="2410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>
                  <a:latin typeface="Montserrat SemiBold" pitchFamily="2" charset="0"/>
                </a:endParaRPr>
              </a:p>
            </p:txBody>
          </p:sp>
          <p:sp>
            <p:nvSpPr>
              <p:cNvPr id="147" name="TextBox 147"/>
              <p:cNvSpPr txBox="1"/>
              <p:nvPr/>
            </p:nvSpPr>
            <p:spPr>
              <a:xfrm>
                <a:off x="4656284" y="1968744"/>
                <a:ext cx="660016" cy="27225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20"/>
                  </a:lnSpc>
                </a:pPr>
                <a:r>
                  <a:rPr lang="en-US" sz="800" dirty="0">
                    <a:solidFill>
                      <a:srgbClr val="3B3F45"/>
                    </a:solidFill>
                    <a:latin typeface="Montserrat SemiBold" pitchFamily="2" charset="0"/>
                  </a:rPr>
                  <a:t>Neither/Nor Agree</a:t>
                </a:r>
              </a:p>
            </p:txBody>
          </p:sp>
          <p:sp>
            <p:nvSpPr>
              <p:cNvPr id="148" name="TextBox 148"/>
              <p:cNvSpPr txBox="1"/>
              <p:nvPr/>
            </p:nvSpPr>
            <p:spPr>
              <a:xfrm>
                <a:off x="5400134" y="2104125"/>
                <a:ext cx="660016" cy="13411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20"/>
                  </a:lnSpc>
                </a:pPr>
                <a:r>
                  <a:rPr lang="en-US" sz="800" dirty="0">
                    <a:solidFill>
                      <a:srgbClr val="3B3F45"/>
                    </a:solidFill>
                    <a:latin typeface="Montserrat SemiBold" pitchFamily="2" charset="0"/>
                  </a:rPr>
                  <a:t>Agree</a:t>
                </a:r>
              </a:p>
            </p:txBody>
          </p:sp>
          <p:sp>
            <p:nvSpPr>
              <p:cNvPr id="149" name="TextBox 149"/>
              <p:cNvSpPr txBox="1"/>
              <p:nvPr/>
            </p:nvSpPr>
            <p:spPr>
              <a:xfrm>
                <a:off x="3912434" y="2104125"/>
                <a:ext cx="660016" cy="13411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20"/>
                  </a:lnSpc>
                </a:pPr>
                <a:r>
                  <a:rPr lang="en-US" sz="800">
                    <a:solidFill>
                      <a:srgbClr val="3B3F45"/>
                    </a:solidFill>
                    <a:latin typeface="Montserrat SemiBold" pitchFamily="2" charset="0"/>
                  </a:rPr>
                  <a:t>Disagree</a:t>
                </a:r>
              </a:p>
            </p:txBody>
          </p:sp>
          <p:sp>
            <p:nvSpPr>
              <p:cNvPr id="150" name="TextBox 150"/>
              <p:cNvSpPr txBox="1"/>
              <p:nvPr/>
            </p:nvSpPr>
            <p:spPr>
              <a:xfrm>
                <a:off x="3168584" y="1968744"/>
                <a:ext cx="660016" cy="27225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20"/>
                  </a:lnSpc>
                </a:pPr>
                <a:r>
                  <a:rPr lang="en-US" sz="800" dirty="0">
                    <a:solidFill>
                      <a:srgbClr val="3B3F45"/>
                    </a:solidFill>
                    <a:latin typeface="Montserrat SemiBold" pitchFamily="2" charset="0"/>
                  </a:rPr>
                  <a:t>Strongly Disagree </a:t>
                </a:r>
              </a:p>
            </p:txBody>
          </p:sp>
          <p:sp>
            <p:nvSpPr>
              <p:cNvPr id="151" name="TextBox 151"/>
              <p:cNvSpPr txBox="1"/>
              <p:nvPr/>
            </p:nvSpPr>
            <p:spPr>
              <a:xfrm>
                <a:off x="6143984" y="1968744"/>
                <a:ext cx="660016" cy="27225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20"/>
                  </a:lnSpc>
                </a:pPr>
                <a:r>
                  <a:rPr lang="en-US" sz="800" dirty="0">
                    <a:solidFill>
                      <a:srgbClr val="3B3F45"/>
                    </a:solidFill>
                    <a:latin typeface="Montserrat SemiBold" pitchFamily="2" charset="0"/>
                  </a:rPr>
                  <a:t>Strongly Agree</a:t>
                </a:r>
              </a:p>
            </p:txBody>
          </p:sp>
          <p:sp>
            <p:nvSpPr>
              <p:cNvPr id="153" name="Freeform 153"/>
              <p:cNvSpPr/>
              <p:nvPr/>
            </p:nvSpPr>
            <p:spPr>
              <a:xfrm>
                <a:off x="3348213" y="2367511"/>
                <a:ext cx="300758" cy="30075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>
                  <a:latin typeface="Montserrat SemiBold" pitchFamily="2" charset="0"/>
                </a:endParaRPr>
              </a:p>
            </p:txBody>
          </p:sp>
          <p:sp>
            <p:nvSpPr>
              <p:cNvPr id="156" name="Freeform 156"/>
              <p:cNvSpPr/>
              <p:nvPr/>
            </p:nvSpPr>
            <p:spPr>
              <a:xfrm>
                <a:off x="4092063" y="2367511"/>
                <a:ext cx="300758" cy="30075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>
                  <a:latin typeface="Montserrat SemiBold" pitchFamily="2" charset="0"/>
                </a:endParaRPr>
              </a:p>
            </p:txBody>
          </p:sp>
          <p:sp>
            <p:nvSpPr>
              <p:cNvPr id="159" name="Freeform 159"/>
              <p:cNvSpPr/>
              <p:nvPr/>
            </p:nvSpPr>
            <p:spPr>
              <a:xfrm>
                <a:off x="4835913" y="2367511"/>
                <a:ext cx="300758" cy="30075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>
                  <a:latin typeface="Montserrat SemiBold" pitchFamily="2" charset="0"/>
                </a:endParaRPr>
              </a:p>
            </p:txBody>
          </p:sp>
          <p:sp>
            <p:nvSpPr>
              <p:cNvPr id="162" name="Freeform 162"/>
              <p:cNvSpPr/>
              <p:nvPr/>
            </p:nvSpPr>
            <p:spPr>
              <a:xfrm>
                <a:off x="5579763" y="2367511"/>
                <a:ext cx="300758" cy="30075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>
                  <a:latin typeface="Montserrat SemiBold" pitchFamily="2" charset="0"/>
                </a:endParaRPr>
              </a:p>
            </p:txBody>
          </p:sp>
          <p:sp>
            <p:nvSpPr>
              <p:cNvPr id="165" name="Freeform 165"/>
              <p:cNvSpPr/>
              <p:nvPr/>
            </p:nvSpPr>
            <p:spPr>
              <a:xfrm>
                <a:off x="6323613" y="2367511"/>
                <a:ext cx="300758" cy="30075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>
                  <a:latin typeface="Montserrat SemiBold" pitchFamily="2" charset="0"/>
                </a:endParaRPr>
              </a:p>
            </p:txBody>
          </p: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CF96AD8B-1F61-4F5A-6C67-2AA2D34BED1F}"/>
                </a:ext>
              </a:extLst>
            </p:cNvPr>
            <p:cNvGrpSpPr/>
            <p:nvPr/>
          </p:nvGrpSpPr>
          <p:grpSpPr>
            <a:xfrm>
              <a:off x="757292" y="2839964"/>
              <a:ext cx="6046708" cy="1084716"/>
              <a:chOff x="757292" y="2839964"/>
              <a:chExt cx="6046708" cy="1084716"/>
            </a:xfrm>
          </p:grpSpPr>
          <p:sp>
            <p:nvSpPr>
              <p:cNvPr id="99" name="Freeform 99"/>
              <p:cNvSpPr/>
              <p:nvPr/>
            </p:nvSpPr>
            <p:spPr>
              <a:xfrm>
                <a:off x="757292" y="2839964"/>
                <a:ext cx="2249277" cy="216701"/>
              </a:xfrm>
              <a:custGeom>
                <a:avLst/>
                <a:gdLst/>
                <a:ahLst/>
                <a:cxnLst/>
                <a:rect l="l" t="t" r="r" b="b"/>
                <a:pathLst>
                  <a:path w="806090" h="77661">
                    <a:moveTo>
                      <a:pt x="24094" y="0"/>
                    </a:moveTo>
                    <a:lnTo>
                      <a:pt x="781996" y="0"/>
                    </a:lnTo>
                    <a:cubicBezTo>
                      <a:pt x="795303" y="0"/>
                      <a:pt x="806090" y="10787"/>
                      <a:pt x="806090" y="24094"/>
                    </a:cubicBezTo>
                    <a:lnTo>
                      <a:pt x="806090" y="53567"/>
                    </a:lnTo>
                    <a:cubicBezTo>
                      <a:pt x="806090" y="66874"/>
                      <a:pt x="795303" y="77661"/>
                      <a:pt x="781996" y="77661"/>
                    </a:cubicBezTo>
                    <a:lnTo>
                      <a:pt x="24094" y="77661"/>
                    </a:lnTo>
                    <a:cubicBezTo>
                      <a:pt x="17704" y="77661"/>
                      <a:pt x="11575" y="75122"/>
                      <a:pt x="7057" y="70604"/>
                    </a:cubicBezTo>
                    <a:cubicBezTo>
                      <a:pt x="2538" y="66085"/>
                      <a:pt x="0" y="59957"/>
                      <a:pt x="0" y="53567"/>
                    </a:cubicBezTo>
                    <a:lnTo>
                      <a:pt x="0" y="24094"/>
                    </a:lnTo>
                    <a:cubicBezTo>
                      <a:pt x="0" y="10787"/>
                      <a:pt x="10787" y="0"/>
                      <a:pt x="24094" y="0"/>
                    </a:cubicBezTo>
                    <a:close/>
                  </a:path>
                </a:pathLst>
              </a:custGeom>
              <a:solidFill>
                <a:srgbClr val="DFEFEA"/>
              </a:solidFill>
              <a:ln w="9525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>
                  <a:latin typeface="Montserrat SemiBold" pitchFamily="2" charset="0"/>
                </a:endParaRPr>
              </a:p>
            </p:txBody>
          </p:sp>
          <p:sp>
            <p:nvSpPr>
              <p:cNvPr id="102" name="Freeform 102"/>
              <p:cNvSpPr/>
              <p:nvPr/>
            </p:nvSpPr>
            <p:spPr>
              <a:xfrm>
                <a:off x="3168584" y="2839964"/>
                <a:ext cx="3634124" cy="216701"/>
              </a:xfrm>
              <a:custGeom>
                <a:avLst/>
                <a:gdLst/>
                <a:ahLst/>
                <a:cxnLst/>
                <a:rect l="l" t="t" r="r" b="b"/>
                <a:pathLst>
                  <a:path w="1302388" h="77661">
                    <a:moveTo>
                      <a:pt x="14912" y="0"/>
                    </a:moveTo>
                    <a:lnTo>
                      <a:pt x="1287476" y="0"/>
                    </a:lnTo>
                    <a:cubicBezTo>
                      <a:pt x="1295712" y="0"/>
                      <a:pt x="1302388" y="6677"/>
                      <a:pt x="1302388" y="14912"/>
                    </a:cubicBezTo>
                    <a:lnTo>
                      <a:pt x="1302388" y="62748"/>
                    </a:lnTo>
                    <a:cubicBezTo>
                      <a:pt x="1302388" y="70984"/>
                      <a:pt x="1295712" y="77661"/>
                      <a:pt x="1287476" y="77661"/>
                    </a:cubicBezTo>
                    <a:lnTo>
                      <a:pt x="14912" y="77661"/>
                    </a:lnTo>
                    <a:cubicBezTo>
                      <a:pt x="10957" y="77661"/>
                      <a:pt x="7164" y="76090"/>
                      <a:pt x="4368" y="73293"/>
                    </a:cubicBezTo>
                    <a:cubicBezTo>
                      <a:pt x="1571" y="70496"/>
                      <a:pt x="0" y="66703"/>
                      <a:pt x="0" y="62748"/>
                    </a:cubicBezTo>
                    <a:lnTo>
                      <a:pt x="0" y="14912"/>
                    </a:lnTo>
                    <a:cubicBezTo>
                      <a:pt x="0" y="6677"/>
                      <a:pt x="6677" y="0"/>
                      <a:pt x="14912" y="0"/>
                    </a:cubicBezTo>
                    <a:close/>
                  </a:path>
                </a:pathLst>
              </a:custGeom>
              <a:solidFill>
                <a:srgbClr val="DFEFEA"/>
              </a:solidFill>
              <a:ln w="9525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>
                  <a:latin typeface="Montserrat SemiBold" pitchFamily="2" charset="0"/>
                </a:endParaRPr>
              </a:p>
            </p:txBody>
          </p:sp>
          <p:sp>
            <p:nvSpPr>
              <p:cNvPr id="104" name="TextBox 104"/>
              <p:cNvSpPr txBox="1"/>
              <p:nvPr/>
            </p:nvSpPr>
            <p:spPr>
              <a:xfrm>
                <a:off x="1102095" y="2893935"/>
                <a:ext cx="1559670" cy="1282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000"/>
                  </a:lnSpc>
                  <a:spcBef>
                    <a:spcPct val="0"/>
                  </a:spcBef>
                </a:pPr>
                <a:r>
                  <a:rPr lang="en-US" sz="1000" u="none" strike="noStrike" spc="35" dirty="0">
                    <a:solidFill>
                      <a:srgbClr val="000000"/>
                    </a:solidFill>
                    <a:latin typeface="Montserrat SemiBold" pitchFamily="2" charset="0"/>
                  </a:rPr>
                  <a:t>QUESTIONS 02</a:t>
                </a:r>
              </a:p>
            </p:txBody>
          </p:sp>
          <p:sp>
            <p:nvSpPr>
              <p:cNvPr id="105" name="TextBox 105"/>
              <p:cNvSpPr txBox="1"/>
              <p:nvPr/>
            </p:nvSpPr>
            <p:spPr>
              <a:xfrm>
                <a:off x="4179253" y="2893935"/>
                <a:ext cx="1612786" cy="1282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000"/>
                  </a:lnSpc>
                  <a:spcBef>
                    <a:spcPct val="0"/>
                  </a:spcBef>
                </a:pPr>
                <a:r>
                  <a:rPr lang="en-US" sz="1000" u="none" strike="noStrike" spc="35" dirty="0">
                    <a:solidFill>
                      <a:srgbClr val="000000"/>
                    </a:solidFill>
                    <a:latin typeface="Montserrat SemiBold" pitchFamily="2" charset="0"/>
                  </a:rPr>
                  <a:t>RATING SCALE</a:t>
                </a:r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4656284" y="3187710"/>
                <a:ext cx="660016" cy="27225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20"/>
                  </a:lnSpc>
                </a:pPr>
                <a:r>
                  <a:rPr lang="en-US" sz="800" dirty="0">
                    <a:solidFill>
                      <a:srgbClr val="3B3F45"/>
                    </a:solidFill>
                    <a:latin typeface="Montserrat SemiBold" pitchFamily="2" charset="0"/>
                  </a:rPr>
                  <a:t>Neither/</a:t>
                </a:r>
                <a:br>
                  <a:rPr lang="en-US" sz="800" dirty="0">
                    <a:solidFill>
                      <a:srgbClr val="3B3F45"/>
                    </a:solidFill>
                    <a:latin typeface="Montserrat SemiBold" pitchFamily="2" charset="0"/>
                  </a:rPr>
                </a:br>
                <a:r>
                  <a:rPr lang="en-US" sz="800" dirty="0">
                    <a:solidFill>
                      <a:srgbClr val="3B3F45"/>
                    </a:solidFill>
                    <a:latin typeface="Montserrat SemiBold" pitchFamily="2" charset="0"/>
                  </a:rPr>
                  <a:t>Nor Agree</a:t>
                </a:r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5400134" y="3323090"/>
                <a:ext cx="660016" cy="13411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20"/>
                  </a:lnSpc>
                </a:pPr>
                <a:r>
                  <a:rPr lang="en-US" sz="800" dirty="0">
                    <a:solidFill>
                      <a:srgbClr val="3B3F45"/>
                    </a:solidFill>
                    <a:latin typeface="Montserrat SemiBold" pitchFamily="2" charset="0"/>
                  </a:rPr>
                  <a:t>Agree</a:t>
                </a: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3912434" y="3323090"/>
                <a:ext cx="660016" cy="13411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20"/>
                  </a:lnSpc>
                </a:pPr>
                <a:r>
                  <a:rPr lang="en-US" sz="800" dirty="0">
                    <a:solidFill>
                      <a:srgbClr val="3B3F45"/>
                    </a:solidFill>
                    <a:latin typeface="Montserrat SemiBold" pitchFamily="2" charset="0"/>
                  </a:rPr>
                  <a:t>Disagree</a:t>
                </a: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3168584" y="3187710"/>
                <a:ext cx="660016" cy="27225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20"/>
                  </a:lnSpc>
                </a:pPr>
                <a:r>
                  <a:rPr lang="en-US" sz="800" dirty="0">
                    <a:solidFill>
                      <a:srgbClr val="3B3F45"/>
                    </a:solidFill>
                    <a:latin typeface="Montserrat SemiBold" pitchFamily="2" charset="0"/>
                  </a:rPr>
                  <a:t>Strongly Disagree </a:t>
                </a: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6143984" y="3187710"/>
                <a:ext cx="660016" cy="27225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20"/>
                  </a:lnSpc>
                </a:pPr>
                <a:r>
                  <a:rPr lang="en-US" sz="800" dirty="0">
                    <a:solidFill>
                      <a:srgbClr val="3B3F45"/>
                    </a:solidFill>
                    <a:latin typeface="Montserrat SemiBold" pitchFamily="2" charset="0"/>
                  </a:rPr>
                  <a:t>Strongly Agree</a:t>
                </a:r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3348213" y="3586477"/>
                <a:ext cx="300758" cy="30075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>
                  <a:latin typeface="Montserrat SemiBold" pitchFamily="2" charset="0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4092063" y="3586477"/>
                <a:ext cx="300758" cy="30075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>
                  <a:latin typeface="Montserrat SemiBold" pitchFamily="2" charset="0"/>
                </a:endParaRPr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4835913" y="3586477"/>
                <a:ext cx="300758" cy="30075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>
                  <a:latin typeface="Montserrat SemiBold" pitchFamily="2" charset="0"/>
                </a:endParaRPr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5579763" y="3586477"/>
                <a:ext cx="300758" cy="30075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>
                  <a:latin typeface="Montserrat SemiBold" pitchFamily="2" charset="0"/>
                </a:endParaRPr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6323613" y="3586477"/>
                <a:ext cx="300758" cy="30075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>
                  <a:latin typeface="Montserrat SemiBold" pitchFamily="2" charset="0"/>
                </a:endParaRPr>
              </a:p>
            </p:txBody>
          </p:sp>
          <p:sp>
            <p:nvSpPr>
              <p:cNvPr id="107" name="Freeform 107"/>
              <p:cNvSpPr/>
              <p:nvPr/>
            </p:nvSpPr>
            <p:spPr>
              <a:xfrm>
                <a:off x="758583" y="3169315"/>
                <a:ext cx="2247986" cy="755365"/>
              </a:xfrm>
              <a:custGeom>
                <a:avLst/>
                <a:gdLst/>
                <a:ahLst/>
                <a:cxnLst/>
                <a:rect l="l" t="t" r="r" b="b"/>
                <a:pathLst>
                  <a:path w="805627" h="270706">
                    <a:moveTo>
                      <a:pt x="24108" y="0"/>
                    </a:moveTo>
                    <a:lnTo>
                      <a:pt x="781520" y="0"/>
                    </a:lnTo>
                    <a:cubicBezTo>
                      <a:pt x="794834" y="0"/>
                      <a:pt x="805627" y="10793"/>
                      <a:pt x="805627" y="24108"/>
                    </a:cubicBezTo>
                    <a:lnTo>
                      <a:pt x="805627" y="246598"/>
                    </a:lnTo>
                    <a:cubicBezTo>
                      <a:pt x="805627" y="259912"/>
                      <a:pt x="794834" y="270706"/>
                      <a:pt x="781520" y="270706"/>
                    </a:cubicBezTo>
                    <a:lnTo>
                      <a:pt x="24108" y="270706"/>
                    </a:lnTo>
                    <a:cubicBezTo>
                      <a:pt x="10793" y="270706"/>
                      <a:pt x="0" y="259912"/>
                      <a:pt x="0" y="246598"/>
                    </a:cubicBezTo>
                    <a:lnTo>
                      <a:pt x="0" y="24108"/>
                    </a:lnTo>
                    <a:cubicBezTo>
                      <a:pt x="0" y="10793"/>
                      <a:pt x="10793" y="0"/>
                      <a:pt x="2410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>
                  <a:latin typeface="Montserrat SemiBold" pitchFamily="2" charset="0"/>
                </a:endParaRPr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11AD9FCC-77DE-AFB5-1E01-BE49FF093D7D}"/>
                </a:ext>
              </a:extLst>
            </p:cNvPr>
            <p:cNvGrpSpPr/>
            <p:nvPr/>
          </p:nvGrpSpPr>
          <p:grpSpPr>
            <a:xfrm>
              <a:off x="757292" y="4058930"/>
              <a:ext cx="6046708" cy="1084716"/>
              <a:chOff x="757292" y="4058930"/>
              <a:chExt cx="6046708" cy="1084716"/>
            </a:xfrm>
          </p:grpSpPr>
          <p:sp>
            <p:nvSpPr>
              <p:cNvPr id="110" name="Freeform 110"/>
              <p:cNvSpPr/>
              <p:nvPr/>
            </p:nvSpPr>
            <p:spPr>
              <a:xfrm>
                <a:off x="757292" y="4058930"/>
                <a:ext cx="2249277" cy="216701"/>
              </a:xfrm>
              <a:custGeom>
                <a:avLst/>
                <a:gdLst/>
                <a:ahLst/>
                <a:cxnLst/>
                <a:rect l="l" t="t" r="r" b="b"/>
                <a:pathLst>
                  <a:path w="806090" h="77661">
                    <a:moveTo>
                      <a:pt x="24094" y="0"/>
                    </a:moveTo>
                    <a:lnTo>
                      <a:pt x="781996" y="0"/>
                    </a:lnTo>
                    <a:cubicBezTo>
                      <a:pt x="795303" y="0"/>
                      <a:pt x="806090" y="10787"/>
                      <a:pt x="806090" y="24094"/>
                    </a:cubicBezTo>
                    <a:lnTo>
                      <a:pt x="806090" y="53567"/>
                    </a:lnTo>
                    <a:cubicBezTo>
                      <a:pt x="806090" y="66874"/>
                      <a:pt x="795303" y="77661"/>
                      <a:pt x="781996" y="77661"/>
                    </a:cubicBezTo>
                    <a:lnTo>
                      <a:pt x="24094" y="77661"/>
                    </a:lnTo>
                    <a:cubicBezTo>
                      <a:pt x="17704" y="77661"/>
                      <a:pt x="11575" y="75122"/>
                      <a:pt x="7057" y="70604"/>
                    </a:cubicBezTo>
                    <a:cubicBezTo>
                      <a:pt x="2538" y="66085"/>
                      <a:pt x="0" y="59957"/>
                      <a:pt x="0" y="53567"/>
                    </a:cubicBezTo>
                    <a:lnTo>
                      <a:pt x="0" y="24094"/>
                    </a:lnTo>
                    <a:cubicBezTo>
                      <a:pt x="0" y="10787"/>
                      <a:pt x="10787" y="0"/>
                      <a:pt x="24094" y="0"/>
                    </a:cubicBezTo>
                    <a:close/>
                  </a:path>
                </a:pathLst>
              </a:custGeom>
              <a:solidFill>
                <a:srgbClr val="DFEFEA"/>
              </a:solidFill>
              <a:ln w="9525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>
                  <a:latin typeface="Montserrat SemiBold" pitchFamily="2" charset="0"/>
                </a:endParaRPr>
              </a:p>
            </p:txBody>
          </p:sp>
          <p:sp>
            <p:nvSpPr>
              <p:cNvPr id="113" name="Freeform 113"/>
              <p:cNvSpPr/>
              <p:nvPr/>
            </p:nvSpPr>
            <p:spPr>
              <a:xfrm>
                <a:off x="3168584" y="4058930"/>
                <a:ext cx="3634124" cy="216701"/>
              </a:xfrm>
              <a:custGeom>
                <a:avLst/>
                <a:gdLst/>
                <a:ahLst/>
                <a:cxnLst/>
                <a:rect l="l" t="t" r="r" b="b"/>
                <a:pathLst>
                  <a:path w="1302388" h="77661">
                    <a:moveTo>
                      <a:pt x="14912" y="0"/>
                    </a:moveTo>
                    <a:lnTo>
                      <a:pt x="1287476" y="0"/>
                    </a:lnTo>
                    <a:cubicBezTo>
                      <a:pt x="1295712" y="0"/>
                      <a:pt x="1302388" y="6677"/>
                      <a:pt x="1302388" y="14912"/>
                    </a:cubicBezTo>
                    <a:lnTo>
                      <a:pt x="1302388" y="62748"/>
                    </a:lnTo>
                    <a:cubicBezTo>
                      <a:pt x="1302388" y="70984"/>
                      <a:pt x="1295712" y="77661"/>
                      <a:pt x="1287476" y="77661"/>
                    </a:cubicBezTo>
                    <a:lnTo>
                      <a:pt x="14912" y="77661"/>
                    </a:lnTo>
                    <a:cubicBezTo>
                      <a:pt x="10957" y="77661"/>
                      <a:pt x="7164" y="76090"/>
                      <a:pt x="4368" y="73293"/>
                    </a:cubicBezTo>
                    <a:cubicBezTo>
                      <a:pt x="1571" y="70496"/>
                      <a:pt x="0" y="66703"/>
                      <a:pt x="0" y="62748"/>
                    </a:cubicBezTo>
                    <a:lnTo>
                      <a:pt x="0" y="14912"/>
                    </a:lnTo>
                    <a:cubicBezTo>
                      <a:pt x="0" y="6677"/>
                      <a:pt x="6677" y="0"/>
                      <a:pt x="14912" y="0"/>
                    </a:cubicBezTo>
                    <a:close/>
                  </a:path>
                </a:pathLst>
              </a:custGeom>
              <a:solidFill>
                <a:srgbClr val="DFEFEA"/>
              </a:solidFill>
              <a:ln w="9525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>
                  <a:latin typeface="Montserrat SemiBold" pitchFamily="2" charset="0"/>
                </a:endParaRPr>
              </a:p>
            </p:txBody>
          </p:sp>
          <p:sp>
            <p:nvSpPr>
              <p:cNvPr id="115" name="TextBox 115"/>
              <p:cNvSpPr txBox="1"/>
              <p:nvPr/>
            </p:nvSpPr>
            <p:spPr>
              <a:xfrm>
                <a:off x="1102095" y="4112901"/>
                <a:ext cx="1559670" cy="1282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000"/>
                  </a:lnSpc>
                  <a:spcBef>
                    <a:spcPct val="0"/>
                  </a:spcBef>
                </a:pPr>
                <a:r>
                  <a:rPr lang="en-US" sz="1000" u="none" strike="noStrike" spc="35" dirty="0">
                    <a:solidFill>
                      <a:srgbClr val="000000"/>
                    </a:solidFill>
                    <a:latin typeface="Montserrat SemiBold" pitchFamily="2" charset="0"/>
                  </a:rPr>
                  <a:t>QUESTIONS 03</a:t>
                </a:r>
              </a:p>
            </p:txBody>
          </p:sp>
          <p:sp>
            <p:nvSpPr>
              <p:cNvPr id="116" name="TextBox 116"/>
              <p:cNvSpPr txBox="1"/>
              <p:nvPr/>
            </p:nvSpPr>
            <p:spPr>
              <a:xfrm>
                <a:off x="4179253" y="4112901"/>
                <a:ext cx="1612786" cy="1282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000"/>
                  </a:lnSpc>
                  <a:spcBef>
                    <a:spcPct val="0"/>
                  </a:spcBef>
                </a:pPr>
                <a:r>
                  <a:rPr lang="en-US" sz="1000" u="none" strike="noStrike" spc="35" dirty="0">
                    <a:solidFill>
                      <a:srgbClr val="000000"/>
                    </a:solidFill>
                    <a:latin typeface="Montserrat SemiBold" pitchFamily="2" charset="0"/>
                  </a:rPr>
                  <a:t>RATING SCALE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4656284" y="4406676"/>
                <a:ext cx="660016" cy="27225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20"/>
                  </a:lnSpc>
                </a:pPr>
                <a:r>
                  <a:rPr lang="en-US" sz="800" dirty="0">
                    <a:solidFill>
                      <a:srgbClr val="3B3F45"/>
                    </a:solidFill>
                    <a:latin typeface="Montserrat SemiBold" pitchFamily="2" charset="0"/>
                  </a:rPr>
                  <a:t>Neither/</a:t>
                </a:r>
                <a:br>
                  <a:rPr lang="en-US" sz="800" dirty="0">
                    <a:solidFill>
                      <a:srgbClr val="3B3F45"/>
                    </a:solidFill>
                    <a:latin typeface="Montserrat SemiBold" pitchFamily="2" charset="0"/>
                  </a:rPr>
                </a:br>
                <a:r>
                  <a:rPr lang="en-US" sz="800" dirty="0">
                    <a:solidFill>
                      <a:srgbClr val="3B3F45"/>
                    </a:solidFill>
                    <a:latin typeface="Montserrat SemiBold" pitchFamily="2" charset="0"/>
                  </a:rPr>
                  <a:t>Nor Agree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5400134" y="4542056"/>
                <a:ext cx="660016" cy="13411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20"/>
                  </a:lnSpc>
                </a:pPr>
                <a:r>
                  <a:rPr lang="en-US" sz="800" dirty="0">
                    <a:solidFill>
                      <a:srgbClr val="3B3F45"/>
                    </a:solidFill>
                    <a:latin typeface="Montserrat SemiBold" pitchFamily="2" charset="0"/>
                  </a:rPr>
                  <a:t>Agree</a:t>
                </a:r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3912434" y="4542056"/>
                <a:ext cx="660016" cy="13411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20"/>
                  </a:lnSpc>
                </a:pPr>
                <a:r>
                  <a:rPr lang="en-US" sz="800" dirty="0">
                    <a:solidFill>
                      <a:srgbClr val="3B3F45"/>
                    </a:solidFill>
                    <a:latin typeface="Montserrat SemiBold" pitchFamily="2" charset="0"/>
                  </a:rPr>
                  <a:t>Disagree</a:t>
                </a: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3168584" y="4406676"/>
                <a:ext cx="660016" cy="27225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20"/>
                  </a:lnSpc>
                </a:pPr>
                <a:r>
                  <a:rPr lang="en-US" sz="800" dirty="0">
                    <a:solidFill>
                      <a:srgbClr val="3B3F45"/>
                    </a:solidFill>
                    <a:latin typeface="Montserrat SemiBold" pitchFamily="2" charset="0"/>
                  </a:rPr>
                  <a:t>Strongly Disagree </a:t>
                </a: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6143984" y="4406676"/>
                <a:ext cx="660016" cy="27225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20"/>
                  </a:lnSpc>
                </a:pPr>
                <a:r>
                  <a:rPr lang="en-US" sz="800" dirty="0">
                    <a:solidFill>
                      <a:srgbClr val="3B3F45"/>
                    </a:solidFill>
                    <a:latin typeface="Montserrat SemiBold" pitchFamily="2" charset="0"/>
                  </a:rPr>
                  <a:t>Strongly Agree</a:t>
                </a:r>
              </a:p>
            </p:txBody>
          </p:sp>
          <p:sp>
            <p:nvSpPr>
              <p:cNvPr id="30" name="Freeform 30"/>
              <p:cNvSpPr/>
              <p:nvPr/>
            </p:nvSpPr>
            <p:spPr>
              <a:xfrm>
                <a:off x="3348213" y="4805443"/>
                <a:ext cx="300758" cy="30075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>
                  <a:latin typeface="Montserrat SemiBold" pitchFamily="2" charset="0"/>
                </a:endParaRPr>
              </a:p>
            </p:txBody>
          </p:sp>
          <p:sp>
            <p:nvSpPr>
              <p:cNvPr id="33" name="Freeform 33"/>
              <p:cNvSpPr/>
              <p:nvPr/>
            </p:nvSpPr>
            <p:spPr>
              <a:xfrm>
                <a:off x="4092063" y="4805443"/>
                <a:ext cx="300758" cy="30075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>
                  <a:latin typeface="Montserrat SemiBold" pitchFamily="2" charset="0"/>
                </a:endParaRPr>
              </a:p>
            </p:txBody>
          </p:sp>
          <p:sp>
            <p:nvSpPr>
              <p:cNvPr id="36" name="Freeform 36"/>
              <p:cNvSpPr/>
              <p:nvPr/>
            </p:nvSpPr>
            <p:spPr>
              <a:xfrm>
                <a:off x="4835913" y="4805443"/>
                <a:ext cx="300758" cy="30075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>
                  <a:latin typeface="Montserrat SemiBold" pitchFamily="2" charset="0"/>
                </a:endParaRPr>
              </a:p>
            </p:txBody>
          </p:sp>
          <p:sp>
            <p:nvSpPr>
              <p:cNvPr id="39" name="Freeform 39"/>
              <p:cNvSpPr/>
              <p:nvPr/>
            </p:nvSpPr>
            <p:spPr>
              <a:xfrm>
                <a:off x="5579763" y="4805443"/>
                <a:ext cx="300758" cy="30075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>
                  <a:latin typeface="Montserrat SemiBold" pitchFamily="2" charset="0"/>
                </a:endParaRPr>
              </a:p>
            </p:txBody>
          </p:sp>
          <p:sp>
            <p:nvSpPr>
              <p:cNvPr id="42" name="Freeform 42"/>
              <p:cNvSpPr/>
              <p:nvPr/>
            </p:nvSpPr>
            <p:spPr>
              <a:xfrm>
                <a:off x="6323613" y="4805443"/>
                <a:ext cx="300758" cy="30075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>
                  <a:latin typeface="Montserrat SemiBold" pitchFamily="2" charset="0"/>
                </a:endParaRPr>
              </a:p>
            </p:txBody>
          </p:sp>
          <p:sp>
            <p:nvSpPr>
              <p:cNvPr id="118" name="Freeform 118"/>
              <p:cNvSpPr/>
              <p:nvPr/>
            </p:nvSpPr>
            <p:spPr>
              <a:xfrm>
                <a:off x="758583" y="4388281"/>
                <a:ext cx="2247986" cy="755365"/>
              </a:xfrm>
              <a:custGeom>
                <a:avLst/>
                <a:gdLst/>
                <a:ahLst/>
                <a:cxnLst/>
                <a:rect l="l" t="t" r="r" b="b"/>
                <a:pathLst>
                  <a:path w="805627" h="270706">
                    <a:moveTo>
                      <a:pt x="24108" y="0"/>
                    </a:moveTo>
                    <a:lnTo>
                      <a:pt x="781520" y="0"/>
                    </a:lnTo>
                    <a:cubicBezTo>
                      <a:pt x="794834" y="0"/>
                      <a:pt x="805627" y="10793"/>
                      <a:pt x="805627" y="24108"/>
                    </a:cubicBezTo>
                    <a:lnTo>
                      <a:pt x="805627" y="246598"/>
                    </a:lnTo>
                    <a:cubicBezTo>
                      <a:pt x="805627" y="259912"/>
                      <a:pt x="794834" y="270706"/>
                      <a:pt x="781520" y="270706"/>
                    </a:cubicBezTo>
                    <a:lnTo>
                      <a:pt x="24108" y="270706"/>
                    </a:lnTo>
                    <a:cubicBezTo>
                      <a:pt x="10793" y="270706"/>
                      <a:pt x="0" y="259912"/>
                      <a:pt x="0" y="246598"/>
                    </a:cubicBezTo>
                    <a:lnTo>
                      <a:pt x="0" y="24108"/>
                    </a:lnTo>
                    <a:cubicBezTo>
                      <a:pt x="0" y="10793"/>
                      <a:pt x="10793" y="0"/>
                      <a:pt x="2410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>
                  <a:latin typeface="Montserrat SemiBold" pitchFamily="2" charset="0"/>
                </a:endParaRPr>
              </a:p>
            </p:txBody>
          </p: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DD13A25E-1227-5F46-54A8-0B905E82CA36}"/>
                </a:ext>
              </a:extLst>
            </p:cNvPr>
            <p:cNvGrpSpPr/>
            <p:nvPr/>
          </p:nvGrpSpPr>
          <p:grpSpPr>
            <a:xfrm>
              <a:off x="757292" y="5277896"/>
              <a:ext cx="6046708" cy="1084716"/>
              <a:chOff x="757292" y="5277896"/>
              <a:chExt cx="6046708" cy="1084716"/>
            </a:xfrm>
          </p:grpSpPr>
          <p:sp>
            <p:nvSpPr>
              <p:cNvPr id="121" name="Freeform 121"/>
              <p:cNvSpPr/>
              <p:nvPr/>
            </p:nvSpPr>
            <p:spPr>
              <a:xfrm>
                <a:off x="757292" y="5277896"/>
                <a:ext cx="2249277" cy="216701"/>
              </a:xfrm>
              <a:custGeom>
                <a:avLst/>
                <a:gdLst/>
                <a:ahLst/>
                <a:cxnLst/>
                <a:rect l="l" t="t" r="r" b="b"/>
                <a:pathLst>
                  <a:path w="806090" h="77661">
                    <a:moveTo>
                      <a:pt x="24094" y="0"/>
                    </a:moveTo>
                    <a:lnTo>
                      <a:pt x="781996" y="0"/>
                    </a:lnTo>
                    <a:cubicBezTo>
                      <a:pt x="795303" y="0"/>
                      <a:pt x="806090" y="10787"/>
                      <a:pt x="806090" y="24094"/>
                    </a:cubicBezTo>
                    <a:lnTo>
                      <a:pt x="806090" y="53567"/>
                    </a:lnTo>
                    <a:cubicBezTo>
                      <a:pt x="806090" y="66874"/>
                      <a:pt x="795303" y="77661"/>
                      <a:pt x="781996" y="77661"/>
                    </a:cubicBezTo>
                    <a:lnTo>
                      <a:pt x="24094" y="77661"/>
                    </a:lnTo>
                    <a:cubicBezTo>
                      <a:pt x="17704" y="77661"/>
                      <a:pt x="11575" y="75122"/>
                      <a:pt x="7057" y="70604"/>
                    </a:cubicBezTo>
                    <a:cubicBezTo>
                      <a:pt x="2538" y="66085"/>
                      <a:pt x="0" y="59957"/>
                      <a:pt x="0" y="53567"/>
                    </a:cubicBezTo>
                    <a:lnTo>
                      <a:pt x="0" y="24094"/>
                    </a:lnTo>
                    <a:cubicBezTo>
                      <a:pt x="0" y="10787"/>
                      <a:pt x="10787" y="0"/>
                      <a:pt x="24094" y="0"/>
                    </a:cubicBezTo>
                    <a:close/>
                  </a:path>
                </a:pathLst>
              </a:custGeom>
              <a:solidFill>
                <a:srgbClr val="DFEFEA"/>
              </a:solidFill>
              <a:ln w="9525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>
                  <a:latin typeface="Montserrat SemiBold" pitchFamily="2" charset="0"/>
                </a:endParaRPr>
              </a:p>
            </p:txBody>
          </p:sp>
          <p:sp>
            <p:nvSpPr>
              <p:cNvPr id="124" name="Freeform 124"/>
              <p:cNvSpPr/>
              <p:nvPr/>
            </p:nvSpPr>
            <p:spPr>
              <a:xfrm>
                <a:off x="3168584" y="5277896"/>
                <a:ext cx="3634124" cy="216701"/>
              </a:xfrm>
              <a:custGeom>
                <a:avLst/>
                <a:gdLst/>
                <a:ahLst/>
                <a:cxnLst/>
                <a:rect l="l" t="t" r="r" b="b"/>
                <a:pathLst>
                  <a:path w="1302388" h="77661">
                    <a:moveTo>
                      <a:pt x="14912" y="0"/>
                    </a:moveTo>
                    <a:lnTo>
                      <a:pt x="1287476" y="0"/>
                    </a:lnTo>
                    <a:cubicBezTo>
                      <a:pt x="1295712" y="0"/>
                      <a:pt x="1302388" y="6677"/>
                      <a:pt x="1302388" y="14912"/>
                    </a:cubicBezTo>
                    <a:lnTo>
                      <a:pt x="1302388" y="62748"/>
                    </a:lnTo>
                    <a:cubicBezTo>
                      <a:pt x="1302388" y="70984"/>
                      <a:pt x="1295712" y="77661"/>
                      <a:pt x="1287476" y="77661"/>
                    </a:cubicBezTo>
                    <a:lnTo>
                      <a:pt x="14912" y="77661"/>
                    </a:lnTo>
                    <a:cubicBezTo>
                      <a:pt x="10957" y="77661"/>
                      <a:pt x="7164" y="76090"/>
                      <a:pt x="4368" y="73293"/>
                    </a:cubicBezTo>
                    <a:cubicBezTo>
                      <a:pt x="1571" y="70496"/>
                      <a:pt x="0" y="66703"/>
                      <a:pt x="0" y="62748"/>
                    </a:cubicBezTo>
                    <a:lnTo>
                      <a:pt x="0" y="14912"/>
                    </a:lnTo>
                    <a:cubicBezTo>
                      <a:pt x="0" y="6677"/>
                      <a:pt x="6677" y="0"/>
                      <a:pt x="14912" y="0"/>
                    </a:cubicBezTo>
                    <a:close/>
                  </a:path>
                </a:pathLst>
              </a:custGeom>
              <a:solidFill>
                <a:srgbClr val="DFEFEA"/>
              </a:solidFill>
              <a:ln w="9525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>
                  <a:latin typeface="Montserrat SemiBold" pitchFamily="2" charset="0"/>
                </a:endParaRPr>
              </a:p>
            </p:txBody>
          </p:sp>
          <p:sp>
            <p:nvSpPr>
              <p:cNvPr id="126" name="TextBox 126"/>
              <p:cNvSpPr txBox="1"/>
              <p:nvPr/>
            </p:nvSpPr>
            <p:spPr>
              <a:xfrm>
                <a:off x="1102095" y="5331867"/>
                <a:ext cx="1559670" cy="1282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000"/>
                  </a:lnSpc>
                  <a:spcBef>
                    <a:spcPct val="0"/>
                  </a:spcBef>
                </a:pPr>
                <a:r>
                  <a:rPr lang="en-US" sz="1000" u="none" strike="noStrike" spc="35" dirty="0">
                    <a:solidFill>
                      <a:srgbClr val="000000"/>
                    </a:solidFill>
                    <a:latin typeface="Montserrat SemiBold" pitchFamily="2" charset="0"/>
                  </a:rPr>
                  <a:t>QUESTIONS 04</a:t>
                </a:r>
              </a:p>
            </p:txBody>
          </p:sp>
          <p:sp>
            <p:nvSpPr>
              <p:cNvPr id="127" name="TextBox 127"/>
              <p:cNvSpPr txBox="1"/>
              <p:nvPr/>
            </p:nvSpPr>
            <p:spPr>
              <a:xfrm>
                <a:off x="4179253" y="5331867"/>
                <a:ext cx="1612786" cy="1282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000"/>
                  </a:lnSpc>
                  <a:spcBef>
                    <a:spcPct val="0"/>
                  </a:spcBef>
                </a:pPr>
                <a:r>
                  <a:rPr lang="en-US" sz="1000" u="none" strike="noStrike" spc="35" dirty="0">
                    <a:solidFill>
                      <a:srgbClr val="000000"/>
                    </a:solidFill>
                    <a:latin typeface="Montserrat SemiBold" pitchFamily="2" charset="0"/>
                  </a:rPr>
                  <a:t>RATING SCALE</a:t>
                </a:r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4656284" y="5625642"/>
                <a:ext cx="660016" cy="27225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20"/>
                  </a:lnSpc>
                </a:pPr>
                <a:r>
                  <a:rPr lang="en-US" sz="800" dirty="0">
                    <a:solidFill>
                      <a:srgbClr val="3B3F45"/>
                    </a:solidFill>
                    <a:latin typeface="Montserrat SemiBold" pitchFamily="2" charset="0"/>
                  </a:rPr>
                  <a:t>Neither/</a:t>
                </a:r>
                <a:br>
                  <a:rPr lang="en-US" sz="800" dirty="0">
                    <a:solidFill>
                      <a:srgbClr val="3B3F45"/>
                    </a:solidFill>
                    <a:latin typeface="Montserrat SemiBold" pitchFamily="2" charset="0"/>
                  </a:rPr>
                </a:br>
                <a:r>
                  <a:rPr lang="en-US" sz="800" dirty="0">
                    <a:solidFill>
                      <a:srgbClr val="3B3F45"/>
                    </a:solidFill>
                    <a:latin typeface="Montserrat SemiBold" pitchFamily="2" charset="0"/>
                  </a:rPr>
                  <a:t>Nor Agree</a:t>
                </a:r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5400134" y="5761022"/>
                <a:ext cx="660016" cy="13411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20"/>
                  </a:lnSpc>
                </a:pPr>
                <a:r>
                  <a:rPr lang="en-US" sz="800" dirty="0">
                    <a:solidFill>
                      <a:srgbClr val="3B3F45"/>
                    </a:solidFill>
                    <a:latin typeface="Montserrat SemiBold" pitchFamily="2" charset="0"/>
                  </a:rPr>
                  <a:t>Agree</a:t>
                </a:r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3912434" y="5761022"/>
                <a:ext cx="660016" cy="13411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20"/>
                  </a:lnSpc>
                </a:pPr>
                <a:r>
                  <a:rPr lang="en-US" sz="800" dirty="0">
                    <a:solidFill>
                      <a:srgbClr val="3B3F45"/>
                    </a:solidFill>
                    <a:latin typeface="Montserrat SemiBold" pitchFamily="2" charset="0"/>
                  </a:rPr>
                  <a:t>Disagree</a:t>
                </a:r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3168584" y="5625642"/>
                <a:ext cx="660016" cy="27225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20"/>
                  </a:lnSpc>
                </a:pPr>
                <a:r>
                  <a:rPr lang="en-US" sz="800" dirty="0">
                    <a:solidFill>
                      <a:srgbClr val="3B3F45"/>
                    </a:solidFill>
                    <a:latin typeface="Montserrat SemiBold" pitchFamily="2" charset="0"/>
                  </a:rPr>
                  <a:t>Strongly Disagree </a:t>
                </a: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6143984" y="5625642"/>
                <a:ext cx="660016" cy="27225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20"/>
                  </a:lnSpc>
                </a:pPr>
                <a:r>
                  <a:rPr lang="en-US" sz="800" dirty="0">
                    <a:solidFill>
                      <a:srgbClr val="3B3F45"/>
                    </a:solidFill>
                    <a:latin typeface="Montserrat SemiBold" pitchFamily="2" charset="0"/>
                  </a:rPr>
                  <a:t>Strongly Agree</a:t>
                </a:r>
              </a:p>
            </p:txBody>
          </p:sp>
          <p:sp>
            <p:nvSpPr>
              <p:cNvPr id="50" name="Freeform 50"/>
              <p:cNvSpPr/>
              <p:nvPr/>
            </p:nvSpPr>
            <p:spPr>
              <a:xfrm>
                <a:off x="3348213" y="6024408"/>
                <a:ext cx="300758" cy="30075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>
                  <a:latin typeface="Montserrat SemiBold" pitchFamily="2" charset="0"/>
                </a:endParaRPr>
              </a:p>
            </p:txBody>
          </p:sp>
          <p:sp>
            <p:nvSpPr>
              <p:cNvPr id="53" name="Freeform 53"/>
              <p:cNvSpPr/>
              <p:nvPr/>
            </p:nvSpPr>
            <p:spPr>
              <a:xfrm>
                <a:off x="4092063" y="6024408"/>
                <a:ext cx="300758" cy="30075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>
                  <a:latin typeface="Montserrat SemiBold" pitchFamily="2" charset="0"/>
                </a:endParaRPr>
              </a:p>
            </p:txBody>
          </p:sp>
          <p:sp>
            <p:nvSpPr>
              <p:cNvPr id="56" name="Freeform 56"/>
              <p:cNvSpPr/>
              <p:nvPr/>
            </p:nvSpPr>
            <p:spPr>
              <a:xfrm>
                <a:off x="4835913" y="6024408"/>
                <a:ext cx="300758" cy="30075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>
                  <a:latin typeface="Montserrat SemiBold" pitchFamily="2" charset="0"/>
                </a:endParaRPr>
              </a:p>
            </p:txBody>
          </p:sp>
          <p:sp>
            <p:nvSpPr>
              <p:cNvPr id="59" name="Freeform 59"/>
              <p:cNvSpPr/>
              <p:nvPr/>
            </p:nvSpPr>
            <p:spPr>
              <a:xfrm>
                <a:off x="5579763" y="6024408"/>
                <a:ext cx="300758" cy="30075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>
                  <a:latin typeface="Montserrat SemiBold" pitchFamily="2" charset="0"/>
                </a:endParaRPr>
              </a:p>
            </p:txBody>
          </p:sp>
          <p:sp>
            <p:nvSpPr>
              <p:cNvPr id="62" name="Freeform 62"/>
              <p:cNvSpPr/>
              <p:nvPr/>
            </p:nvSpPr>
            <p:spPr>
              <a:xfrm>
                <a:off x="6323613" y="6024408"/>
                <a:ext cx="300758" cy="30075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>
                  <a:latin typeface="Montserrat SemiBold" pitchFamily="2" charset="0"/>
                </a:endParaRPr>
              </a:p>
            </p:txBody>
          </p:sp>
          <p:sp>
            <p:nvSpPr>
              <p:cNvPr id="129" name="Freeform 129"/>
              <p:cNvSpPr/>
              <p:nvPr/>
            </p:nvSpPr>
            <p:spPr>
              <a:xfrm>
                <a:off x="758583" y="5607247"/>
                <a:ext cx="2247986" cy="755365"/>
              </a:xfrm>
              <a:custGeom>
                <a:avLst/>
                <a:gdLst/>
                <a:ahLst/>
                <a:cxnLst/>
                <a:rect l="l" t="t" r="r" b="b"/>
                <a:pathLst>
                  <a:path w="805627" h="270706">
                    <a:moveTo>
                      <a:pt x="24108" y="0"/>
                    </a:moveTo>
                    <a:lnTo>
                      <a:pt x="781520" y="0"/>
                    </a:lnTo>
                    <a:cubicBezTo>
                      <a:pt x="794834" y="0"/>
                      <a:pt x="805627" y="10793"/>
                      <a:pt x="805627" y="24108"/>
                    </a:cubicBezTo>
                    <a:lnTo>
                      <a:pt x="805627" y="246598"/>
                    </a:lnTo>
                    <a:cubicBezTo>
                      <a:pt x="805627" y="259912"/>
                      <a:pt x="794834" y="270706"/>
                      <a:pt x="781520" y="270706"/>
                    </a:cubicBezTo>
                    <a:lnTo>
                      <a:pt x="24108" y="270706"/>
                    </a:lnTo>
                    <a:cubicBezTo>
                      <a:pt x="10793" y="270706"/>
                      <a:pt x="0" y="259912"/>
                      <a:pt x="0" y="246598"/>
                    </a:cubicBezTo>
                    <a:lnTo>
                      <a:pt x="0" y="24108"/>
                    </a:lnTo>
                    <a:cubicBezTo>
                      <a:pt x="0" y="10793"/>
                      <a:pt x="10793" y="0"/>
                      <a:pt x="2410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>
                  <a:latin typeface="Montserrat SemiBold" pitchFamily="2" charset="0"/>
                </a:endParaRPr>
              </a:p>
            </p:txBody>
          </p:sp>
        </p:grp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7E580BE9-D502-A5D3-4EDE-8165C4AE2794}"/>
                </a:ext>
              </a:extLst>
            </p:cNvPr>
            <p:cNvGrpSpPr/>
            <p:nvPr/>
          </p:nvGrpSpPr>
          <p:grpSpPr>
            <a:xfrm>
              <a:off x="757292" y="6496861"/>
              <a:ext cx="6046708" cy="1084717"/>
              <a:chOff x="757292" y="6496861"/>
              <a:chExt cx="6046708" cy="1084717"/>
            </a:xfrm>
          </p:grpSpPr>
          <p:sp>
            <p:nvSpPr>
              <p:cNvPr id="132" name="Freeform 132"/>
              <p:cNvSpPr/>
              <p:nvPr/>
            </p:nvSpPr>
            <p:spPr>
              <a:xfrm>
                <a:off x="757292" y="6496861"/>
                <a:ext cx="2249277" cy="216701"/>
              </a:xfrm>
              <a:custGeom>
                <a:avLst/>
                <a:gdLst/>
                <a:ahLst/>
                <a:cxnLst/>
                <a:rect l="l" t="t" r="r" b="b"/>
                <a:pathLst>
                  <a:path w="806090" h="77661">
                    <a:moveTo>
                      <a:pt x="24094" y="0"/>
                    </a:moveTo>
                    <a:lnTo>
                      <a:pt x="781996" y="0"/>
                    </a:lnTo>
                    <a:cubicBezTo>
                      <a:pt x="795303" y="0"/>
                      <a:pt x="806090" y="10787"/>
                      <a:pt x="806090" y="24094"/>
                    </a:cubicBezTo>
                    <a:lnTo>
                      <a:pt x="806090" y="53567"/>
                    </a:lnTo>
                    <a:cubicBezTo>
                      <a:pt x="806090" y="66874"/>
                      <a:pt x="795303" y="77661"/>
                      <a:pt x="781996" y="77661"/>
                    </a:cubicBezTo>
                    <a:lnTo>
                      <a:pt x="24094" y="77661"/>
                    </a:lnTo>
                    <a:cubicBezTo>
                      <a:pt x="17704" y="77661"/>
                      <a:pt x="11575" y="75122"/>
                      <a:pt x="7057" y="70604"/>
                    </a:cubicBezTo>
                    <a:cubicBezTo>
                      <a:pt x="2538" y="66085"/>
                      <a:pt x="0" y="59957"/>
                      <a:pt x="0" y="53567"/>
                    </a:cubicBezTo>
                    <a:lnTo>
                      <a:pt x="0" y="24094"/>
                    </a:lnTo>
                    <a:cubicBezTo>
                      <a:pt x="0" y="10787"/>
                      <a:pt x="10787" y="0"/>
                      <a:pt x="24094" y="0"/>
                    </a:cubicBezTo>
                    <a:close/>
                  </a:path>
                </a:pathLst>
              </a:custGeom>
              <a:solidFill>
                <a:srgbClr val="DFEFEA"/>
              </a:solidFill>
              <a:ln w="9525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>
                  <a:latin typeface="Montserrat SemiBold" pitchFamily="2" charset="0"/>
                </a:endParaRPr>
              </a:p>
            </p:txBody>
          </p:sp>
          <p:sp>
            <p:nvSpPr>
              <p:cNvPr id="135" name="Freeform 135"/>
              <p:cNvSpPr/>
              <p:nvPr/>
            </p:nvSpPr>
            <p:spPr>
              <a:xfrm>
                <a:off x="3168584" y="6496861"/>
                <a:ext cx="3634124" cy="216701"/>
              </a:xfrm>
              <a:custGeom>
                <a:avLst/>
                <a:gdLst/>
                <a:ahLst/>
                <a:cxnLst/>
                <a:rect l="l" t="t" r="r" b="b"/>
                <a:pathLst>
                  <a:path w="1302388" h="77661">
                    <a:moveTo>
                      <a:pt x="14912" y="0"/>
                    </a:moveTo>
                    <a:lnTo>
                      <a:pt x="1287476" y="0"/>
                    </a:lnTo>
                    <a:cubicBezTo>
                      <a:pt x="1295712" y="0"/>
                      <a:pt x="1302388" y="6677"/>
                      <a:pt x="1302388" y="14912"/>
                    </a:cubicBezTo>
                    <a:lnTo>
                      <a:pt x="1302388" y="62748"/>
                    </a:lnTo>
                    <a:cubicBezTo>
                      <a:pt x="1302388" y="70984"/>
                      <a:pt x="1295712" y="77661"/>
                      <a:pt x="1287476" y="77661"/>
                    </a:cubicBezTo>
                    <a:lnTo>
                      <a:pt x="14912" y="77661"/>
                    </a:lnTo>
                    <a:cubicBezTo>
                      <a:pt x="10957" y="77661"/>
                      <a:pt x="7164" y="76090"/>
                      <a:pt x="4368" y="73293"/>
                    </a:cubicBezTo>
                    <a:cubicBezTo>
                      <a:pt x="1571" y="70496"/>
                      <a:pt x="0" y="66703"/>
                      <a:pt x="0" y="62748"/>
                    </a:cubicBezTo>
                    <a:lnTo>
                      <a:pt x="0" y="14912"/>
                    </a:lnTo>
                    <a:cubicBezTo>
                      <a:pt x="0" y="6677"/>
                      <a:pt x="6677" y="0"/>
                      <a:pt x="14912" y="0"/>
                    </a:cubicBezTo>
                    <a:close/>
                  </a:path>
                </a:pathLst>
              </a:custGeom>
              <a:solidFill>
                <a:srgbClr val="DFEFEA"/>
              </a:solidFill>
              <a:ln w="9525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>
                  <a:latin typeface="Montserrat SemiBold" pitchFamily="2" charset="0"/>
                </a:endParaRPr>
              </a:p>
            </p:txBody>
          </p:sp>
          <p:sp>
            <p:nvSpPr>
              <p:cNvPr id="141" name="TextBox 141"/>
              <p:cNvSpPr txBox="1"/>
              <p:nvPr/>
            </p:nvSpPr>
            <p:spPr>
              <a:xfrm>
                <a:off x="1102095" y="6550832"/>
                <a:ext cx="1559670" cy="1282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000"/>
                  </a:lnSpc>
                  <a:spcBef>
                    <a:spcPct val="0"/>
                  </a:spcBef>
                </a:pPr>
                <a:r>
                  <a:rPr lang="en-US" sz="1000" u="none" strike="noStrike" spc="35" dirty="0">
                    <a:solidFill>
                      <a:srgbClr val="000000"/>
                    </a:solidFill>
                    <a:latin typeface="Montserrat SemiBold" pitchFamily="2" charset="0"/>
                  </a:rPr>
                  <a:t>QUESTIONS 05</a:t>
                </a:r>
              </a:p>
            </p:txBody>
          </p:sp>
          <p:sp>
            <p:nvSpPr>
              <p:cNvPr id="142" name="TextBox 142"/>
              <p:cNvSpPr txBox="1"/>
              <p:nvPr/>
            </p:nvSpPr>
            <p:spPr>
              <a:xfrm>
                <a:off x="4179253" y="6550832"/>
                <a:ext cx="1612786" cy="1282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000"/>
                  </a:lnSpc>
                  <a:spcBef>
                    <a:spcPct val="0"/>
                  </a:spcBef>
                </a:pPr>
                <a:r>
                  <a:rPr lang="en-US" sz="1000" u="none" strike="noStrike" spc="35" dirty="0">
                    <a:solidFill>
                      <a:srgbClr val="000000"/>
                    </a:solidFill>
                    <a:latin typeface="Montserrat SemiBold" pitchFamily="2" charset="0"/>
                  </a:rPr>
                  <a:t>RATING SCALE</a:t>
                </a:r>
              </a:p>
            </p:txBody>
          </p:sp>
          <p:sp>
            <p:nvSpPr>
              <p:cNvPr id="64" name="TextBox 64"/>
              <p:cNvSpPr txBox="1"/>
              <p:nvPr/>
            </p:nvSpPr>
            <p:spPr>
              <a:xfrm>
                <a:off x="4656284" y="6844608"/>
                <a:ext cx="660016" cy="27225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20"/>
                  </a:lnSpc>
                </a:pPr>
                <a:r>
                  <a:rPr lang="en-US" sz="800" dirty="0">
                    <a:solidFill>
                      <a:srgbClr val="3B3F45"/>
                    </a:solidFill>
                    <a:latin typeface="Montserrat SemiBold" pitchFamily="2" charset="0"/>
                  </a:rPr>
                  <a:t>Neither/</a:t>
                </a:r>
                <a:br>
                  <a:rPr lang="en-US" sz="800" dirty="0">
                    <a:solidFill>
                      <a:srgbClr val="3B3F45"/>
                    </a:solidFill>
                    <a:latin typeface="Montserrat SemiBold" pitchFamily="2" charset="0"/>
                  </a:rPr>
                </a:br>
                <a:r>
                  <a:rPr lang="en-US" sz="800" dirty="0">
                    <a:solidFill>
                      <a:srgbClr val="3B3F45"/>
                    </a:solidFill>
                    <a:latin typeface="Montserrat SemiBold" pitchFamily="2" charset="0"/>
                  </a:rPr>
                  <a:t>Nor Agree</a:t>
                </a:r>
              </a:p>
            </p:txBody>
          </p:sp>
          <p:sp>
            <p:nvSpPr>
              <p:cNvPr id="65" name="TextBox 65"/>
              <p:cNvSpPr txBox="1"/>
              <p:nvPr/>
            </p:nvSpPr>
            <p:spPr>
              <a:xfrm>
                <a:off x="5400134" y="6979988"/>
                <a:ext cx="660016" cy="13411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20"/>
                  </a:lnSpc>
                </a:pPr>
                <a:r>
                  <a:rPr lang="en-US" sz="800" dirty="0">
                    <a:solidFill>
                      <a:srgbClr val="3B3F45"/>
                    </a:solidFill>
                    <a:latin typeface="Montserrat SemiBold" pitchFamily="2" charset="0"/>
                  </a:rPr>
                  <a:t>Agree</a:t>
                </a:r>
              </a:p>
            </p:txBody>
          </p:sp>
          <p:sp>
            <p:nvSpPr>
              <p:cNvPr id="66" name="TextBox 66"/>
              <p:cNvSpPr txBox="1"/>
              <p:nvPr/>
            </p:nvSpPr>
            <p:spPr>
              <a:xfrm>
                <a:off x="3912434" y="6979988"/>
                <a:ext cx="660016" cy="13411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20"/>
                  </a:lnSpc>
                </a:pPr>
                <a:r>
                  <a:rPr lang="en-US" sz="800" dirty="0">
                    <a:solidFill>
                      <a:srgbClr val="3B3F45"/>
                    </a:solidFill>
                    <a:latin typeface="Montserrat SemiBold" pitchFamily="2" charset="0"/>
                  </a:rPr>
                  <a:t>Disagree</a:t>
                </a:r>
              </a:p>
            </p:txBody>
          </p:sp>
          <p:sp>
            <p:nvSpPr>
              <p:cNvPr id="67" name="TextBox 67"/>
              <p:cNvSpPr txBox="1"/>
              <p:nvPr/>
            </p:nvSpPr>
            <p:spPr>
              <a:xfrm>
                <a:off x="3168584" y="6844608"/>
                <a:ext cx="660016" cy="27225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20"/>
                  </a:lnSpc>
                </a:pPr>
                <a:r>
                  <a:rPr lang="en-US" sz="800" dirty="0">
                    <a:solidFill>
                      <a:srgbClr val="3B3F45"/>
                    </a:solidFill>
                    <a:latin typeface="Montserrat SemiBold" pitchFamily="2" charset="0"/>
                  </a:rPr>
                  <a:t>Strongly Disagree </a:t>
                </a:r>
              </a:p>
            </p:txBody>
          </p:sp>
          <p:sp>
            <p:nvSpPr>
              <p:cNvPr id="68" name="TextBox 68"/>
              <p:cNvSpPr txBox="1"/>
              <p:nvPr/>
            </p:nvSpPr>
            <p:spPr>
              <a:xfrm>
                <a:off x="6143984" y="6844608"/>
                <a:ext cx="660016" cy="27225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20"/>
                  </a:lnSpc>
                </a:pPr>
                <a:r>
                  <a:rPr lang="en-US" sz="800" dirty="0">
                    <a:solidFill>
                      <a:srgbClr val="3B3F45"/>
                    </a:solidFill>
                    <a:latin typeface="Montserrat SemiBold" pitchFamily="2" charset="0"/>
                  </a:rPr>
                  <a:t>Strongly Agree</a:t>
                </a:r>
              </a:p>
            </p:txBody>
          </p:sp>
          <p:sp>
            <p:nvSpPr>
              <p:cNvPr id="70" name="Freeform 70"/>
              <p:cNvSpPr/>
              <p:nvPr/>
            </p:nvSpPr>
            <p:spPr>
              <a:xfrm>
                <a:off x="3348213" y="7243374"/>
                <a:ext cx="300758" cy="30075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>
                  <a:latin typeface="Montserrat SemiBold" pitchFamily="2" charset="0"/>
                </a:endParaRPr>
              </a:p>
            </p:txBody>
          </p:sp>
          <p:sp>
            <p:nvSpPr>
              <p:cNvPr id="73" name="Freeform 73"/>
              <p:cNvSpPr/>
              <p:nvPr/>
            </p:nvSpPr>
            <p:spPr>
              <a:xfrm>
                <a:off x="4092063" y="7243374"/>
                <a:ext cx="300758" cy="30075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>
                  <a:latin typeface="Montserrat SemiBold" pitchFamily="2" charset="0"/>
                </a:endParaRPr>
              </a:p>
            </p:txBody>
          </p:sp>
          <p:sp>
            <p:nvSpPr>
              <p:cNvPr id="76" name="Freeform 76"/>
              <p:cNvSpPr/>
              <p:nvPr/>
            </p:nvSpPr>
            <p:spPr>
              <a:xfrm>
                <a:off x="4835913" y="7243374"/>
                <a:ext cx="300758" cy="30075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>
                  <a:latin typeface="Montserrat SemiBold" pitchFamily="2" charset="0"/>
                </a:endParaRPr>
              </a:p>
            </p:txBody>
          </p:sp>
          <p:sp>
            <p:nvSpPr>
              <p:cNvPr id="79" name="Freeform 79"/>
              <p:cNvSpPr/>
              <p:nvPr/>
            </p:nvSpPr>
            <p:spPr>
              <a:xfrm>
                <a:off x="5579763" y="7243374"/>
                <a:ext cx="300758" cy="30075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>
                  <a:latin typeface="Montserrat SemiBold" pitchFamily="2" charset="0"/>
                </a:endParaRPr>
              </a:p>
            </p:txBody>
          </p:sp>
          <p:sp>
            <p:nvSpPr>
              <p:cNvPr id="82" name="Freeform 82"/>
              <p:cNvSpPr/>
              <p:nvPr/>
            </p:nvSpPr>
            <p:spPr>
              <a:xfrm>
                <a:off x="6323613" y="7243374"/>
                <a:ext cx="300758" cy="30075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>
                  <a:latin typeface="Montserrat SemiBold" pitchFamily="2" charset="0"/>
                </a:endParaRPr>
              </a:p>
            </p:txBody>
          </p:sp>
          <p:sp>
            <p:nvSpPr>
              <p:cNvPr id="144" name="Freeform 144"/>
              <p:cNvSpPr/>
              <p:nvPr/>
            </p:nvSpPr>
            <p:spPr>
              <a:xfrm>
                <a:off x="758583" y="6826213"/>
                <a:ext cx="2247986" cy="755365"/>
              </a:xfrm>
              <a:custGeom>
                <a:avLst/>
                <a:gdLst/>
                <a:ahLst/>
                <a:cxnLst/>
                <a:rect l="l" t="t" r="r" b="b"/>
                <a:pathLst>
                  <a:path w="805627" h="270706">
                    <a:moveTo>
                      <a:pt x="24108" y="0"/>
                    </a:moveTo>
                    <a:lnTo>
                      <a:pt x="781520" y="0"/>
                    </a:lnTo>
                    <a:cubicBezTo>
                      <a:pt x="794834" y="0"/>
                      <a:pt x="805627" y="10793"/>
                      <a:pt x="805627" y="24108"/>
                    </a:cubicBezTo>
                    <a:lnTo>
                      <a:pt x="805627" y="246598"/>
                    </a:lnTo>
                    <a:cubicBezTo>
                      <a:pt x="805627" y="259912"/>
                      <a:pt x="794834" y="270706"/>
                      <a:pt x="781520" y="270706"/>
                    </a:cubicBezTo>
                    <a:lnTo>
                      <a:pt x="24108" y="270706"/>
                    </a:lnTo>
                    <a:cubicBezTo>
                      <a:pt x="10793" y="270706"/>
                      <a:pt x="0" y="259912"/>
                      <a:pt x="0" y="246598"/>
                    </a:cubicBezTo>
                    <a:lnTo>
                      <a:pt x="0" y="24108"/>
                    </a:lnTo>
                    <a:cubicBezTo>
                      <a:pt x="0" y="10793"/>
                      <a:pt x="10793" y="0"/>
                      <a:pt x="2410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>
                  <a:latin typeface="Montserrat SemiBold" pitchFamily="2" charset="0"/>
                </a:endParaRPr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FA5DD489-707B-5867-531F-63F770BC87F6}"/>
                </a:ext>
              </a:extLst>
            </p:cNvPr>
            <p:cNvGrpSpPr/>
            <p:nvPr/>
          </p:nvGrpSpPr>
          <p:grpSpPr>
            <a:xfrm>
              <a:off x="764252" y="7791127"/>
              <a:ext cx="6038457" cy="1621756"/>
              <a:chOff x="764252" y="7791127"/>
              <a:chExt cx="6038457" cy="1621756"/>
            </a:xfrm>
          </p:grpSpPr>
          <p:sp>
            <p:nvSpPr>
              <p:cNvPr id="85" name="Freeform 85"/>
              <p:cNvSpPr/>
              <p:nvPr/>
            </p:nvSpPr>
            <p:spPr>
              <a:xfrm>
                <a:off x="764252" y="8208508"/>
                <a:ext cx="6031496" cy="1204375"/>
              </a:xfrm>
              <a:custGeom>
                <a:avLst/>
                <a:gdLst/>
                <a:ahLst/>
                <a:cxnLst/>
                <a:rect l="l" t="t" r="r" b="b"/>
                <a:pathLst>
                  <a:path w="2161552" h="431621">
                    <a:moveTo>
                      <a:pt x="8985" y="0"/>
                    </a:moveTo>
                    <a:lnTo>
                      <a:pt x="2152567" y="0"/>
                    </a:lnTo>
                    <a:cubicBezTo>
                      <a:pt x="2154950" y="0"/>
                      <a:pt x="2157235" y="947"/>
                      <a:pt x="2158921" y="2632"/>
                    </a:cubicBezTo>
                    <a:cubicBezTo>
                      <a:pt x="2160606" y="4317"/>
                      <a:pt x="2161552" y="6602"/>
                      <a:pt x="2161552" y="8985"/>
                    </a:cubicBezTo>
                    <a:lnTo>
                      <a:pt x="2161552" y="422636"/>
                    </a:lnTo>
                    <a:cubicBezTo>
                      <a:pt x="2161552" y="425019"/>
                      <a:pt x="2160606" y="427304"/>
                      <a:pt x="2158921" y="428989"/>
                    </a:cubicBezTo>
                    <a:cubicBezTo>
                      <a:pt x="2157235" y="430674"/>
                      <a:pt x="2154950" y="431621"/>
                      <a:pt x="2152567" y="431621"/>
                    </a:cubicBezTo>
                    <a:lnTo>
                      <a:pt x="8985" y="431621"/>
                    </a:lnTo>
                    <a:cubicBezTo>
                      <a:pt x="6602" y="431621"/>
                      <a:pt x="4317" y="430674"/>
                      <a:pt x="2632" y="428989"/>
                    </a:cubicBezTo>
                    <a:cubicBezTo>
                      <a:pt x="947" y="427304"/>
                      <a:pt x="0" y="425019"/>
                      <a:pt x="0" y="422636"/>
                    </a:cubicBezTo>
                    <a:lnTo>
                      <a:pt x="0" y="8985"/>
                    </a:lnTo>
                    <a:cubicBezTo>
                      <a:pt x="0" y="6602"/>
                      <a:pt x="947" y="4317"/>
                      <a:pt x="2632" y="2632"/>
                    </a:cubicBezTo>
                    <a:cubicBezTo>
                      <a:pt x="4317" y="947"/>
                      <a:pt x="6602" y="0"/>
                      <a:pt x="898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>
                  <a:latin typeface="Montserrat SemiBold" pitchFamily="2" charset="0"/>
                </a:endParaRPr>
              </a:p>
            </p:txBody>
          </p:sp>
          <p:sp>
            <p:nvSpPr>
              <p:cNvPr id="138" name="Freeform 138"/>
              <p:cNvSpPr/>
              <p:nvPr/>
            </p:nvSpPr>
            <p:spPr>
              <a:xfrm>
                <a:off x="764252" y="7791127"/>
                <a:ext cx="6038457" cy="284031"/>
              </a:xfrm>
              <a:custGeom>
                <a:avLst/>
                <a:gdLst/>
                <a:ahLst/>
                <a:cxnLst/>
                <a:rect l="l" t="t" r="r" b="b"/>
                <a:pathLst>
                  <a:path w="2164047" h="101790">
                    <a:moveTo>
                      <a:pt x="8975" y="0"/>
                    </a:moveTo>
                    <a:lnTo>
                      <a:pt x="2155072" y="0"/>
                    </a:lnTo>
                    <a:cubicBezTo>
                      <a:pt x="2160028" y="0"/>
                      <a:pt x="2164047" y="4018"/>
                      <a:pt x="2164047" y="8975"/>
                    </a:cubicBezTo>
                    <a:lnTo>
                      <a:pt x="2164047" y="92816"/>
                    </a:lnTo>
                    <a:cubicBezTo>
                      <a:pt x="2164047" y="97772"/>
                      <a:pt x="2160028" y="101790"/>
                      <a:pt x="2155072" y="101790"/>
                    </a:cubicBezTo>
                    <a:lnTo>
                      <a:pt x="8975" y="101790"/>
                    </a:lnTo>
                    <a:cubicBezTo>
                      <a:pt x="4018" y="101790"/>
                      <a:pt x="0" y="97772"/>
                      <a:pt x="0" y="92816"/>
                    </a:cubicBezTo>
                    <a:lnTo>
                      <a:pt x="0" y="8975"/>
                    </a:lnTo>
                    <a:cubicBezTo>
                      <a:pt x="0" y="4018"/>
                      <a:pt x="4018" y="0"/>
                      <a:pt x="8975" y="0"/>
                    </a:cubicBezTo>
                    <a:close/>
                  </a:path>
                </a:pathLst>
              </a:custGeom>
              <a:solidFill>
                <a:srgbClr val="DFEFEA"/>
              </a:solidFill>
              <a:ln w="9525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>
                  <a:latin typeface="Montserrat SemiBold" pitchFamily="2" charset="0"/>
                </a:endParaRPr>
              </a:p>
            </p:txBody>
          </p:sp>
          <p:sp>
            <p:nvSpPr>
              <p:cNvPr id="140" name="TextBox 140"/>
              <p:cNvSpPr txBox="1"/>
              <p:nvPr/>
            </p:nvSpPr>
            <p:spPr>
              <a:xfrm>
                <a:off x="1370896" y="7878763"/>
                <a:ext cx="4825168" cy="1282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000"/>
                  </a:lnSpc>
                  <a:spcBef>
                    <a:spcPct val="0"/>
                  </a:spcBef>
                </a:pPr>
                <a:r>
                  <a:rPr lang="en-US" sz="1000" u="none" strike="noStrike" spc="35" dirty="0">
                    <a:solidFill>
                      <a:srgbClr val="000000"/>
                    </a:solidFill>
                    <a:latin typeface="Montserrat SemiBold" pitchFamily="2" charset="0"/>
                  </a:rPr>
                  <a:t>ADDITIONAL COMMENTS OR SUGGESTIONS</a:t>
                </a:r>
              </a:p>
            </p:txBody>
          </p:sp>
        </p:grpSp>
        <p:sp>
          <p:nvSpPr>
            <p:cNvPr id="3" name="TextBox 3"/>
            <p:cNvSpPr txBox="1"/>
            <p:nvPr/>
          </p:nvSpPr>
          <p:spPr>
            <a:xfrm>
              <a:off x="764252" y="9720233"/>
              <a:ext cx="6029832" cy="205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599"/>
                </a:lnSpc>
                <a:spcBef>
                  <a:spcPct val="0"/>
                </a:spcBef>
              </a:pPr>
              <a:r>
                <a:rPr lang="en-US" sz="1599" u="none" strike="noStrike" spc="55" dirty="0">
                  <a:solidFill>
                    <a:srgbClr val="000000"/>
                  </a:solidFill>
                  <a:latin typeface="Montserrat SemiBold" pitchFamily="2" charset="0"/>
                </a:rPr>
                <a:t>THANK YOU FOR YOUR TIME!</a:t>
              </a:r>
            </a:p>
          </p:txBody>
        </p:sp>
        <p:sp>
          <p:nvSpPr>
            <p:cNvPr id="146" name="TemplateLAB"/>
            <p:cNvSpPr/>
            <p:nvPr/>
          </p:nvSpPr>
          <p:spPr>
            <a:xfrm>
              <a:off x="3168584" y="10119223"/>
              <a:ext cx="988421" cy="163089"/>
            </a:xfrm>
            <a:custGeom>
              <a:avLst/>
              <a:gdLst/>
              <a:ahLst/>
              <a:cxnLst/>
              <a:rect l="l" t="t" r="r" b="b"/>
              <a:pathLst>
                <a:path w="988421" h="163089">
                  <a:moveTo>
                    <a:pt x="0" y="0"/>
                  </a:moveTo>
                  <a:lnTo>
                    <a:pt x="988421" y="0"/>
                  </a:lnTo>
                  <a:lnTo>
                    <a:pt x="988421" y="163090"/>
                  </a:lnTo>
                  <a:lnTo>
                    <a:pt x="0" y="1630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Montserrat SemiBold" pitchFamily="2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87</Words>
  <Application>Microsoft Office PowerPoint</Application>
  <PresentationFormat>Custom</PresentationFormat>
  <Paragraphs>38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Montserrat SemiBold</vt:lpstr>
      <vt:lpstr>Calibri</vt:lpstr>
      <vt:lpstr>Arial</vt:lpstr>
      <vt:lpstr>Montserrat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Likert scale template 1,3,5,6,8,9</dc:title>
  <dc:creator>HOÀNG ANH</dc:creator>
  <cp:lastModifiedBy>5403</cp:lastModifiedBy>
  <cp:revision>12</cp:revision>
  <dcterms:created xsi:type="dcterms:W3CDTF">2006-08-16T00:00:00Z</dcterms:created>
  <dcterms:modified xsi:type="dcterms:W3CDTF">2023-08-30T04:20:01Z</dcterms:modified>
  <dc:identifier>DAFsbww1o9A</dc:identifier>
</cp:coreProperties>
</file>