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C637981A-4132-64F9-3997-8587141232EE}"/>
              </a:ext>
            </a:extLst>
          </p:cNvPr>
          <p:cNvGrpSpPr/>
          <p:nvPr/>
        </p:nvGrpSpPr>
        <p:grpSpPr>
          <a:xfrm>
            <a:off x="756700" y="510627"/>
            <a:ext cx="9180000" cy="6535245"/>
            <a:chOff x="756000" y="485350"/>
            <a:chExt cx="9180000" cy="6535245"/>
          </a:xfrm>
        </p:grpSpPr>
        <p:sp>
          <p:nvSpPr>
            <p:cNvPr id="3" name="TextBox 3"/>
            <p:cNvSpPr txBox="1"/>
            <p:nvPr/>
          </p:nvSpPr>
          <p:spPr>
            <a:xfrm>
              <a:off x="1722181" y="485350"/>
              <a:ext cx="7284256" cy="596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7 POINT LIKERT SCALE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871124-9E7A-4F1D-EABE-C21341251EF2}"/>
                </a:ext>
              </a:extLst>
            </p:cNvPr>
            <p:cNvGrpSpPr/>
            <p:nvPr/>
          </p:nvGrpSpPr>
          <p:grpSpPr>
            <a:xfrm>
              <a:off x="756000" y="1665763"/>
              <a:ext cx="9180000" cy="4809350"/>
              <a:chOff x="756000" y="1665763"/>
              <a:chExt cx="9180000" cy="4809350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2687324E-5F76-1034-A2CF-2FF1A3EDDEC9}"/>
                  </a:ext>
                </a:extLst>
              </p:cNvPr>
              <p:cNvGrpSpPr/>
              <p:nvPr/>
            </p:nvGrpSpPr>
            <p:grpSpPr>
              <a:xfrm>
                <a:off x="991214" y="1665763"/>
                <a:ext cx="8904772" cy="279179"/>
                <a:chOff x="991214" y="1668878"/>
                <a:chExt cx="8904772" cy="279179"/>
              </a:xfrm>
            </p:grpSpPr>
            <p:sp>
              <p:nvSpPr>
                <p:cNvPr id="32" name="TextBox 32"/>
                <p:cNvSpPr txBox="1"/>
                <p:nvPr/>
              </p:nvSpPr>
              <p:spPr>
                <a:xfrm>
                  <a:off x="991214" y="1693051"/>
                  <a:ext cx="1677410" cy="230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800"/>
                    </a:lnSpc>
                  </a:pPr>
                  <a:r>
                    <a:rPr lang="en-US" sz="1500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QUESTIONS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3376625" y="1668878"/>
                  <a:ext cx="849523" cy="2791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16"/>
                    </a:lnSpc>
                  </a:pPr>
                  <a:r>
                    <a:rPr lang="en-US" sz="900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Strongly Disagree</a:t>
                  </a:r>
                </a:p>
              </p:txBody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4321598" y="1739316"/>
                  <a:ext cx="849523" cy="1383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16"/>
                    </a:lnSpc>
                    <a:spcBef>
                      <a:spcPct val="0"/>
                    </a:spcBef>
                  </a:pPr>
                  <a:r>
                    <a:rPr lang="en-US" sz="900" u="none" strike="noStrike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Disagree</a:t>
                  </a:r>
                </a:p>
              </p:txBody>
            </p:sp>
            <p:sp>
              <p:nvSpPr>
                <p:cNvPr id="98" name="TextBox 98"/>
                <p:cNvSpPr txBox="1"/>
                <p:nvPr/>
              </p:nvSpPr>
              <p:spPr>
                <a:xfrm>
                  <a:off x="5266571" y="1668878"/>
                  <a:ext cx="849523" cy="2791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16"/>
                    </a:lnSpc>
                    <a:spcBef>
                      <a:spcPct val="0"/>
                    </a:spcBef>
                  </a:pPr>
                  <a:r>
                    <a:rPr lang="en-US" sz="900" u="none" strike="noStrike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Somewhat Disagree</a:t>
                  </a:r>
                </a:p>
              </p:txBody>
            </p:sp>
            <p:sp>
              <p:nvSpPr>
                <p:cNvPr id="120" name="TextBox 120"/>
                <p:cNvSpPr txBox="1"/>
                <p:nvPr/>
              </p:nvSpPr>
              <p:spPr>
                <a:xfrm>
                  <a:off x="6211544" y="1739316"/>
                  <a:ext cx="849523" cy="1383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16"/>
                    </a:lnSpc>
                    <a:spcBef>
                      <a:spcPct val="0"/>
                    </a:spcBef>
                  </a:pPr>
                  <a:r>
                    <a:rPr lang="en-US" sz="900" u="none" strike="noStrike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Neutral</a:t>
                  </a:r>
                </a:p>
              </p:txBody>
            </p:sp>
            <p:sp>
              <p:nvSpPr>
                <p:cNvPr id="142" name="TextBox 142"/>
                <p:cNvSpPr txBox="1"/>
                <p:nvPr/>
              </p:nvSpPr>
              <p:spPr>
                <a:xfrm>
                  <a:off x="7156517" y="1668878"/>
                  <a:ext cx="849523" cy="2791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16"/>
                    </a:lnSpc>
                    <a:spcBef>
                      <a:spcPct val="0"/>
                    </a:spcBef>
                  </a:pPr>
                  <a:r>
                    <a:rPr lang="en-US" sz="900" u="none" strike="noStrike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Somewhat Agree</a:t>
                  </a:r>
                </a:p>
              </p:txBody>
            </p:sp>
            <p:sp>
              <p:nvSpPr>
                <p:cNvPr id="164" name="TextBox 164"/>
                <p:cNvSpPr txBox="1"/>
                <p:nvPr/>
              </p:nvSpPr>
              <p:spPr>
                <a:xfrm>
                  <a:off x="8101490" y="1739316"/>
                  <a:ext cx="849523" cy="1383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16"/>
                    </a:lnSpc>
                    <a:spcBef>
                      <a:spcPct val="0"/>
                    </a:spcBef>
                  </a:pPr>
                  <a:r>
                    <a:rPr lang="en-US" sz="900" u="none" strike="noStrike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Agree</a:t>
                  </a:r>
                </a:p>
              </p:txBody>
            </p:sp>
            <p:sp>
              <p:nvSpPr>
                <p:cNvPr id="186" name="TextBox 186"/>
                <p:cNvSpPr txBox="1"/>
                <p:nvPr/>
              </p:nvSpPr>
              <p:spPr>
                <a:xfrm>
                  <a:off x="9046463" y="1668878"/>
                  <a:ext cx="849523" cy="2791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16"/>
                    </a:lnSpc>
                    <a:spcBef>
                      <a:spcPct val="0"/>
                    </a:spcBef>
                  </a:pPr>
                  <a:r>
                    <a:rPr lang="en-US" sz="900" u="none" strike="noStrike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Strongly Agree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FA0F36-F6A0-F88B-5D1D-FCBD149B996C}"/>
                  </a:ext>
                </a:extLst>
              </p:cNvPr>
              <p:cNvGrpSpPr/>
              <p:nvPr/>
            </p:nvGrpSpPr>
            <p:grpSpPr>
              <a:xfrm>
                <a:off x="756000" y="2106834"/>
                <a:ext cx="9180000" cy="624910"/>
                <a:chOff x="756000" y="2106834"/>
                <a:chExt cx="9180000" cy="62491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756000" y="2106834"/>
                  <a:ext cx="9180000" cy="62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905" h="223954">
                      <a:moveTo>
                        <a:pt x="5903" y="0"/>
                      </a:moveTo>
                      <a:lnTo>
                        <a:pt x="3284001" y="0"/>
                      </a:lnTo>
                      <a:cubicBezTo>
                        <a:pt x="3287262" y="0"/>
                        <a:pt x="3289905" y="2643"/>
                        <a:pt x="3289905" y="5903"/>
                      </a:cubicBezTo>
                      <a:lnTo>
                        <a:pt x="3289905" y="218050"/>
                      </a:lnTo>
                      <a:cubicBezTo>
                        <a:pt x="3289905" y="221311"/>
                        <a:pt x="3287262" y="223954"/>
                        <a:pt x="3284001" y="223954"/>
                      </a:cubicBezTo>
                      <a:lnTo>
                        <a:pt x="5903" y="223954"/>
                      </a:lnTo>
                      <a:cubicBezTo>
                        <a:pt x="4338" y="223954"/>
                        <a:pt x="2836" y="223332"/>
                        <a:pt x="1729" y="222225"/>
                      </a:cubicBezTo>
                      <a:cubicBezTo>
                        <a:pt x="622" y="221117"/>
                        <a:pt x="0" y="219616"/>
                        <a:pt x="0" y="218050"/>
                      </a:cubicBezTo>
                      <a:lnTo>
                        <a:pt x="0" y="5903"/>
                      </a:lnTo>
                      <a:cubicBezTo>
                        <a:pt x="0" y="4338"/>
                        <a:pt x="622" y="2836"/>
                        <a:pt x="1729" y="1729"/>
                      </a:cubicBezTo>
                      <a:cubicBezTo>
                        <a:pt x="2836" y="622"/>
                        <a:pt x="4338" y="0"/>
                        <a:pt x="5903" y="0"/>
                      </a:cubicBezTo>
                      <a:close/>
                    </a:path>
                  </a:pathLst>
                </a:custGeom>
                <a:solidFill>
                  <a:srgbClr val="FFFAF4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8B1AE6D6-BA09-5578-633A-902A3408B522}"/>
                    </a:ext>
                  </a:extLst>
                </p:cNvPr>
                <p:cNvGrpSpPr/>
                <p:nvPr/>
              </p:nvGrpSpPr>
              <p:grpSpPr>
                <a:xfrm>
                  <a:off x="991214" y="2298728"/>
                  <a:ext cx="8576245" cy="241122"/>
                  <a:chOff x="991214" y="2293965"/>
                  <a:chExt cx="8576245" cy="241122"/>
                </a:xfrm>
              </p:grpSpPr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991214" y="2293965"/>
                    <a:ext cx="2330572" cy="2411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986"/>
                      </a:lnSpc>
                    </a:pPr>
                    <a:r>
                      <a:rPr lang="en-US" sz="795" dirty="0">
                        <a:solidFill>
                          <a:srgbClr val="000000"/>
                        </a:solidFill>
                        <a:latin typeface="Poppins"/>
                      </a:rPr>
                      <a:t>The physical workspace is comfortable </a:t>
                    </a:r>
                  </a:p>
                  <a:p>
                    <a:pPr marL="0" lvl="0" indent="0" algn="l">
                      <a:lnSpc>
                        <a:spcPts val="986"/>
                      </a:lnSpc>
                    </a:pPr>
                    <a:r>
                      <a:rPr lang="en-US" sz="795" dirty="0">
                        <a:solidFill>
                          <a:srgbClr val="000000"/>
                        </a:solidFill>
                        <a:latin typeface="Poppins"/>
                      </a:rPr>
                      <a:t>and conducive to productivity.</a:t>
                    </a:r>
                  </a:p>
                </p:txBody>
              </p:sp>
              <p:sp>
                <p:nvSpPr>
                  <p:cNvPr id="37" name="Freeform 37"/>
                  <p:cNvSpPr/>
                  <p:nvPr/>
                </p:nvSpPr>
                <p:spPr>
                  <a:xfrm>
                    <a:off x="3705152" y="2318291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56"/>
                  <p:cNvSpPr/>
                  <p:nvPr/>
                </p:nvSpPr>
                <p:spPr>
                  <a:xfrm>
                    <a:off x="4650125" y="2318291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78"/>
                  <p:cNvSpPr/>
                  <p:nvPr/>
                </p:nvSpPr>
                <p:spPr>
                  <a:xfrm>
                    <a:off x="5595098" y="2318291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00"/>
                  <p:cNvSpPr/>
                  <p:nvPr/>
                </p:nvSpPr>
                <p:spPr>
                  <a:xfrm>
                    <a:off x="6540070" y="2318291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22"/>
                  <p:cNvSpPr/>
                  <p:nvPr/>
                </p:nvSpPr>
                <p:spPr>
                  <a:xfrm>
                    <a:off x="7485043" y="2318291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44"/>
                  <p:cNvSpPr/>
                  <p:nvPr/>
                </p:nvSpPr>
                <p:spPr>
                  <a:xfrm>
                    <a:off x="8430016" y="2318291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66"/>
                  <p:cNvSpPr/>
                  <p:nvPr/>
                </p:nvSpPr>
                <p:spPr>
                  <a:xfrm>
                    <a:off x="9374989" y="2318291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E06B2800-F9E4-F017-1441-004F17EFB5FA}"/>
                  </a:ext>
                </a:extLst>
              </p:cNvPr>
              <p:cNvGrpSpPr/>
              <p:nvPr/>
            </p:nvGrpSpPr>
            <p:grpSpPr>
              <a:xfrm>
                <a:off x="756000" y="2730729"/>
                <a:ext cx="9180000" cy="624910"/>
                <a:chOff x="756000" y="2730729"/>
                <a:chExt cx="9180000" cy="62491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756000" y="2730729"/>
                  <a:ext cx="9180000" cy="62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905" h="223954">
                      <a:moveTo>
                        <a:pt x="5903" y="0"/>
                      </a:moveTo>
                      <a:lnTo>
                        <a:pt x="3284001" y="0"/>
                      </a:lnTo>
                      <a:cubicBezTo>
                        <a:pt x="3287262" y="0"/>
                        <a:pt x="3289905" y="2643"/>
                        <a:pt x="3289905" y="5903"/>
                      </a:cubicBezTo>
                      <a:lnTo>
                        <a:pt x="3289905" y="218050"/>
                      </a:lnTo>
                      <a:cubicBezTo>
                        <a:pt x="3289905" y="221311"/>
                        <a:pt x="3287262" y="223954"/>
                        <a:pt x="3284001" y="223954"/>
                      </a:cubicBezTo>
                      <a:lnTo>
                        <a:pt x="5903" y="223954"/>
                      </a:lnTo>
                      <a:cubicBezTo>
                        <a:pt x="4338" y="223954"/>
                        <a:pt x="2836" y="223332"/>
                        <a:pt x="1729" y="222225"/>
                      </a:cubicBezTo>
                      <a:cubicBezTo>
                        <a:pt x="622" y="221117"/>
                        <a:pt x="0" y="219616"/>
                        <a:pt x="0" y="218050"/>
                      </a:cubicBezTo>
                      <a:lnTo>
                        <a:pt x="0" y="5903"/>
                      </a:lnTo>
                      <a:cubicBezTo>
                        <a:pt x="0" y="4338"/>
                        <a:pt x="622" y="2836"/>
                        <a:pt x="1729" y="1729"/>
                      </a:cubicBezTo>
                      <a:cubicBezTo>
                        <a:pt x="2836" y="622"/>
                        <a:pt x="4338" y="0"/>
                        <a:pt x="59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A46D931D-EBDE-508A-4709-59D54DC43544}"/>
                    </a:ext>
                  </a:extLst>
                </p:cNvPr>
                <p:cNvGrpSpPr/>
                <p:nvPr/>
              </p:nvGrpSpPr>
              <p:grpSpPr>
                <a:xfrm>
                  <a:off x="991214" y="2922623"/>
                  <a:ext cx="8576245" cy="241122"/>
                  <a:chOff x="991214" y="2917860"/>
                  <a:chExt cx="8576245" cy="241122"/>
                </a:xfrm>
              </p:grpSpPr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991214" y="2917860"/>
                    <a:ext cx="2395109" cy="2411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86"/>
                      </a:lnSpc>
                      <a:spcBef>
                        <a:spcPct val="0"/>
                      </a:spcBef>
                    </a:pPr>
                    <a:r>
                      <a:rPr lang="en-US" sz="795" u="none" strike="noStrike" dirty="0">
                        <a:solidFill>
                          <a:srgbClr val="000000"/>
                        </a:solidFill>
                        <a:latin typeface="Poppins"/>
                      </a:rPr>
                      <a:t>I have access to the necessary resources </a:t>
                    </a:r>
                  </a:p>
                  <a:p>
                    <a:pPr marL="0" lvl="0" indent="0" algn="l">
                      <a:lnSpc>
                        <a:spcPts val="986"/>
                      </a:lnSpc>
                      <a:spcBef>
                        <a:spcPct val="0"/>
                      </a:spcBef>
                    </a:pPr>
                    <a:r>
                      <a:rPr lang="en-US" sz="795" u="none" strike="noStrike" dirty="0">
                        <a:solidFill>
                          <a:srgbClr val="000000"/>
                        </a:solidFill>
                        <a:latin typeface="Poppins"/>
                      </a:rPr>
                      <a:t>and tools to perform my job effectively.</a:t>
                    </a:r>
                  </a:p>
                </p:txBody>
              </p:sp>
              <p:sp>
                <p:nvSpPr>
                  <p:cNvPr id="40" name="Freeform 40"/>
                  <p:cNvSpPr/>
                  <p:nvPr/>
                </p:nvSpPr>
                <p:spPr>
                  <a:xfrm>
                    <a:off x="3705152" y="294218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59"/>
                  <p:cNvSpPr/>
                  <p:nvPr/>
                </p:nvSpPr>
                <p:spPr>
                  <a:xfrm>
                    <a:off x="4650125" y="294218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81"/>
                  <p:cNvSpPr/>
                  <p:nvPr/>
                </p:nvSpPr>
                <p:spPr>
                  <a:xfrm>
                    <a:off x="5595098" y="294218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03"/>
                  <p:cNvSpPr/>
                  <p:nvPr/>
                </p:nvSpPr>
                <p:spPr>
                  <a:xfrm>
                    <a:off x="6540070" y="294218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25"/>
                  <p:cNvSpPr/>
                  <p:nvPr/>
                </p:nvSpPr>
                <p:spPr>
                  <a:xfrm>
                    <a:off x="7485043" y="294218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147"/>
                  <p:cNvSpPr/>
                  <p:nvPr/>
                </p:nvSpPr>
                <p:spPr>
                  <a:xfrm>
                    <a:off x="8430016" y="294218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69"/>
                  <p:cNvSpPr/>
                  <p:nvPr/>
                </p:nvSpPr>
                <p:spPr>
                  <a:xfrm>
                    <a:off x="9374989" y="294218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C422D78F-2E63-ABEC-FF7B-3A2601CA11D8}"/>
                  </a:ext>
                </a:extLst>
              </p:cNvPr>
              <p:cNvGrpSpPr/>
              <p:nvPr/>
            </p:nvGrpSpPr>
            <p:grpSpPr>
              <a:xfrm>
                <a:off x="756000" y="3349931"/>
                <a:ext cx="9180000" cy="624910"/>
                <a:chOff x="756000" y="3349931"/>
                <a:chExt cx="9180000" cy="62491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756000" y="3349931"/>
                  <a:ext cx="9180000" cy="62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905" h="223954">
                      <a:moveTo>
                        <a:pt x="5903" y="0"/>
                      </a:moveTo>
                      <a:lnTo>
                        <a:pt x="3284001" y="0"/>
                      </a:lnTo>
                      <a:cubicBezTo>
                        <a:pt x="3287262" y="0"/>
                        <a:pt x="3289905" y="2643"/>
                        <a:pt x="3289905" y="5903"/>
                      </a:cubicBezTo>
                      <a:lnTo>
                        <a:pt x="3289905" y="218050"/>
                      </a:lnTo>
                      <a:cubicBezTo>
                        <a:pt x="3289905" y="221311"/>
                        <a:pt x="3287262" y="223954"/>
                        <a:pt x="3284001" y="223954"/>
                      </a:cubicBezTo>
                      <a:lnTo>
                        <a:pt x="5903" y="223954"/>
                      </a:lnTo>
                      <a:cubicBezTo>
                        <a:pt x="4338" y="223954"/>
                        <a:pt x="2836" y="223332"/>
                        <a:pt x="1729" y="222225"/>
                      </a:cubicBezTo>
                      <a:cubicBezTo>
                        <a:pt x="622" y="221117"/>
                        <a:pt x="0" y="219616"/>
                        <a:pt x="0" y="218050"/>
                      </a:cubicBezTo>
                      <a:lnTo>
                        <a:pt x="0" y="5903"/>
                      </a:lnTo>
                      <a:cubicBezTo>
                        <a:pt x="0" y="4338"/>
                        <a:pt x="622" y="2836"/>
                        <a:pt x="1729" y="1729"/>
                      </a:cubicBezTo>
                      <a:cubicBezTo>
                        <a:pt x="2836" y="622"/>
                        <a:pt x="4338" y="0"/>
                        <a:pt x="5903" y="0"/>
                      </a:cubicBezTo>
                      <a:close/>
                    </a:path>
                  </a:pathLst>
                </a:custGeom>
                <a:solidFill>
                  <a:srgbClr val="FFFAF4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57A5F022-E75B-259E-06C7-6377C514DE28}"/>
                    </a:ext>
                  </a:extLst>
                </p:cNvPr>
                <p:cNvGrpSpPr/>
                <p:nvPr/>
              </p:nvGrpSpPr>
              <p:grpSpPr>
                <a:xfrm>
                  <a:off x="991214" y="3541825"/>
                  <a:ext cx="8576245" cy="241122"/>
                  <a:chOff x="991214" y="3537063"/>
                  <a:chExt cx="8576245" cy="241122"/>
                </a:xfrm>
              </p:grpSpPr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991214" y="3537063"/>
                    <a:ext cx="2330572" cy="2411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86"/>
                      </a:lnSpc>
                      <a:spcBef>
                        <a:spcPct val="0"/>
                      </a:spcBef>
                    </a:pPr>
                    <a:r>
                      <a:rPr lang="en-US" sz="795" u="none" strike="noStrike" dirty="0">
                        <a:solidFill>
                          <a:srgbClr val="000000"/>
                        </a:solidFill>
                        <a:latin typeface="Poppins"/>
                      </a:rPr>
                      <a:t>The workplace promotes a sense </a:t>
                    </a:r>
                  </a:p>
                  <a:p>
                    <a:pPr marL="0" lvl="0" indent="0" algn="l">
                      <a:lnSpc>
                        <a:spcPts val="986"/>
                      </a:lnSpc>
                      <a:spcBef>
                        <a:spcPct val="0"/>
                      </a:spcBef>
                    </a:pPr>
                    <a:r>
                      <a:rPr lang="en-US" sz="795" u="none" strike="noStrike" dirty="0">
                        <a:solidFill>
                          <a:srgbClr val="000000"/>
                        </a:solidFill>
                        <a:latin typeface="Poppins"/>
                      </a:rPr>
                      <a:t>of camaraderie among colleagues.</a:t>
                    </a:r>
                  </a:p>
                </p:txBody>
              </p:sp>
              <p:sp>
                <p:nvSpPr>
                  <p:cNvPr id="43" name="Freeform 43"/>
                  <p:cNvSpPr/>
                  <p:nvPr/>
                </p:nvSpPr>
                <p:spPr>
                  <a:xfrm>
                    <a:off x="3705152" y="3561389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62"/>
                  <p:cNvSpPr/>
                  <p:nvPr/>
                </p:nvSpPr>
                <p:spPr>
                  <a:xfrm>
                    <a:off x="4650125" y="3561389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84"/>
                  <p:cNvSpPr/>
                  <p:nvPr/>
                </p:nvSpPr>
                <p:spPr>
                  <a:xfrm>
                    <a:off x="5595098" y="3561389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06"/>
                  <p:cNvSpPr/>
                  <p:nvPr/>
                </p:nvSpPr>
                <p:spPr>
                  <a:xfrm>
                    <a:off x="6540070" y="3561389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28"/>
                  <p:cNvSpPr/>
                  <p:nvPr/>
                </p:nvSpPr>
                <p:spPr>
                  <a:xfrm>
                    <a:off x="7485043" y="3561389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50"/>
                  <p:cNvSpPr/>
                  <p:nvPr/>
                </p:nvSpPr>
                <p:spPr>
                  <a:xfrm>
                    <a:off x="8430016" y="3561389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72"/>
                  <p:cNvSpPr/>
                  <p:nvPr/>
                </p:nvSpPr>
                <p:spPr>
                  <a:xfrm>
                    <a:off x="9374989" y="3561389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F2EBCF6-FFFF-8A04-B696-5D3087A6131C}"/>
                  </a:ext>
                </a:extLst>
              </p:cNvPr>
              <p:cNvGrpSpPr/>
              <p:nvPr/>
            </p:nvGrpSpPr>
            <p:grpSpPr>
              <a:xfrm>
                <a:off x="756000" y="3978518"/>
                <a:ext cx="9180000" cy="624910"/>
                <a:chOff x="756000" y="3978518"/>
                <a:chExt cx="9180000" cy="624910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756000" y="3978518"/>
                  <a:ext cx="9180000" cy="62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905" h="223954">
                      <a:moveTo>
                        <a:pt x="5903" y="0"/>
                      </a:moveTo>
                      <a:lnTo>
                        <a:pt x="3284001" y="0"/>
                      </a:lnTo>
                      <a:cubicBezTo>
                        <a:pt x="3287262" y="0"/>
                        <a:pt x="3289905" y="2643"/>
                        <a:pt x="3289905" y="5903"/>
                      </a:cubicBezTo>
                      <a:lnTo>
                        <a:pt x="3289905" y="218050"/>
                      </a:lnTo>
                      <a:cubicBezTo>
                        <a:pt x="3289905" y="221311"/>
                        <a:pt x="3287262" y="223954"/>
                        <a:pt x="3284001" y="223954"/>
                      </a:cubicBezTo>
                      <a:lnTo>
                        <a:pt x="5903" y="223954"/>
                      </a:lnTo>
                      <a:cubicBezTo>
                        <a:pt x="4338" y="223954"/>
                        <a:pt x="2836" y="223332"/>
                        <a:pt x="1729" y="222225"/>
                      </a:cubicBezTo>
                      <a:cubicBezTo>
                        <a:pt x="622" y="221117"/>
                        <a:pt x="0" y="219616"/>
                        <a:pt x="0" y="218050"/>
                      </a:cubicBezTo>
                      <a:lnTo>
                        <a:pt x="0" y="5903"/>
                      </a:lnTo>
                      <a:cubicBezTo>
                        <a:pt x="0" y="4338"/>
                        <a:pt x="622" y="2836"/>
                        <a:pt x="1729" y="1729"/>
                      </a:cubicBezTo>
                      <a:cubicBezTo>
                        <a:pt x="2836" y="622"/>
                        <a:pt x="4338" y="0"/>
                        <a:pt x="59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517450AF-7338-5FDB-FF7A-96F985DA48D6}"/>
                    </a:ext>
                  </a:extLst>
                </p:cNvPr>
                <p:cNvGrpSpPr/>
                <p:nvPr/>
              </p:nvGrpSpPr>
              <p:grpSpPr>
                <a:xfrm>
                  <a:off x="991214" y="4170412"/>
                  <a:ext cx="8576245" cy="241122"/>
                  <a:chOff x="991214" y="4165650"/>
                  <a:chExt cx="8576245" cy="241122"/>
                </a:xfrm>
              </p:grpSpPr>
              <p:sp>
                <p:nvSpPr>
                  <p:cNvPr id="28" name="TextBox 28"/>
                  <p:cNvSpPr txBox="1"/>
                  <p:nvPr/>
                </p:nvSpPr>
                <p:spPr>
                  <a:xfrm>
                    <a:off x="991214" y="4165650"/>
                    <a:ext cx="2330572" cy="2411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86"/>
                      </a:lnSpc>
                      <a:spcBef>
                        <a:spcPct val="0"/>
                      </a:spcBef>
                    </a:pPr>
                    <a:r>
                      <a:rPr lang="en-US" sz="795" u="none" strike="noStrike" dirty="0">
                        <a:solidFill>
                          <a:srgbClr val="000000"/>
                        </a:solidFill>
                        <a:latin typeface="Poppins"/>
                      </a:rPr>
                      <a:t>The organization values diversity </a:t>
                    </a:r>
                  </a:p>
                  <a:p>
                    <a:pPr marL="0" lvl="0" indent="0" algn="l">
                      <a:lnSpc>
                        <a:spcPts val="986"/>
                      </a:lnSpc>
                      <a:spcBef>
                        <a:spcPct val="0"/>
                      </a:spcBef>
                    </a:pPr>
                    <a:r>
                      <a:rPr lang="en-US" sz="795" u="none" strike="noStrike" dirty="0">
                        <a:solidFill>
                          <a:srgbClr val="000000"/>
                        </a:solidFill>
                        <a:latin typeface="Poppins"/>
                      </a:rPr>
                      <a:t>and inclusivity in the workplace.</a:t>
                    </a:r>
                  </a:p>
                </p:txBody>
              </p:sp>
              <p:sp>
                <p:nvSpPr>
                  <p:cNvPr id="46" name="Freeform 46"/>
                  <p:cNvSpPr/>
                  <p:nvPr/>
                </p:nvSpPr>
                <p:spPr>
                  <a:xfrm>
                    <a:off x="3705152" y="418997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65"/>
                  <p:cNvSpPr/>
                  <p:nvPr/>
                </p:nvSpPr>
                <p:spPr>
                  <a:xfrm>
                    <a:off x="4650125" y="418997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87"/>
                  <p:cNvSpPr/>
                  <p:nvPr/>
                </p:nvSpPr>
                <p:spPr>
                  <a:xfrm>
                    <a:off x="5595098" y="418997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09"/>
                  <p:cNvSpPr/>
                  <p:nvPr/>
                </p:nvSpPr>
                <p:spPr>
                  <a:xfrm>
                    <a:off x="6540070" y="418997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31"/>
                  <p:cNvSpPr/>
                  <p:nvPr/>
                </p:nvSpPr>
                <p:spPr>
                  <a:xfrm>
                    <a:off x="7485043" y="418997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53"/>
                  <p:cNvSpPr/>
                  <p:nvPr/>
                </p:nvSpPr>
                <p:spPr>
                  <a:xfrm>
                    <a:off x="8430016" y="418997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75"/>
                  <p:cNvSpPr/>
                  <p:nvPr/>
                </p:nvSpPr>
                <p:spPr>
                  <a:xfrm>
                    <a:off x="9374989" y="4189976"/>
                    <a:ext cx="192470" cy="192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737373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D30D1785-3565-7FE1-E207-FAE18E62E4A7}"/>
                  </a:ext>
                </a:extLst>
              </p:cNvPr>
              <p:cNvGrpSpPr/>
              <p:nvPr/>
            </p:nvGrpSpPr>
            <p:grpSpPr>
              <a:xfrm>
                <a:off x="756000" y="4602413"/>
                <a:ext cx="9180000" cy="624910"/>
                <a:chOff x="756000" y="4602413"/>
                <a:chExt cx="9180000" cy="62491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756000" y="4602413"/>
                  <a:ext cx="9180000" cy="62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905" h="223954">
                      <a:moveTo>
                        <a:pt x="5903" y="0"/>
                      </a:moveTo>
                      <a:lnTo>
                        <a:pt x="3284001" y="0"/>
                      </a:lnTo>
                      <a:cubicBezTo>
                        <a:pt x="3287262" y="0"/>
                        <a:pt x="3289905" y="2643"/>
                        <a:pt x="3289905" y="5903"/>
                      </a:cubicBezTo>
                      <a:lnTo>
                        <a:pt x="3289905" y="218050"/>
                      </a:lnTo>
                      <a:cubicBezTo>
                        <a:pt x="3289905" y="221311"/>
                        <a:pt x="3287262" y="223954"/>
                        <a:pt x="3284001" y="223954"/>
                      </a:cubicBezTo>
                      <a:lnTo>
                        <a:pt x="5903" y="223954"/>
                      </a:lnTo>
                      <a:cubicBezTo>
                        <a:pt x="4338" y="223954"/>
                        <a:pt x="2836" y="223332"/>
                        <a:pt x="1729" y="222225"/>
                      </a:cubicBezTo>
                      <a:cubicBezTo>
                        <a:pt x="622" y="221117"/>
                        <a:pt x="0" y="219616"/>
                        <a:pt x="0" y="218050"/>
                      </a:cubicBezTo>
                      <a:lnTo>
                        <a:pt x="0" y="5903"/>
                      </a:lnTo>
                      <a:cubicBezTo>
                        <a:pt x="0" y="4338"/>
                        <a:pt x="622" y="2836"/>
                        <a:pt x="1729" y="1729"/>
                      </a:cubicBezTo>
                      <a:cubicBezTo>
                        <a:pt x="2836" y="622"/>
                        <a:pt x="4338" y="0"/>
                        <a:pt x="5903" y="0"/>
                      </a:cubicBezTo>
                      <a:close/>
                    </a:path>
                  </a:pathLst>
                </a:custGeom>
                <a:solidFill>
                  <a:srgbClr val="FFFAF4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/>
                <p:nvPr/>
              </p:nvSpPr>
              <p:spPr>
                <a:xfrm>
                  <a:off x="3705152" y="4818501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991214" y="4794366"/>
                  <a:ext cx="2421412" cy="2410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86"/>
                    </a:lnSpc>
                    <a:spcBef>
                      <a:spcPct val="0"/>
                    </a:spcBef>
                  </a:pPr>
                  <a:r>
                    <a:rPr lang="en-US" sz="795" u="none" strike="noStrike" dirty="0">
                      <a:solidFill>
                        <a:srgbClr val="000000"/>
                      </a:solidFill>
                      <a:latin typeface="Poppins"/>
                    </a:rPr>
                    <a:t>I feel motivated to perform well </a:t>
                  </a:r>
                </a:p>
                <a:p>
                  <a:pPr marL="0" lvl="0" indent="0" algn="l">
                    <a:lnSpc>
                      <a:spcPts val="986"/>
                    </a:lnSpc>
                    <a:spcBef>
                      <a:spcPct val="0"/>
                    </a:spcBef>
                  </a:pPr>
                  <a:r>
                    <a:rPr lang="en-US" sz="795" u="none" strike="noStrike" dirty="0">
                      <a:solidFill>
                        <a:srgbClr val="000000"/>
                      </a:solidFill>
                      <a:latin typeface="Poppins"/>
                    </a:rPr>
                    <a:t>in my role.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3723196" y="4836677"/>
                  <a:ext cx="156382" cy="15638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80"/>
                    </a:lnSpc>
                  </a:pPr>
                  <a:endParaRPr/>
                </a:p>
              </p:txBody>
            </p:sp>
            <p:sp>
              <p:nvSpPr>
                <p:cNvPr id="68" name="Freeform 68"/>
                <p:cNvSpPr/>
                <p:nvPr/>
              </p:nvSpPr>
              <p:spPr>
                <a:xfrm>
                  <a:off x="4650125" y="481863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90"/>
                <p:cNvSpPr/>
                <p:nvPr/>
              </p:nvSpPr>
              <p:spPr>
                <a:xfrm>
                  <a:off x="5595098" y="481863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12"/>
                <p:cNvSpPr/>
                <p:nvPr/>
              </p:nvSpPr>
              <p:spPr>
                <a:xfrm>
                  <a:off x="6540070" y="481863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134"/>
                <p:cNvSpPr/>
                <p:nvPr/>
              </p:nvSpPr>
              <p:spPr>
                <a:xfrm>
                  <a:off x="7485043" y="481863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156"/>
                <p:cNvSpPr/>
                <p:nvPr/>
              </p:nvSpPr>
              <p:spPr>
                <a:xfrm>
                  <a:off x="8430016" y="481863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78"/>
                <p:cNvSpPr/>
                <p:nvPr/>
              </p:nvSpPr>
              <p:spPr>
                <a:xfrm>
                  <a:off x="9374989" y="481863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A3061026-C099-B250-A8A4-768851B173CD}"/>
                  </a:ext>
                </a:extLst>
              </p:cNvPr>
              <p:cNvGrpSpPr/>
              <p:nvPr/>
            </p:nvGrpSpPr>
            <p:grpSpPr>
              <a:xfrm>
                <a:off x="756000" y="5226308"/>
                <a:ext cx="9180000" cy="624910"/>
                <a:chOff x="756000" y="5226308"/>
                <a:chExt cx="9180000" cy="62491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756000" y="5226308"/>
                  <a:ext cx="9180000" cy="62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905" h="223954">
                      <a:moveTo>
                        <a:pt x="5903" y="0"/>
                      </a:moveTo>
                      <a:lnTo>
                        <a:pt x="3284001" y="0"/>
                      </a:lnTo>
                      <a:cubicBezTo>
                        <a:pt x="3287262" y="0"/>
                        <a:pt x="3289905" y="2643"/>
                        <a:pt x="3289905" y="5903"/>
                      </a:cubicBezTo>
                      <a:lnTo>
                        <a:pt x="3289905" y="218050"/>
                      </a:lnTo>
                      <a:cubicBezTo>
                        <a:pt x="3289905" y="221311"/>
                        <a:pt x="3287262" y="223954"/>
                        <a:pt x="3284001" y="223954"/>
                      </a:cubicBezTo>
                      <a:lnTo>
                        <a:pt x="5903" y="223954"/>
                      </a:lnTo>
                      <a:cubicBezTo>
                        <a:pt x="4338" y="223954"/>
                        <a:pt x="2836" y="223332"/>
                        <a:pt x="1729" y="222225"/>
                      </a:cubicBezTo>
                      <a:cubicBezTo>
                        <a:pt x="622" y="221117"/>
                        <a:pt x="0" y="219616"/>
                        <a:pt x="0" y="218050"/>
                      </a:cubicBezTo>
                      <a:lnTo>
                        <a:pt x="0" y="5903"/>
                      </a:lnTo>
                      <a:cubicBezTo>
                        <a:pt x="0" y="4338"/>
                        <a:pt x="622" y="2836"/>
                        <a:pt x="1729" y="1729"/>
                      </a:cubicBezTo>
                      <a:cubicBezTo>
                        <a:pt x="2836" y="622"/>
                        <a:pt x="4338" y="0"/>
                        <a:pt x="59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49"/>
                <p:cNvSpPr/>
                <p:nvPr/>
              </p:nvSpPr>
              <p:spPr>
                <a:xfrm>
                  <a:off x="3705152" y="5442395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991214" y="5418202"/>
                  <a:ext cx="2421412" cy="2411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86"/>
                    </a:lnSpc>
                    <a:spcBef>
                      <a:spcPct val="0"/>
                    </a:spcBef>
                  </a:pPr>
                  <a:r>
                    <a:rPr lang="en-US" sz="795" u="none" strike="noStrike" dirty="0">
                      <a:solidFill>
                        <a:srgbClr val="000000"/>
                      </a:solidFill>
                      <a:latin typeface="Poppins"/>
                    </a:rPr>
                    <a:t>My job responsibilities align well </a:t>
                  </a:r>
                </a:p>
                <a:p>
                  <a:pPr marL="0" lvl="0" indent="0" algn="l">
                    <a:lnSpc>
                      <a:spcPts val="986"/>
                    </a:lnSpc>
                    <a:spcBef>
                      <a:spcPct val="0"/>
                    </a:spcBef>
                  </a:pPr>
                  <a:r>
                    <a:rPr lang="en-US" sz="795" u="none" strike="noStrike" dirty="0">
                      <a:solidFill>
                        <a:srgbClr val="000000"/>
                      </a:solidFill>
                      <a:latin typeface="Poppins"/>
                    </a:rPr>
                    <a:t>with my skills and interests.</a:t>
                  </a: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3723196" y="5460572"/>
                  <a:ext cx="156382" cy="15638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80"/>
                    </a:lnSpc>
                  </a:pPr>
                  <a:endParaRPr/>
                </a:p>
              </p:txBody>
            </p:sp>
            <p:sp>
              <p:nvSpPr>
                <p:cNvPr id="71" name="Freeform 71"/>
                <p:cNvSpPr/>
                <p:nvPr/>
              </p:nvSpPr>
              <p:spPr>
                <a:xfrm>
                  <a:off x="4650125" y="5442528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93"/>
                <p:cNvSpPr/>
                <p:nvPr/>
              </p:nvSpPr>
              <p:spPr>
                <a:xfrm>
                  <a:off x="5595098" y="5442528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15"/>
                <p:cNvSpPr/>
                <p:nvPr/>
              </p:nvSpPr>
              <p:spPr>
                <a:xfrm>
                  <a:off x="6540070" y="5442528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37"/>
                <p:cNvSpPr/>
                <p:nvPr/>
              </p:nvSpPr>
              <p:spPr>
                <a:xfrm>
                  <a:off x="7485043" y="5442528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59"/>
                <p:cNvSpPr/>
                <p:nvPr/>
              </p:nvSpPr>
              <p:spPr>
                <a:xfrm>
                  <a:off x="8430016" y="5442528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81"/>
                <p:cNvSpPr/>
                <p:nvPr/>
              </p:nvSpPr>
              <p:spPr>
                <a:xfrm>
                  <a:off x="9374989" y="5442528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1BDAFB6-4E90-9DAB-0923-B85601DE5B08}"/>
                  </a:ext>
                </a:extLst>
              </p:cNvPr>
              <p:cNvGrpSpPr/>
              <p:nvPr/>
            </p:nvGrpSpPr>
            <p:grpSpPr>
              <a:xfrm>
                <a:off x="756000" y="5850203"/>
                <a:ext cx="9180000" cy="624910"/>
                <a:chOff x="756000" y="5850203"/>
                <a:chExt cx="9180000" cy="624910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756000" y="5850203"/>
                  <a:ext cx="9180000" cy="62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905" h="223954">
                      <a:moveTo>
                        <a:pt x="5903" y="0"/>
                      </a:moveTo>
                      <a:lnTo>
                        <a:pt x="3284001" y="0"/>
                      </a:lnTo>
                      <a:cubicBezTo>
                        <a:pt x="3287262" y="0"/>
                        <a:pt x="3289905" y="2643"/>
                        <a:pt x="3289905" y="5903"/>
                      </a:cubicBezTo>
                      <a:lnTo>
                        <a:pt x="3289905" y="218050"/>
                      </a:lnTo>
                      <a:cubicBezTo>
                        <a:pt x="3289905" y="221311"/>
                        <a:pt x="3287262" y="223954"/>
                        <a:pt x="3284001" y="223954"/>
                      </a:cubicBezTo>
                      <a:lnTo>
                        <a:pt x="5903" y="223954"/>
                      </a:lnTo>
                      <a:cubicBezTo>
                        <a:pt x="4338" y="223954"/>
                        <a:pt x="2836" y="223332"/>
                        <a:pt x="1729" y="222225"/>
                      </a:cubicBezTo>
                      <a:cubicBezTo>
                        <a:pt x="622" y="221117"/>
                        <a:pt x="0" y="219616"/>
                        <a:pt x="0" y="218050"/>
                      </a:cubicBezTo>
                      <a:lnTo>
                        <a:pt x="0" y="5903"/>
                      </a:lnTo>
                      <a:cubicBezTo>
                        <a:pt x="0" y="4338"/>
                        <a:pt x="622" y="2836"/>
                        <a:pt x="1729" y="1729"/>
                      </a:cubicBezTo>
                      <a:cubicBezTo>
                        <a:pt x="2836" y="622"/>
                        <a:pt x="4338" y="0"/>
                        <a:pt x="5903" y="0"/>
                      </a:cubicBezTo>
                      <a:close/>
                    </a:path>
                  </a:pathLst>
                </a:custGeom>
                <a:solidFill>
                  <a:srgbClr val="FFFAF4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18"/>
                <p:cNvSpPr/>
                <p:nvPr/>
              </p:nvSpPr>
              <p:spPr>
                <a:xfrm>
                  <a:off x="6540070" y="6061660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991214" y="6042097"/>
                  <a:ext cx="2330572" cy="2411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86"/>
                    </a:lnSpc>
                    <a:spcBef>
                      <a:spcPct val="0"/>
                    </a:spcBef>
                  </a:pPr>
                  <a:r>
                    <a:rPr lang="en-US" sz="795" u="none" strike="noStrike" dirty="0">
                      <a:solidFill>
                        <a:srgbClr val="000000"/>
                      </a:solidFill>
                      <a:latin typeface="Poppins"/>
                    </a:rPr>
                    <a:t>I receive constructive feedback </a:t>
                  </a:r>
                </a:p>
                <a:p>
                  <a:pPr marL="0" lvl="0" indent="0" algn="l">
                    <a:lnSpc>
                      <a:spcPts val="986"/>
                    </a:lnSpc>
                    <a:spcBef>
                      <a:spcPct val="0"/>
                    </a:spcBef>
                  </a:pPr>
                  <a:r>
                    <a:rPr lang="en-US" sz="795" u="none" strike="noStrike" dirty="0">
                      <a:solidFill>
                        <a:srgbClr val="000000"/>
                      </a:solidFill>
                      <a:latin typeface="Poppins"/>
                    </a:rPr>
                    <a:t>that helps me improve in my role.</a:t>
                  </a:r>
                </a:p>
              </p:txBody>
            </p:sp>
            <p:sp>
              <p:nvSpPr>
                <p:cNvPr id="52" name="Freeform 52"/>
                <p:cNvSpPr/>
                <p:nvPr/>
              </p:nvSpPr>
              <p:spPr>
                <a:xfrm>
                  <a:off x="3705152" y="606642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74"/>
                <p:cNvSpPr/>
                <p:nvPr/>
              </p:nvSpPr>
              <p:spPr>
                <a:xfrm>
                  <a:off x="4650125" y="606642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96"/>
                <p:cNvSpPr/>
                <p:nvPr/>
              </p:nvSpPr>
              <p:spPr>
                <a:xfrm>
                  <a:off x="5595098" y="606642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TextBox 119"/>
                <p:cNvSpPr txBox="1"/>
                <p:nvPr/>
              </p:nvSpPr>
              <p:spPr>
                <a:xfrm>
                  <a:off x="6558114" y="6089163"/>
                  <a:ext cx="156382" cy="15638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80"/>
                    </a:lnSpc>
                  </a:pPr>
                  <a:endParaRPr/>
                </a:p>
              </p:txBody>
            </p:sp>
            <p:sp>
              <p:nvSpPr>
                <p:cNvPr id="140" name="Freeform 140"/>
                <p:cNvSpPr/>
                <p:nvPr/>
              </p:nvSpPr>
              <p:spPr>
                <a:xfrm>
                  <a:off x="7485043" y="606642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62"/>
                <p:cNvSpPr/>
                <p:nvPr/>
              </p:nvSpPr>
              <p:spPr>
                <a:xfrm>
                  <a:off x="8430016" y="606642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84"/>
                <p:cNvSpPr/>
                <p:nvPr/>
              </p:nvSpPr>
              <p:spPr>
                <a:xfrm>
                  <a:off x="9374989" y="6066423"/>
                  <a:ext cx="192470" cy="19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73737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3D104E19-F788-776D-2CD7-4430A737727D}"/>
                </a:ext>
              </a:extLst>
            </p:cNvPr>
            <p:cNvGrpSpPr/>
            <p:nvPr/>
          </p:nvGrpSpPr>
          <p:grpSpPr>
            <a:xfrm>
              <a:off x="756000" y="1507238"/>
              <a:ext cx="9180000" cy="4972637"/>
              <a:chOff x="756000" y="1507238"/>
              <a:chExt cx="9180000" cy="4972637"/>
            </a:xfrm>
          </p:grpSpPr>
          <p:sp>
            <p:nvSpPr>
              <p:cNvPr id="191" name="AutoShape 191"/>
              <p:cNvSpPr/>
              <p:nvPr/>
            </p:nvSpPr>
            <p:spPr>
              <a:xfrm>
                <a:off x="756000" y="1507238"/>
                <a:ext cx="9180000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AAE1456-03C2-21C8-7FB5-4A52F78B9286}"/>
                  </a:ext>
                </a:extLst>
              </p:cNvPr>
              <p:cNvGrpSpPr/>
              <p:nvPr/>
            </p:nvGrpSpPr>
            <p:grpSpPr>
              <a:xfrm>
                <a:off x="756000" y="1512000"/>
                <a:ext cx="9180000" cy="4967875"/>
                <a:chOff x="756000" y="1512000"/>
                <a:chExt cx="9180000" cy="4967875"/>
              </a:xfrm>
            </p:grpSpPr>
            <p:sp>
              <p:nvSpPr>
                <p:cNvPr id="187" name="AutoShape 187"/>
                <p:cNvSpPr/>
                <p:nvPr/>
              </p:nvSpPr>
              <p:spPr>
                <a:xfrm>
                  <a:off x="3316067" y="1512000"/>
                  <a:ext cx="0" cy="4963112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AutoShape 188"/>
                <p:cNvSpPr/>
                <p:nvPr/>
              </p:nvSpPr>
              <p:spPr>
                <a:xfrm>
                  <a:off x="760762" y="1512000"/>
                  <a:ext cx="0" cy="4963112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AutoShape 189"/>
                <p:cNvSpPr/>
                <p:nvPr/>
              </p:nvSpPr>
              <p:spPr>
                <a:xfrm>
                  <a:off x="9931237" y="1512000"/>
                  <a:ext cx="0" cy="4963112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AutoShape 190"/>
                <p:cNvSpPr/>
                <p:nvPr/>
              </p:nvSpPr>
              <p:spPr>
                <a:xfrm>
                  <a:off x="756000" y="2111596"/>
                  <a:ext cx="9180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AutoShape 192"/>
                <p:cNvSpPr/>
                <p:nvPr/>
              </p:nvSpPr>
              <p:spPr>
                <a:xfrm>
                  <a:off x="756000" y="6479875"/>
                  <a:ext cx="9180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AutoShape 193"/>
                <p:cNvSpPr/>
                <p:nvPr/>
              </p:nvSpPr>
              <p:spPr>
                <a:xfrm>
                  <a:off x="756000" y="2736506"/>
                  <a:ext cx="9180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AutoShape 194"/>
                <p:cNvSpPr/>
                <p:nvPr/>
              </p:nvSpPr>
              <p:spPr>
                <a:xfrm>
                  <a:off x="756000" y="3345169"/>
                  <a:ext cx="9180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AutoShape 195"/>
                <p:cNvSpPr/>
                <p:nvPr/>
              </p:nvSpPr>
              <p:spPr>
                <a:xfrm>
                  <a:off x="756000" y="3970079"/>
                  <a:ext cx="9180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AutoShape 196"/>
                <p:cNvSpPr/>
                <p:nvPr/>
              </p:nvSpPr>
              <p:spPr>
                <a:xfrm>
                  <a:off x="756000" y="4597650"/>
                  <a:ext cx="9180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197"/>
                <p:cNvSpPr/>
                <p:nvPr/>
              </p:nvSpPr>
              <p:spPr>
                <a:xfrm>
                  <a:off x="756000" y="5221545"/>
                  <a:ext cx="9180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AutoShape 198"/>
                <p:cNvSpPr/>
                <p:nvPr/>
              </p:nvSpPr>
              <p:spPr>
                <a:xfrm>
                  <a:off x="756000" y="5851218"/>
                  <a:ext cx="9180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" name="TemplateLAB"/>
            <p:cNvSpPr/>
            <p:nvPr/>
          </p:nvSpPr>
          <p:spPr>
            <a:xfrm>
              <a:off x="4820450" y="6847163"/>
              <a:ext cx="1051100" cy="173432"/>
            </a:xfrm>
            <a:custGeom>
              <a:avLst/>
              <a:gdLst/>
              <a:ahLst/>
              <a:cxnLst/>
              <a:rect l="l" t="t" r="r" b="b"/>
              <a:pathLst>
                <a:path w="1051100" h="173432">
                  <a:moveTo>
                    <a:pt x="0" y="0"/>
                  </a:moveTo>
                  <a:lnTo>
                    <a:pt x="1051100" y="0"/>
                  </a:lnTo>
                  <a:lnTo>
                    <a:pt x="1051100" y="173432"/>
                  </a:lnTo>
                  <a:lnTo>
                    <a:pt x="0" y="173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94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Poppins SemiBold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Likert scale template 2,4,7</dc:title>
  <dc:creator>HOÀNG ANH</dc:creator>
  <cp:lastModifiedBy>5403</cp:lastModifiedBy>
  <cp:revision>7</cp:revision>
  <dcterms:created xsi:type="dcterms:W3CDTF">2006-08-16T00:00:00Z</dcterms:created>
  <dcterms:modified xsi:type="dcterms:W3CDTF">2023-08-28T10:00:59Z</dcterms:modified>
  <dc:identifier>DAFsbzCtugc</dc:identifier>
</cp:coreProperties>
</file>