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9" autoAdjust="0"/>
    <p:restoredTop sz="94622" autoAdjust="0"/>
  </p:normalViewPr>
  <p:slideViewPr>
    <p:cSldViewPr>
      <p:cViewPr varScale="1">
        <p:scale>
          <a:sx n="68" d="100"/>
          <a:sy n="68" d="100"/>
        </p:scale>
        <p:origin x="2754" y="6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00613D-1E18-7F3C-B755-D65D5FFC507D}"/>
              </a:ext>
            </a:extLst>
          </p:cNvPr>
          <p:cNvGrpSpPr/>
          <p:nvPr/>
        </p:nvGrpSpPr>
        <p:grpSpPr>
          <a:xfrm>
            <a:off x="0" y="-1"/>
            <a:ext cx="7556500" cy="10262914"/>
            <a:chOff x="0" y="-1"/>
            <a:chExt cx="7556500" cy="10262914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01433FE-146C-EB4E-C2E1-F49AA986EAEE}"/>
                </a:ext>
              </a:extLst>
            </p:cNvPr>
            <p:cNvGrpSpPr/>
            <p:nvPr/>
          </p:nvGrpSpPr>
          <p:grpSpPr>
            <a:xfrm>
              <a:off x="0" y="-1"/>
              <a:ext cx="7556500" cy="1721879"/>
              <a:chOff x="0" y="-1"/>
              <a:chExt cx="7556500" cy="1721879"/>
            </a:xfrm>
          </p:grpSpPr>
          <p:sp>
            <p:nvSpPr>
              <p:cNvPr id="3" name="Freeform 3"/>
              <p:cNvSpPr>
                <a:spLocks/>
              </p:cNvSpPr>
              <p:nvPr/>
            </p:nvSpPr>
            <p:spPr>
              <a:xfrm>
                <a:off x="0" y="-1"/>
                <a:ext cx="7556500" cy="1721879"/>
              </a:xfrm>
              <a:custGeom>
                <a:avLst/>
                <a:gdLst/>
                <a:ahLst/>
                <a:cxnLst/>
                <a:rect l="l" t="t" r="r" b="b"/>
                <a:pathLst>
                  <a:path w="2862529" h="658417">
                    <a:moveTo>
                      <a:pt x="0" y="0"/>
                    </a:moveTo>
                    <a:lnTo>
                      <a:pt x="2862529" y="0"/>
                    </a:lnTo>
                    <a:lnTo>
                      <a:pt x="2862529" y="658417"/>
                    </a:lnTo>
                    <a:lnTo>
                      <a:pt x="0" y="6584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49F3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551549" y="481209"/>
                <a:ext cx="6440844" cy="606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00"/>
                  </a:lnSpc>
                </a:pPr>
                <a:r>
                  <a:rPr lang="en-US" sz="3500" b="1" dirty="0">
                    <a:solidFill>
                      <a:srgbClr val="FFFFFF"/>
                    </a:solidFill>
                    <a:latin typeface="DM Sans" pitchFamily="2" charset="0"/>
                  </a:rPr>
                  <a:t>6 POINT LIKERT SCALE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934444" y="1179827"/>
                <a:ext cx="3675055" cy="1686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42"/>
                  </a:lnSpc>
                </a:pPr>
                <a:r>
                  <a:rPr lang="en-US" sz="1100" dirty="0">
                    <a:solidFill>
                      <a:srgbClr val="FFFFFF"/>
                    </a:solidFill>
                    <a:latin typeface="DM Sans" pitchFamily="2" charset="0"/>
                  </a:rPr>
                  <a:t>TELL US HOW WAS YOUR EXPERIENCE?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59F3056-8839-3C00-652E-68C397B3480A}"/>
                </a:ext>
              </a:extLst>
            </p:cNvPr>
            <p:cNvGrpSpPr/>
            <p:nvPr/>
          </p:nvGrpSpPr>
          <p:grpSpPr>
            <a:xfrm>
              <a:off x="998047" y="2176154"/>
              <a:ext cx="5563906" cy="220766"/>
              <a:chOff x="998047" y="2176154"/>
              <a:chExt cx="5563906" cy="220766"/>
            </a:xfrm>
          </p:grpSpPr>
          <p:sp>
            <p:nvSpPr>
              <p:cNvPr id="127" name="AutoShape 127"/>
              <p:cNvSpPr/>
              <p:nvPr/>
            </p:nvSpPr>
            <p:spPr>
              <a:xfrm flipV="1">
                <a:off x="2015243" y="2388335"/>
                <a:ext cx="4546710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998047" y="2176154"/>
                <a:ext cx="1994411" cy="2207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820"/>
                  </a:lnSpc>
                  <a:spcBef>
                    <a:spcPct val="0"/>
                  </a:spcBef>
                </a:pPr>
                <a:r>
                  <a:rPr lang="en-US" sz="1300" b="1" u="none" strike="noStrike" dirty="0">
                    <a:solidFill>
                      <a:srgbClr val="000000"/>
                    </a:solidFill>
                    <a:latin typeface="DM Sans" pitchFamily="2" charset="0"/>
                  </a:rPr>
                  <a:t>Your Name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A58C7B0-93E2-CA30-8D3B-99B84B64C91A}"/>
                </a:ext>
              </a:extLst>
            </p:cNvPr>
            <p:cNvGrpSpPr/>
            <p:nvPr/>
          </p:nvGrpSpPr>
          <p:grpSpPr>
            <a:xfrm>
              <a:off x="767247" y="2868803"/>
              <a:ext cx="6048009" cy="6129575"/>
              <a:chOff x="767247" y="2868803"/>
              <a:chExt cx="6048009" cy="6129575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C6FD586E-A2E5-D418-95DC-C170CE4D654F}"/>
                  </a:ext>
                </a:extLst>
              </p:cNvPr>
              <p:cNvGrpSpPr/>
              <p:nvPr/>
            </p:nvGrpSpPr>
            <p:grpSpPr>
              <a:xfrm>
                <a:off x="767247" y="2868803"/>
                <a:ext cx="6048009" cy="1360944"/>
                <a:chOff x="767247" y="2868803"/>
                <a:chExt cx="6048009" cy="1360944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43E83CF2-5FBD-3F57-C411-253035B4D13E}"/>
                    </a:ext>
                  </a:extLst>
                </p:cNvPr>
                <p:cNvGrpSpPr/>
                <p:nvPr/>
              </p:nvGrpSpPr>
              <p:grpSpPr>
                <a:xfrm>
                  <a:off x="771011" y="3548917"/>
                  <a:ext cx="5951251" cy="680830"/>
                  <a:chOff x="771011" y="3548917"/>
                  <a:chExt cx="5951251" cy="680830"/>
                </a:xfrm>
              </p:grpSpPr>
              <p:sp>
                <p:nvSpPr>
                  <p:cNvPr id="8" name="TextBox 8"/>
                  <p:cNvSpPr txBox="1"/>
                  <p:nvPr/>
                </p:nvSpPr>
                <p:spPr>
                  <a:xfrm>
                    <a:off x="3856534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Agree</a:t>
                    </a:r>
                  </a:p>
                </p:txBody>
              </p:sp>
              <p:sp>
                <p:nvSpPr>
                  <p:cNvPr id="9" name="TextBox 9"/>
                  <p:cNvSpPr txBox="1"/>
                  <p:nvPr/>
                </p:nvSpPr>
                <p:spPr>
                  <a:xfrm>
                    <a:off x="771011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Disagree</a:t>
                    </a:r>
                  </a:p>
                </p:txBody>
              </p:sp>
              <p:sp>
                <p:nvSpPr>
                  <p:cNvPr id="10" name="TextBox 10"/>
                  <p:cNvSpPr txBox="1"/>
                  <p:nvPr/>
                </p:nvSpPr>
                <p:spPr>
                  <a:xfrm>
                    <a:off x="4885041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Agree</a:t>
                    </a:r>
                  </a:p>
                </p:txBody>
              </p:sp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1799519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Disagree</a:t>
                    </a:r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6002770" y="3548917"/>
                    <a:ext cx="719492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Agree</a:t>
                    </a:r>
                  </a:p>
                </p:txBody>
              </p:sp>
              <p:sp>
                <p:nvSpPr>
                  <p:cNvPr id="15" name="Freeform 15"/>
                  <p:cNvSpPr/>
                  <p:nvPr/>
                </p:nvSpPr>
                <p:spPr>
                  <a:xfrm>
                    <a:off x="4162810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8"/>
                  <p:cNvSpPr/>
                  <p:nvPr/>
                </p:nvSpPr>
                <p:spPr>
                  <a:xfrm>
                    <a:off x="1077287" y="3936817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21"/>
                  <p:cNvSpPr/>
                  <p:nvPr/>
                </p:nvSpPr>
                <p:spPr>
                  <a:xfrm>
                    <a:off x="5191317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4"/>
                  <p:cNvSpPr/>
                  <p:nvPr/>
                </p:nvSpPr>
                <p:spPr>
                  <a:xfrm>
                    <a:off x="2105794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7"/>
                  <p:cNvSpPr/>
                  <p:nvPr/>
                </p:nvSpPr>
                <p:spPr>
                  <a:xfrm>
                    <a:off x="6219825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30"/>
                  <p:cNvSpPr/>
                  <p:nvPr/>
                </p:nvSpPr>
                <p:spPr>
                  <a:xfrm>
                    <a:off x="3134302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TextBox 32"/>
                  <p:cNvSpPr txBox="1"/>
                  <p:nvPr/>
                </p:nvSpPr>
                <p:spPr>
                  <a:xfrm>
                    <a:off x="2828026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Disagree</a:t>
                    </a:r>
                  </a:p>
                </p:txBody>
              </p:sp>
            </p:grpSp>
            <p:sp>
              <p:nvSpPr>
                <p:cNvPr id="34" name="Freeform 34"/>
                <p:cNvSpPr/>
                <p:nvPr/>
              </p:nvSpPr>
              <p:spPr>
                <a:xfrm>
                  <a:off x="767247" y="2868803"/>
                  <a:ext cx="6048009" cy="49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470" h="177671">
                      <a:moveTo>
                        <a:pt x="23041" y="0"/>
                      </a:moveTo>
                      <a:lnTo>
                        <a:pt x="2144429" y="0"/>
                      </a:lnTo>
                      <a:cubicBezTo>
                        <a:pt x="2157154" y="0"/>
                        <a:pt x="2167470" y="10316"/>
                        <a:pt x="2167470" y="23041"/>
                      </a:cubicBezTo>
                      <a:lnTo>
                        <a:pt x="2167470" y="154630"/>
                      </a:lnTo>
                      <a:cubicBezTo>
                        <a:pt x="2167470" y="167355"/>
                        <a:pt x="2157154" y="177671"/>
                        <a:pt x="2144429" y="177671"/>
                      </a:cubicBezTo>
                      <a:lnTo>
                        <a:pt x="23041" y="177671"/>
                      </a:lnTo>
                      <a:cubicBezTo>
                        <a:pt x="10316" y="177671"/>
                        <a:pt x="0" y="167355"/>
                        <a:pt x="0" y="154630"/>
                      </a:cubicBezTo>
                      <a:lnTo>
                        <a:pt x="0" y="23041"/>
                      </a:lnTo>
                      <a:cubicBezTo>
                        <a:pt x="0" y="10316"/>
                        <a:pt x="10316" y="0"/>
                        <a:pt x="23041" y="0"/>
                      </a:cubicBezTo>
                      <a:close/>
                    </a:path>
                  </a:pathLst>
                </a:custGeom>
                <a:solidFill>
                  <a:srgbClr val="F0FAF2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945690" y="3021118"/>
                  <a:ext cx="5691124" cy="191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40"/>
                    </a:lnSpc>
                  </a:pPr>
                  <a:r>
                    <a:rPr lang="en-US" sz="1100" b="1" spc="11" dirty="0">
                      <a:solidFill>
                        <a:srgbClr val="000000"/>
                      </a:solidFill>
                      <a:latin typeface="DM Sans" pitchFamily="2" charset="0"/>
                    </a:rPr>
                    <a:t>The company provides clear and timely updates about important developments.</a:t>
                  </a: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4A0BA580-2EAD-06A0-8FE0-06E191A2EDAD}"/>
                  </a:ext>
                </a:extLst>
              </p:cNvPr>
              <p:cNvGrpSpPr/>
              <p:nvPr/>
            </p:nvGrpSpPr>
            <p:grpSpPr>
              <a:xfrm>
                <a:off x="767247" y="4458346"/>
                <a:ext cx="6048009" cy="1360945"/>
                <a:chOff x="767247" y="4458346"/>
                <a:chExt cx="6048009" cy="1360945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767247" y="4458346"/>
                  <a:ext cx="6048009" cy="49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470" h="177671">
                      <a:moveTo>
                        <a:pt x="23041" y="0"/>
                      </a:moveTo>
                      <a:lnTo>
                        <a:pt x="2144429" y="0"/>
                      </a:lnTo>
                      <a:cubicBezTo>
                        <a:pt x="2157154" y="0"/>
                        <a:pt x="2167470" y="10316"/>
                        <a:pt x="2167470" y="23041"/>
                      </a:cubicBezTo>
                      <a:lnTo>
                        <a:pt x="2167470" y="154630"/>
                      </a:lnTo>
                      <a:cubicBezTo>
                        <a:pt x="2167470" y="167355"/>
                        <a:pt x="2157154" y="177671"/>
                        <a:pt x="2144429" y="177671"/>
                      </a:cubicBezTo>
                      <a:lnTo>
                        <a:pt x="23041" y="177671"/>
                      </a:lnTo>
                      <a:cubicBezTo>
                        <a:pt x="10316" y="177671"/>
                        <a:pt x="0" y="167355"/>
                        <a:pt x="0" y="154630"/>
                      </a:cubicBezTo>
                      <a:lnTo>
                        <a:pt x="0" y="23041"/>
                      </a:lnTo>
                      <a:cubicBezTo>
                        <a:pt x="0" y="10316"/>
                        <a:pt x="10316" y="0"/>
                        <a:pt x="23041" y="0"/>
                      </a:cubicBezTo>
                      <a:close/>
                    </a:path>
                  </a:pathLst>
                </a:custGeom>
                <a:solidFill>
                  <a:srgbClr val="F0FAF2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864010" y="4610661"/>
                  <a:ext cx="5854484" cy="191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40"/>
                    </a:lnSpc>
                  </a:pPr>
                  <a:r>
                    <a:rPr lang="en-US" sz="1100" b="1" spc="11" dirty="0">
                      <a:solidFill>
                        <a:srgbClr val="000000"/>
                      </a:solidFill>
                      <a:latin typeface="DM Sans" pitchFamily="2" charset="0"/>
                    </a:rPr>
                    <a:t>Communication channels are effective in disseminating information to employees.</a:t>
                  </a:r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D5AE7CAC-89F3-1EB9-00E0-393AE2CA9F1F}"/>
                    </a:ext>
                  </a:extLst>
                </p:cNvPr>
                <p:cNvGrpSpPr/>
                <p:nvPr/>
              </p:nvGrpSpPr>
              <p:grpSpPr>
                <a:xfrm>
                  <a:off x="771011" y="5138461"/>
                  <a:ext cx="5951251" cy="680830"/>
                  <a:chOff x="771011" y="3548917"/>
                  <a:chExt cx="5951251" cy="680830"/>
                </a:xfrm>
              </p:grpSpPr>
              <p:sp>
                <p:nvSpPr>
                  <p:cNvPr id="134" name="TextBox 8">
                    <a:extLst>
                      <a:ext uri="{FF2B5EF4-FFF2-40B4-BE49-F238E27FC236}">
                        <a16:creationId xmlns:a16="http://schemas.microsoft.com/office/drawing/2014/main" id="{CF6E80E2-5A2B-FBBF-F529-7442889AEE64}"/>
                      </a:ext>
                    </a:extLst>
                  </p:cNvPr>
                  <p:cNvSpPr txBox="1"/>
                  <p:nvPr/>
                </p:nvSpPr>
                <p:spPr>
                  <a:xfrm>
                    <a:off x="3856534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Agree</a:t>
                    </a:r>
                  </a:p>
                </p:txBody>
              </p:sp>
              <p:sp>
                <p:nvSpPr>
                  <p:cNvPr id="135" name="TextBox 9">
                    <a:extLst>
                      <a:ext uri="{FF2B5EF4-FFF2-40B4-BE49-F238E27FC236}">
                        <a16:creationId xmlns:a16="http://schemas.microsoft.com/office/drawing/2014/main" id="{805A6BBF-1FB1-FD97-4357-B4ADE6A047A9}"/>
                      </a:ext>
                    </a:extLst>
                  </p:cNvPr>
                  <p:cNvSpPr txBox="1"/>
                  <p:nvPr/>
                </p:nvSpPr>
                <p:spPr>
                  <a:xfrm>
                    <a:off x="771011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Disagree</a:t>
                    </a:r>
                  </a:p>
                </p:txBody>
              </p:sp>
              <p:sp>
                <p:nvSpPr>
                  <p:cNvPr id="136" name="TextBox 10">
                    <a:extLst>
                      <a:ext uri="{FF2B5EF4-FFF2-40B4-BE49-F238E27FC236}">
                        <a16:creationId xmlns:a16="http://schemas.microsoft.com/office/drawing/2014/main" id="{0FDAB72A-F7B9-153D-BFCC-007EAB8CE887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041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Agree</a:t>
                    </a:r>
                  </a:p>
                </p:txBody>
              </p:sp>
              <p:sp>
                <p:nvSpPr>
                  <p:cNvPr id="137" name="TextBox 11">
                    <a:extLst>
                      <a:ext uri="{FF2B5EF4-FFF2-40B4-BE49-F238E27FC236}">
                        <a16:creationId xmlns:a16="http://schemas.microsoft.com/office/drawing/2014/main" id="{F8AC7D6E-83F0-E23A-5F67-1CC807451C7C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519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Disagree</a:t>
                    </a:r>
                  </a:p>
                </p:txBody>
              </p:sp>
              <p:sp>
                <p:nvSpPr>
                  <p:cNvPr id="138" name="TextBox 12">
                    <a:extLst>
                      <a:ext uri="{FF2B5EF4-FFF2-40B4-BE49-F238E27FC236}">
                        <a16:creationId xmlns:a16="http://schemas.microsoft.com/office/drawing/2014/main" id="{AC85CD4F-27D2-0119-E839-CF74DCECE57A}"/>
                      </a:ext>
                    </a:extLst>
                  </p:cNvPr>
                  <p:cNvSpPr txBox="1"/>
                  <p:nvPr/>
                </p:nvSpPr>
                <p:spPr>
                  <a:xfrm>
                    <a:off x="6002770" y="3548917"/>
                    <a:ext cx="719492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Agree</a:t>
                    </a:r>
                  </a:p>
                </p:txBody>
              </p:sp>
              <p:sp>
                <p:nvSpPr>
                  <p:cNvPr id="139" name="Freeform 15">
                    <a:extLst>
                      <a:ext uri="{FF2B5EF4-FFF2-40B4-BE49-F238E27FC236}">
                        <a16:creationId xmlns:a16="http://schemas.microsoft.com/office/drawing/2014/main" id="{F8DEEA24-AC71-3807-F53B-DDF02F19E491}"/>
                      </a:ext>
                    </a:extLst>
                  </p:cNvPr>
                  <p:cNvSpPr/>
                  <p:nvPr/>
                </p:nvSpPr>
                <p:spPr>
                  <a:xfrm>
                    <a:off x="4162810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8">
                    <a:extLst>
                      <a:ext uri="{FF2B5EF4-FFF2-40B4-BE49-F238E27FC236}">
                        <a16:creationId xmlns:a16="http://schemas.microsoft.com/office/drawing/2014/main" id="{42A3AE2B-4DF1-770F-9E9C-D26A4B52E73B}"/>
                      </a:ext>
                    </a:extLst>
                  </p:cNvPr>
                  <p:cNvSpPr/>
                  <p:nvPr/>
                </p:nvSpPr>
                <p:spPr>
                  <a:xfrm>
                    <a:off x="1077287" y="3936817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21">
                    <a:extLst>
                      <a:ext uri="{FF2B5EF4-FFF2-40B4-BE49-F238E27FC236}">
                        <a16:creationId xmlns:a16="http://schemas.microsoft.com/office/drawing/2014/main" id="{799BAFD4-47EB-B5C8-24D3-C51DAE6CEFCE}"/>
                      </a:ext>
                    </a:extLst>
                  </p:cNvPr>
                  <p:cNvSpPr/>
                  <p:nvPr/>
                </p:nvSpPr>
                <p:spPr>
                  <a:xfrm>
                    <a:off x="5191317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24">
                    <a:extLst>
                      <a:ext uri="{FF2B5EF4-FFF2-40B4-BE49-F238E27FC236}">
                        <a16:creationId xmlns:a16="http://schemas.microsoft.com/office/drawing/2014/main" id="{8BC66CCB-462C-E6E5-414C-A2F0FF682334}"/>
                      </a:ext>
                    </a:extLst>
                  </p:cNvPr>
                  <p:cNvSpPr/>
                  <p:nvPr/>
                </p:nvSpPr>
                <p:spPr>
                  <a:xfrm>
                    <a:off x="2105794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27">
                    <a:extLst>
                      <a:ext uri="{FF2B5EF4-FFF2-40B4-BE49-F238E27FC236}">
                        <a16:creationId xmlns:a16="http://schemas.microsoft.com/office/drawing/2014/main" id="{2F848996-C063-A540-71E7-3F8A2A780AE1}"/>
                      </a:ext>
                    </a:extLst>
                  </p:cNvPr>
                  <p:cNvSpPr/>
                  <p:nvPr/>
                </p:nvSpPr>
                <p:spPr>
                  <a:xfrm>
                    <a:off x="6219825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30">
                    <a:extLst>
                      <a:ext uri="{FF2B5EF4-FFF2-40B4-BE49-F238E27FC236}">
                        <a16:creationId xmlns:a16="http://schemas.microsoft.com/office/drawing/2014/main" id="{FEAB2608-11BC-D170-7504-5F57D28CEA27}"/>
                      </a:ext>
                    </a:extLst>
                  </p:cNvPr>
                  <p:cNvSpPr/>
                  <p:nvPr/>
                </p:nvSpPr>
                <p:spPr>
                  <a:xfrm>
                    <a:off x="3134302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TextBox 32">
                    <a:extLst>
                      <a:ext uri="{FF2B5EF4-FFF2-40B4-BE49-F238E27FC236}">
                        <a16:creationId xmlns:a16="http://schemas.microsoft.com/office/drawing/2014/main" id="{E5972C50-CDED-933F-C821-9D86F66B5523}"/>
                      </a:ext>
                    </a:extLst>
                  </p:cNvPr>
                  <p:cNvSpPr txBox="1"/>
                  <p:nvPr/>
                </p:nvSpPr>
                <p:spPr>
                  <a:xfrm>
                    <a:off x="2828026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Disagree</a:t>
                    </a:r>
                  </a:p>
                </p:txBody>
              </p: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6BDFA07E-3C09-A70D-673A-51D733040D4E}"/>
                  </a:ext>
                </a:extLst>
              </p:cNvPr>
              <p:cNvGrpSpPr/>
              <p:nvPr/>
            </p:nvGrpSpPr>
            <p:grpSpPr>
              <a:xfrm>
                <a:off x="767247" y="6047890"/>
                <a:ext cx="6048009" cy="1360945"/>
                <a:chOff x="767247" y="6047890"/>
                <a:chExt cx="6048009" cy="1360945"/>
              </a:xfrm>
            </p:grpSpPr>
            <p:sp>
              <p:nvSpPr>
                <p:cNvPr id="92" name="Freeform 92"/>
                <p:cNvSpPr/>
                <p:nvPr/>
              </p:nvSpPr>
              <p:spPr>
                <a:xfrm>
                  <a:off x="767247" y="6047890"/>
                  <a:ext cx="6048009" cy="49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470" h="177671">
                      <a:moveTo>
                        <a:pt x="23041" y="0"/>
                      </a:moveTo>
                      <a:lnTo>
                        <a:pt x="2144429" y="0"/>
                      </a:lnTo>
                      <a:cubicBezTo>
                        <a:pt x="2157154" y="0"/>
                        <a:pt x="2167470" y="10316"/>
                        <a:pt x="2167470" y="23041"/>
                      </a:cubicBezTo>
                      <a:lnTo>
                        <a:pt x="2167470" y="154630"/>
                      </a:lnTo>
                      <a:cubicBezTo>
                        <a:pt x="2167470" y="167355"/>
                        <a:pt x="2157154" y="177671"/>
                        <a:pt x="2144429" y="177671"/>
                      </a:cubicBezTo>
                      <a:lnTo>
                        <a:pt x="23041" y="177671"/>
                      </a:lnTo>
                      <a:cubicBezTo>
                        <a:pt x="10316" y="177671"/>
                        <a:pt x="0" y="167355"/>
                        <a:pt x="0" y="154630"/>
                      </a:cubicBezTo>
                      <a:lnTo>
                        <a:pt x="0" y="23041"/>
                      </a:lnTo>
                      <a:cubicBezTo>
                        <a:pt x="0" y="10316"/>
                        <a:pt x="10316" y="0"/>
                        <a:pt x="23041" y="0"/>
                      </a:cubicBezTo>
                      <a:close/>
                    </a:path>
                  </a:pathLst>
                </a:custGeom>
                <a:solidFill>
                  <a:srgbClr val="F0FAF2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945690" y="6200205"/>
                  <a:ext cx="5691124" cy="191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40"/>
                    </a:lnSpc>
                  </a:pPr>
                  <a:r>
                    <a:rPr lang="en-US" sz="1100" b="1" spc="11" dirty="0">
                      <a:solidFill>
                        <a:srgbClr val="000000"/>
                      </a:solidFill>
                      <a:latin typeface="DM Sans" pitchFamily="2" charset="0"/>
                    </a:rPr>
                    <a:t>I receive constructive feedback that helps me improve in my role.</a:t>
                  </a: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03F63C19-D14A-EDE9-4EA7-69FAEEDD74EB}"/>
                    </a:ext>
                  </a:extLst>
                </p:cNvPr>
                <p:cNvGrpSpPr/>
                <p:nvPr/>
              </p:nvGrpSpPr>
              <p:grpSpPr>
                <a:xfrm>
                  <a:off x="771011" y="6728005"/>
                  <a:ext cx="5951251" cy="680830"/>
                  <a:chOff x="771011" y="3548917"/>
                  <a:chExt cx="5951251" cy="680830"/>
                </a:xfrm>
              </p:grpSpPr>
              <p:sp>
                <p:nvSpPr>
                  <p:cNvPr id="147" name="TextBox 8">
                    <a:extLst>
                      <a:ext uri="{FF2B5EF4-FFF2-40B4-BE49-F238E27FC236}">
                        <a16:creationId xmlns:a16="http://schemas.microsoft.com/office/drawing/2014/main" id="{B61F43F0-87E4-E2C3-A09E-72F79A1D4055}"/>
                      </a:ext>
                    </a:extLst>
                  </p:cNvPr>
                  <p:cNvSpPr txBox="1"/>
                  <p:nvPr/>
                </p:nvSpPr>
                <p:spPr>
                  <a:xfrm>
                    <a:off x="3856534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Agree</a:t>
                    </a:r>
                  </a:p>
                </p:txBody>
              </p:sp>
              <p:sp>
                <p:nvSpPr>
                  <p:cNvPr id="148" name="TextBox 9">
                    <a:extLst>
                      <a:ext uri="{FF2B5EF4-FFF2-40B4-BE49-F238E27FC236}">
                        <a16:creationId xmlns:a16="http://schemas.microsoft.com/office/drawing/2014/main" id="{FDAA775B-F933-51A0-D6F6-F622C9B4DF05}"/>
                      </a:ext>
                    </a:extLst>
                  </p:cNvPr>
                  <p:cNvSpPr txBox="1"/>
                  <p:nvPr/>
                </p:nvSpPr>
                <p:spPr>
                  <a:xfrm>
                    <a:off x="771011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Disagree</a:t>
                    </a:r>
                  </a:p>
                </p:txBody>
              </p:sp>
              <p:sp>
                <p:nvSpPr>
                  <p:cNvPr id="149" name="TextBox 10">
                    <a:extLst>
                      <a:ext uri="{FF2B5EF4-FFF2-40B4-BE49-F238E27FC236}">
                        <a16:creationId xmlns:a16="http://schemas.microsoft.com/office/drawing/2014/main" id="{6350A913-038C-0649-E583-CA99C781C2CA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041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Agree</a:t>
                    </a:r>
                  </a:p>
                </p:txBody>
              </p:sp>
              <p:sp>
                <p:nvSpPr>
                  <p:cNvPr id="150" name="TextBox 11">
                    <a:extLst>
                      <a:ext uri="{FF2B5EF4-FFF2-40B4-BE49-F238E27FC236}">
                        <a16:creationId xmlns:a16="http://schemas.microsoft.com/office/drawing/2014/main" id="{82CDF587-0316-1D9C-50A9-6315C1A87058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519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Disagree</a:t>
                    </a:r>
                  </a:p>
                </p:txBody>
              </p:sp>
              <p:sp>
                <p:nvSpPr>
                  <p:cNvPr id="151" name="TextBox 12">
                    <a:extLst>
                      <a:ext uri="{FF2B5EF4-FFF2-40B4-BE49-F238E27FC236}">
                        <a16:creationId xmlns:a16="http://schemas.microsoft.com/office/drawing/2014/main" id="{48004080-A538-BC89-F32E-722F636711A5}"/>
                      </a:ext>
                    </a:extLst>
                  </p:cNvPr>
                  <p:cNvSpPr txBox="1"/>
                  <p:nvPr/>
                </p:nvSpPr>
                <p:spPr>
                  <a:xfrm>
                    <a:off x="6002770" y="3548917"/>
                    <a:ext cx="719492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Agree</a:t>
                    </a:r>
                  </a:p>
                </p:txBody>
              </p:sp>
              <p:sp>
                <p:nvSpPr>
                  <p:cNvPr id="152" name="Freeform 15">
                    <a:extLst>
                      <a:ext uri="{FF2B5EF4-FFF2-40B4-BE49-F238E27FC236}">
                        <a16:creationId xmlns:a16="http://schemas.microsoft.com/office/drawing/2014/main" id="{723691D9-9DB6-8582-7732-3394CA655EC1}"/>
                      </a:ext>
                    </a:extLst>
                  </p:cNvPr>
                  <p:cNvSpPr/>
                  <p:nvPr/>
                </p:nvSpPr>
                <p:spPr>
                  <a:xfrm>
                    <a:off x="4162810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8">
                    <a:extLst>
                      <a:ext uri="{FF2B5EF4-FFF2-40B4-BE49-F238E27FC236}">
                        <a16:creationId xmlns:a16="http://schemas.microsoft.com/office/drawing/2014/main" id="{87D42650-F6A1-5BA9-7C5F-9BA98FE7783A}"/>
                      </a:ext>
                    </a:extLst>
                  </p:cNvPr>
                  <p:cNvSpPr/>
                  <p:nvPr/>
                </p:nvSpPr>
                <p:spPr>
                  <a:xfrm>
                    <a:off x="1077287" y="3936817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1">
                    <a:extLst>
                      <a:ext uri="{FF2B5EF4-FFF2-40B4-BE49-F238E27FC236}">
                        <a16:creationId xmlns:a16="http://schemas.microsoft.com/office/drawing/2014/main" id="{4D5239BD-0FA4-BEC3-8C75-3BAA9D99050D}"/>
                      </a:ext>
                    </a:extLst>
                  </p:cNvPr>
                  <p:cNvSpPr/>
                  <p:nvPr/>
                </p:nvSpPr>
                <p:spPr>
                  <a:xfrm>
                    <a:off x="5191317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24">
                    <a:extLst>
                      <a:ext uri="{FF2B5EF4-FFF2-40B4-BE49-F238E27FC236}">
                        <a16:creationId xmlns:a16="http://schemas.microsoft.com/office/drawing/2014/main" id="{BE2396D1-0CB9-690D-BE81-AC61A5E65957}"/>
                      </a:ext>
                    </a:extLst>
                  </p:cNvPr>
                  <p:cNvSpPr/>
                  <p:nvPr/>
                </p:nvSpPr>
                <p:spPr>
                  <a:xfrm>
                    <a:off x="2105794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27">
                    <a:extLst>
                      <a:ext uri="{FF2B5EF4-FFF2-40B4-BE49-F238E27FC236}">
                        <a16:creationId xmlns:a16="http://schemas.microsoft.com/office/drawing/2014/main" id="{0FD701D3-79C5-EE00-33C1-F96560C58717}"/>
                      </a:ext>
                    </a:extLst>
                  </p:cNvPr>
                  <p:cNvSpPr/>
                  <p:nvPr/>
                </p:nvSpPr>
                <p:spPr>
                  <a:xfrm>
                    <a:off x="6219825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30">
                    <a:extLst>
                      <a:ext uri="{FF2B5EF4-FFF2-40B4-BE49-F238E27FC236}">
                        <a16:creationId xmlns:a16="http://schemas.microsoft.com/office/drawing/2014/main" id="{30F12F6A-C8BF-F8A4-25B5-0CBBF7690637}"/>
                      </a:ext>
                    </a:extLst>
                  </p:cNvPr>
                  <p:cNvSpPr/>
                  <p:nvPr/>
                </p:nvSpPr>
                <p:spPr>
                  <a:xfrm>
                    <a:off x="3134302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TextBox 32">
                    <a:extLst>
                      <a:ext uri="{FF2B5EF4-FFF2-40B4-BE49-F238E27FC236}">
                        <a16:creationId xmlns:a16="http://schemas.microsoft.com/office/drawing/2014/main" id="{C179B7A5-25F2-F0BD-B6D0-7A00AB629559}"/>
                      </a:ext>
                    </a:extLst>
                  </p:cNvPr>
                  <p:cNvSpPr txBox="1"/>
                  <p:nvPr/>
                </p:nvSpPr>
                <p:spPr>
                  <a:xfrm>
                    <a:off x="2828026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Disagree</a:t>
                    </a:r>
                  </a:p>
                </p:txBody>
              </p:sp>
            </p:grp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96E00323-1300-2B76-F9B5-9D29F5500C7A}"/>
                  </a:ext>
                </a:extLst>
              </p:cNvPr>
              <p:cNvGrpSpPr/>
              <p:nvPr/>
            </p:nvGrpSpPr>
            <p:grpSpPr>
              <a:xfrm>
                <a:off x="767247" y="7637433"/>
                <a:ext cx="6048009" cy="1360945"/>
                <a:chOff x="767247" y="7637433"/>
                <a:chExt cx="6048009" cy="1360945"/>
              </a:xfrm>
            </p:grpSpPr>
            <p:sp>
              <p:nvSpPr>
                <p:cNvPr id="121" name="Freeform 121"/>
                <p:cNvSpPr/>
                <p:nvPr/>
              </p:nvSpPr>
              <p:spPr>
                <a:xfrm>
                  <a:off x="767247" y="7637433"/>
                  <a:ext cx="6048009" cy="49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470" h="177671">
                      <a:moveTo>
                        <a:pt x="23041" y="0"/>
                      </a:moveTo>
                      <a:lnTo>
                        <a:pt x="2144429" y="0"/>
                      </a:lnTo>
                      <a:cubicBezTo>
                        <a:pt x="2157154" y="0"/>
                        <a:pt x="2167470" y="10316"/>
                        <a:pt x="2167470" y="23041"/>
                      </a:cubicBezTo>
                      <a:lnTo>
                        <a:pt x="2167470" y="154630"/>
                      </a:lnTo>
                      <a:cubicBezTo>
                        <a:pt x="2167470" y="167355"/>
                        <a:pt x="2157154" y="177671"/>
                        <a:pt x="2144429" y="177671"/>
                      </a:cubicBezTo>
                      <a:lnTo>
                        <a:pt x="23041" y="177671"/>
                      </a:lnTo>
                      <a:cubicBezTo>
                        <a:pt x="10316" y="177671"/>
                        <a:pt x="0" y="167355"/>
                        <a:pt x="0" y="154630"/>
                      </a:cubicBezTo>
                      <a:lnTo>
                        <a:pt x="0" y="23041"/>
                      </a:lnTo>
                      <a:cubicBezTo>
                        <a:pt x="0" y="10316"/>
                        <a:pt x="10316" y="0"/>
                        <a:pt x="23041" y="0"/>
                      </a:cubicBezTo>
                      <a:close/>
                    </a:path>
                  </a:pathLst>
                </a:custGeom>
                <a:solidFill>
                  <a:srgbClr val="F0FAF2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TextBox 123"/>
                <p:cNvSpPr txBox="1"/>
                <p:nvPr/>
              </p:nvSpPr>
              <p:spPr>
                <a:xfrm>
                  <a:off x="945690" y="7789748"/>
                  <a:ext cx="5691124" cy="191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40"/>
                    </a:lnSpc>
                  </a:pPr>
                  <a:r>
                    <a:rPr lang="en-US" sz="1100" b="1" spc="11" dirty="0">
                      <a:solidFill>
                        <a:srgbClr val="000000"/>
                      </a:solidFill>
                      <a:latin typeface="DM Sans" pitchFamily="2" charset="0"/>
                    </a:rPr>
                    <a:t>Recognition is given for a job well done, enhancing my motivation.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DF100EC4-8D5E-0EDF-6F60-CD2F78059B2C}"/>
                    </a:ext>
                  </a:extLst>
                </p:cNvPr>
                <p:cNvGrpSpPr/>
                <p:nvPr/>
              </p:nvGrpSpPr>
              <p:grpSpPr>
                <a:xfrm>
                  <a:off x="771011" y="8317548"/>
                  <a:ext cx="5951251" cy="680830"/>
                  <a:chOff x="771011" y="3548917"/>
                  <a:chExt cx="5951251" cy="680830"/>
                </a:xfrm>
              </p:grpSpPr>
              <p:sp>
                <p:nvSpPr>
                  <p:cNvPr id="160" name="TextBox 8">
                    <a:extLst>
                      <a:ext uri="{FF2B5EF4-FFF2-40B4-BE49-F238E27FC236}">
                        <a16:creationId xmlns:a16="http://schemas.microsoft.com/office/drawing/2014/main" id="{D48DA269-9DA8-0E3D-33E9-E6356D820E10}"/>
                      </a:ext>
                    </a:extLst>
                  </p:cNvPr>
                  <p:cNvSpPr txBox="1"/>
                  <p:nvPr/>
                </p:nvSpPr>
                <p:spPr>
                  <a:xfrm>
                    <a:off x="3856534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Agree</a:t>
                    </a:r>
                  </a:p>
                </p:txBody>
              </p:sp>
              <p:sp>
                <p:nvSpPr>
                  <p:cNvPr id="161" name="TextBox 9">
                    <a:extLst>
                      <a:ext uri="{FF2B5EF4-FFF2-40B4-BE49-F238E27FC236}">
                        <a16:creationId xmlns:a16="http://schemas.microsoft.com/office/drawing/2014/main" id="{662EEFFD-A5D2-53DA-2E86-776F57E6A4D1}"/>
                      </a:ext>
                    </a:extLst>
                  </p:cNvPr>
                  <p:cNvSpPr txBox="1"/>
                  <p:nvPr/>
                </p:nvSpPr>
                <p:spPr>
                  <a:xfrm>
                    <a:off x="771011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Disagree</a:t>
                    </a:r>
                  </a:p>
                </p:txBody>
              </p:sp>
              <p:sp>
                <p:nvSpPr>
                  <p:cNvPr id="162" name="TextBox 10">
                    <a:extLst>
                      <a:ext uri="{FF2B5EF4-FFF2-40B4-BE49-F238E27FC236}">
                        <a16:creationId xmlns:a16="http://schemas.microsoft.com/office/drawing/2014/main" id="{8534F46A-9134-3CA6-9062-F0DD0E85E807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041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Agree</a:t>
                    </a:r>
                  </a:p>
                </p:txBody>
              </p:sp>
              <p:sp>
                <p:nvSpPr>
                  <p:cNvPr id="163" name="TextBox 11">
                    <a:extLst>
                      <a:ext uri="{FF2B5EF4-FFF2-40B4-BE49-F238E27FC236}">
                        <a16:creationId xmlns:a16="http://schemas.microsoft.com/office/drawing/2014/main" id="{6A6AEF60-9F44-521C-8330-2CF94A5CE002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519" y="3634576"/>
                    <a:ext cx="905481" cy="1388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Disagree</a:t>
                    </a:r>
                  </a:p>
                </p:txBody>
              </p:sp>
              <p:sp>
                <p:nvSpPr>
                  <p:cNvPr id="164" name="TextBox 12">
                    <a:extLst>
                      <a:ext uri="{FF2B5EF4-FFF2-40B4-BE49-F238E27FC236}">
                        <a16:creationId xmlns:a16="http://schemas.microsoft.com/office/drawing/2014/main" id="{EBE2421F-B777-208D-11F5-FD269E6EA604}"/>
                      </a:ext>
                    </a:extLst>
                  </p:cNvPr>
                  <p:cNvSpPr txBox="1"/>
                  <p:nvPr/>
                </p:nvSpPr>
                <p:spPr>
                  <a:xfrm>
                    <a:off x="6002770" y="3548917"/>
                    <a:ext cx="719492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Strongly Agree</a:t>
                    </a:r>
                  </a:p>
                </p:txBody>
              </p:sp>
              <p:sp>
                <p:nvSpPr>
                  <p:cNvPr id="165" name="Freeform 15">
                    <a:extLst>
                      <a:ext uri="{FF2B5EF4-FFF2-40B4-BE49-F238E27FC236}">
                        <a16:creationId xmlns:a16="http://schemas.microsoft.com/office/drawing/2014/main" id="{E9DE0BE0-A33E-C1FB-56AC-B34D853232F6}"/>
                      </a:ext>
                    </a:extLst>
                  </p:cNvPr>
                  <p:cNvSpPr/>
                  <p:nvPr/>
                </p:nvSpPr>
                <p:spPr>
                  <a:xfrm>
                    <a:off x="4162810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8">
                    <a:extLst>
                      <a:ext uri="{FF2B5EF4-FFF2-40B4-BE49-F238E27FC236}">
                        <a16:creationId xmlns:a16="http://schemas.microsoft.com/office/drawing/2014/main" id="{7B0822ED-BF4C-8F73-6FAF-A076AFE13EEF}"/>
                      </a:ext>
                    </a:extLst>
                  </p:cNvPr>
                  <p:cNvSpPr/>
                  <p:nvPr/>
                </p:nvSpPr>
                <p:spPr>
                  <a:xfrm>
                    <a:off x="1077287" y="3936817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1">
                    <a:extLst>
                      <a:ext uri="{FF2B5EF4-FFF2-40B4-BE49-F238E27FC236}">
                        <a16:creationId xmlns:a16="http://schemas.microsoft.com/office/drawing/2014/main" id="{C750C8F2-856B-76CC-9D24-DF40BD013652}"/>
                      </a:ext>
                    </a:extLst>
                  </p:cNvPr>
                  <p:cNvSpPr/>
                  <p:nvPr/>
                </p:nvSpPr>
                <p:spPr>
                  <a:xfrm>
                    <a:off x="5191317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4">
                    <a:extLst>
                      <a:ext uri="{FF2B5EF4-FFF2-40B4-BE49-F238E27FC236}">
                        <a16:creationId xmlns:a16="http://schemas.microsoft.com/office/drawing/2014/main" id="{CA1A8BDC-0100-8BA8-4639-7C89C8E7907C}"/>
                      </a:ext>
                    </a:extLst>
                  </p:cNvPr>
                  <p:cNvSpPr/>
                  <p:nvPr/>
                </p:nvSpPr>
                <p:spPr>
                  <a:xfrm>
                    <a:off x="2105794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>
                    <a:extLst>
                      <a:ext uri="{FF2B5EF4-FFF2-40B4-BE49-F238E27FC236}">
                        <a16:creationId xmlns:a16="http://schemas.microsoft.com/office/drawing/2014/main" id="{3E243857-DE62-C6F7-357B-99E72560804A}"/>
                      </a:ext>
                    </a:extLst>
                  </p:cNvPr>
                  <p:cNvSpPr/>
                  <p:nvPr/>
                </p:nvSpPr>
                <p:spPr>
                  <a:xfrm>
                    <a:off x="6219825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30">
                    <a:extLst>
                      <a:ext uri="{FF2B5EF4-FFF2-40B4-BE49-F238E27FC236}">
                        <a16:creationId xmlns:a16="http://schemas.microsoft.com/office/drawing/2014/main" id="{A6801DD1-9267-1AA1-1834-E91C5006D2B1}"/>
                      </a:ext>
                    </a:extLst>
                  </p:cNvPr>
                  <p:cNvSpPr/>
                  <p:nvPr/>
                </p:nvSpPr>
                <p:spPr>
                  <a:xfrm>
                    <a:off x="3134302" y="3929334"/>
                    <a:ext cx="292930" cy="292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DFF1E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TextBox 32">
                    <a:extLst>
                      <a:ext uri="{FF2B5EF4-FFF2-40B4-BE49-F238E27FC236}">
                        <a16:creationId xmlns:a16="http://schemas.microsoft.com/office/drawing/2014/main" id="{B797242A-7F26-80B1-3259-16D0C48B4DCD}"/>
                      </a:ext>
                    </a:extLst>
                  </p:cNvPr>
                  <p:cNvSpPr txBox="1"/>
                  <p:nvPr/>
                </p:nvSpPr>
                <p:spPr>
                  <a:xfrm>
                    <a:off x="2828026" y="3548917"/>
                    <a:ext cx="905481" cy="2895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6"/>
                      </a:lnSpc>
                    </a:pPr>
                    <a:r>
                      <a:rPr lang="en-US" sz="901" spc="45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Somewhat Disagree</a:t>
                    </a:r>
                  </a:p>
                </p:txBody>
              </p:sp>
            </p:grp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8A255A6-4A13-858E-0839-EE6FA3E28E6D}"/>
                </a:ext>
              </a:extLst>
            </p:cNvPr>
            <p:cNvGrpSpPr/>
            <p:nvPr/>
          </p:nvGrpSpPr>
          <p:grpSpPr>
            <a:xfrm>
              <a:off x="551549" y="9354793"/>
              <a:ext cx="6440844" cy="581207"/>
              <a:chOff x="551549" y="9354793"/>
              <a:chExt cx="6440844" cy="581207"/>
            </a:xfrm>
          </p:grpSpPr>
          <p:sp>
            <p:nvSpPr>
              <p:cNvPr id="124" name="AutoShape 124"/>
              <p:cNvSpPr/>
              <p:nvPr/>
            </p:nvSpPr>
            <p:spPr>
              <a:xfrm>
                <a:off x="747962" y="9354793"/>
                <a:ext cx="6048019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551549" y="9701685"/>
                <a:ext cx="6440844" cy="2343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830"/>
                  </a:lnSpc>
                  <a:spcBef>
                    <a:spcPct val="0"/>
                  </a:spcBef>
                </a:pPr>
                <a:r>
                  <a:rPr lang="en-US" sz="1500" b="1" u="none" strike="noStrike">
                    <a:solidFill>
                      <a:srgbClr val="000000"/>
                    </a:solidFill>
                    <a:latin typeface="DM Sans" pitchFamily="2" charset="0"/>
                  </a:rPr>
                  <a:t>THANK YOU FOR YOUR VALUABLE FEEDBACK!</a:t>
                </a:r>
              </a:p>
            </p:txBody>
          </p:sp>
        </p:grpSp>
        <p:sp>
          <p:nvSpPr>
            <p:cNvPr id="7" name="TemplateLAB"/>
            <p:cNvSpPr/>
            <p:nvPr/>
          </p:nvSpPr>
          <p:spPr>
            <a:xfrm>
              <a:off x="3397007" y="10139175"/>
              <a:ext cx="749928" cy="123738"/>
            </a:xfrm>
            <a:custGeom>
              <a:avLst/>
              <a:gdLst/>
              <a:ahLst/>
              <a:cxnLst/>
              <a:rect l="l" t="t" r="r" b="b"/>
              <a:pathLst>
                <a:path w="749928" h="123738">
                  <a:moveTo>
                    <a:pt x="0" y="0"/>
                  </a:moveTo>
                  <a:lnTo>
                    <a:pt x="749928" y="0"/>
                  </a:lnTo>
                  <a:lnTo>
                    <a:pt x="749928" y="123738"/>
                  </a:lnTo>
                  <a:lnTo>
                    <a:pt x="0" y="123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106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DM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1,3,5,6,8,9</dc:title>
  <dc:creator>HOÀNG ANH</dc:creator>
  <cp:lastModifiedBy>5403</cp:lastModifiedBy>
  <cp:revision>9</cp:revision>
  <dcterms:created xsi:type="dcterms:W3CDTF">2006-08-16T00:00:00Z</dcterms:created>
  <dcterms:modified xsi:type="dcterms:W3CDTF">2023-08-28T10:14:04Z</dcterms:modified>
  <dc:identifier>DAFsbww1o9A</dc:identifier>
</cp:coreProperties>
</file>