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4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47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28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2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54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89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65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2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00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6661-2D92-42BD-A447-B898A7038112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082E-C9B3-4C81-9C1D-1A5A7BA63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templatelab.com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23EB49-C578-5570-D410-90EC8BBDF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495907"/>
              </p:ext>
            </p:extLst>
          </p:nvPr>
        </p:nvGraphicFramePr>
        <p:xfrm>
          <a:off x="-186" y="0"/>
          <a:ext cx="10691999" cy="7561464"/>
        </p:xfrm>
        <a:graphic>
          <a:graphicData uri="http://schemas.openxmlformats.org/drawingml/2006/table">
            <a:tbl>
              <a:tblPr/>
              <a:tblGrid>
                <a:gridCol w="266633">
                  <a:extLst>
                    <a:ext uri="{9D8B030D-6E8A-4147-A177-3AD203B41FA5}">
                      <a16:colId xmlns:a16="http://schemas.microsoft.com/office/drawing/2014/main" val="3045321202"/>
                    </a:ext>
                  </a:extLst>
                </a:gridCol>
                <a:gridCol w="1653127">
                  <a:extLst>
                    <a:ext uri="{9D8B030D-6E8A-4147-A177-3AD203B41FA5}">
                      <a16:colId xmlns:a16="http://schemas.microsoft.com/office/drawing/2014/main" val="3245879631"/>
                    </a:ext>
                  </a:extLst>
                </a:gridCol>
                <a:gridCol w="746573">
                  <a:extLst>
                    <a:ext uri="{9D8B030D-6E8A-4147-A177-3AD203B41FA5}">
                      <a16:colId xmlns:a16="http://schemas.microsoft.com/office/drawing/2014/main" val="86144758"/>
                    </a:ext>
                  </a:extLst>
                </a:gridCol>
                <a:gridCol w="1386493">
                  <a:extLst>
                    <a:ext uri="{9D8B030D-6E8A-4147-A177-3AD203B41FA5}">
                      <a16:colId xmlns:a16="http://schemas.microsoft.com/office/drawing/2014/main" val="3381575630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3184455874"/>
                    </a:ext>
                  </a:extLst>
                </a:gridCol>
                <a:gridCol w="773237">
                  <a:extLst>
                    <a:ext uri="{9D8B030D-6E8A-4147-A177-3AD203B41FA5}">
                      <a16:colId xmlns:a16="http://schemas.microsoft.com/office/drawing/2014/main" val="349339982"/>
                    </a:ext>
                  </a:extLst>
                </a:gridCol>
                <a:gridCol w="773237">
                  <a:extLst>
                    <a:ext uri="{9D8B030D-6E8A-4147-A177-3AD203B41FA5}">
                      <a16:colId xmlns:a16="http://schemas.microsoft.com/office/drawing/2014/main" val="2538645585"/>
                    </a:ext>
                  </a:extLst>
                </a:gridCol>
                <a:gridCol w="786569">
                  <a:extLst>
                    <a:ext uri="{9D8B030D-6E8A-4147-A177-3AD203B41FA5}">
                      <a16:colId xmlns:a16="http://schemas.microsoft.com/office/drawing/2014/main" val="905149583"/>
                    </a:ext>
                  </a:extLst>
                </a:gridCol>
                <a:gridCol w="1119860">
                  <a:extLst>
                    <a:ext uri="{9D8B030D-6E8A-4147-A177-3AD203B41FA5}">
                      <a16:colId xmlns:a16="http://schemas.microsoft.com/office/drawing/2014/main" val="2738168947"/>
                    </a:ext>
                  </a:extLst>
                </a:gridCol>
                <a:gridCol w="1373162">
                  <a:extLst>
                    <a:ext uri="{9D8B030D-6E8A-4147-A177-3AD203B41FA5}">
                      <a16:colId xmlns:a16="http://schemas.microsoft.com/office/drawing/2014/main" val="317663661"/>
                    </a:ext>
                  </a:extLst>
                </a:gridCol>
                <a:gridCol w="906554">
                  <a:extLst>
                    <a:ext uri="{9D8B030D-6E8A-4147-A177-3AD203B41FA5}">
                      <a16:colId xmlns:a16="http://schemas.microsoft.com/office/drawing/2014/main" val="495353468"/>
                    </a:ext>
                  </a:extLst>
                </a:gridCol>
                <a:gridCol w="266633">
                  <a:extLst>
                    <a:ext uri="{9D8B030D-6E8A-4147-A177-3AD203B41FA5}">
                      <a16:colId xmlns:a16="http://schemas.microsoft.com/office/drawing/2014/main" val="4261441711"/>
                    </a:ext>
                  </a:extLst>
                </a:gridCol>
              </a:tblGrid>
              <a:tr h="1986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42167"/>
                  </a:ext>
                </a:extLst>
              </a:tr>
              <a:tr h="1986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rowSpan="2" gridSpan="6">
                  <a:txBody>
                    <a:bodyPr/>
                    <a:lstStyle/>
                    <a:p>
                      <a:pPr algn="r" fontAlgn="ctr"/>
                      <a:r>
                        <a:rPr lang="en-GB" sz="28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PROJECT</a:t>
                      </a:r>
                      <a:r>
                        <a:rPr lang="en-GB" sz="2800" b="1" i="0" u="none" strike="noStrike">
                          <a:solidFill>
                            <a:srgbClr val="A0828C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GB" sz="2800" b="1" i="0" u="none" strike="noStrike">
                          <a:solidFill>
                            <a:srgbClr val="B0E0E6"/>
                          </a:solidFill>
                          <a:effectLst/>
                          <a:latin typeface="Bahnschrift Light" panose="020B0502040204020203" pitchFamily="34" charset="0"/>
                        </a:rPr>
                        <a:t>ACTION PLAN</a:t>
                      </a:r>
                      <a:endParaRPr lang="en-GB" sz="2800" b="1" i="0" u="none" strike="noStrike">
                        <a:solidFill>
                          <a:srgbClr val="A0828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944072"/>
                  </a:ext>
                </a:extLst>
              </a:tr>
              <a:tr h="4305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455063"/>
                  </a:ext>
                </a:extLst>
              </a:tr>
              <a:tr h="2674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541338" indent="0" algn="l" fontAlgn="ctr"/>
                      <a:r>
                        <a:rPr lang="en-GB" sz="1400" b="1" i="0" u="none" strike="noStrike">
                          <a:solidFill>
                            <a:srgbClr val="B0E0E6"/>
                          </a:solidFill>
                          <a:effectLst/>
                          <a:latin typeface="Bahnschrift" panose="020B0502040204020203" pitchFamily="34" charset="0"/>
                        </a:rPr>
                        <a:t>CLAUDIA WARREN</a:t>
                      </a:r>
                    </a:p>
                  </a:txBody>
                  <a:tcPr marL="524109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240981"/>
                  </a:ext>
                </a:extLst>
              </a:tr>
              <a:tr h="217721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Project Manager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WEBSITE FOR MARKETING PURPOSES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125159"/>
                  </a:ext>
                </a:extLst>
              </a:tr>
              <a:tr h="2469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E: claudia.warren@mycompanyname.com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r" fontAlgn="t"/>
                      <a:r>
                        <a:rPr lang="en-GB" sz="900" b="0" i="0" u="none" strike="noStrike">
                          <a:solidFill>
                            <a:srgbClr val="B0E0E6"/>
                          </a:solidFill>
                          <a:effectLst/>
                          <a:latin typeface="Bahnschrift" panose="020B0502040204020203" pitchFamily="34" charset="0"/>
                        </a:rPr>
                        <a:t>For our web design project, the requirements include designing a new website for a pet shop that allows consumers to purchase products online and to contact the pet shop in an online format. Colour scheme - grey, magenta, blue.</a:t>
                      </a:r>
                    </a:p>
                  </a:txBody>
                  <a:tcPr marL="4853" marR="4853" marT="48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92953"/>
                  </a:ext>
                </a:extLst>
              </a:tr>
              <a:tr h="2469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P: (555) 1000 256 5521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597580"/>
                  </a:ext>
                </a:extLst>
              </a:tr>
              <a:tr h="2674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69944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947888"/>
                  </a:ext>
                </a:extLst>
              </a:tr>
              <a:tr h="2228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72000"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GOAL #1: MARKET RESEARCH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TIMELINE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RESOURCES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761049"/>
                  </a:ext>
                </a:extLst>
              </a:tr>
              <a:tr h="2228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Action Item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Phase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Responsible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Progress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Start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End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Planned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>
                        <a:spcBef>
                          <a:spcPts val="0"/>
                        </a:spcBef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Department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Materials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Cost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363892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Hire marketing guru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Completed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Sarah H. &amp; Gloria G.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100%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01/01/2023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10/01/2023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30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>
                        <a:spcBef>
                          <a:spcPts val="0"/>
                        </a:spcBef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HR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LinkedIn Research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$350.00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10482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Gather statistic data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Completed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Hannah B.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100%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15/01/2023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30/01/2023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80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>
                        <a:spcBef>
                          <a:spcPts val="0"/>
                        </a:spcBef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Marketing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Web services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$1,540.00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985612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Marketing segmentation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Execution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Jurgen M.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75%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01/02/2023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28/02/2023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120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>
                        <a:spcBef>
                          <a:spcPts val="0"/>
                        </a:spcBef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Marketing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Online marketing tools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$3,200.00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104906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Final strategy definition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Execution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Vera S. &amp; John G.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60%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20/02/2023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15/03/2023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60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>
                        <a:spcBef>
                          <a:spcPts val="0"/>
                        </a:spcBef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Marketing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559009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>
                        <a:spcBef>
                          <a:spcPts val="0"/>
                        </a:spcBef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82955"/>
                  </a:ext>
                </a:extLst>
              </a:tr>
              <a:tr h="2228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103919"/>
                  </a:ext>
                </a:extLst>
              </a:tr>
              <a:tr h="2228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72000"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GOAL #2: WEBSITE DESIGN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TIMELINE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RESOURCES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796146"/>
                  </a:ext>
                </a:extLst>
              </a:tr>
              <a:tr h="2228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Action Item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Phase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Responsible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Progress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Start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End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Planned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Department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Materials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Cost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870118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Website architecture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Planning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Mike N.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10%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01/04/2023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25/04/2023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100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IT Development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476823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Develop user interface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Planning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Gilbert F.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10%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01/04/2023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30/04/2023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50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Web Development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Icon library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$300.00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865684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468186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388713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587066"/>
                  </a:ext>
                </a:extLst>
              </a:tr>
              <a:tr h="2228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37200"/>
                  </a:ext>
                </a:extLst>
              </a:tr>
              <a:tr h="2228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72000"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GOAL #3: WEBSITE LAUNCH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TIMELINE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RESOURCES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60951"/>
                  </a:ext>
                </a:extLst>
              </a:tr>
              <a:tr h="2228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Action Item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Phase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Responsible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Progress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Start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End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Planned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Department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Materials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Cost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828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502921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Internal testing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Not Started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John J.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0%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01/05/2023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05/05/2023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24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IT Development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Cloud 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$1,500.00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724969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SEO work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Not Started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Vera S.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0%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01/05/2023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10/05/2023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40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Marketing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851494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Go Live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Not Started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Vera S. &amp; John G.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0%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11/05/2023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11/05/2023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 hrs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Marketing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422035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927403"/>
                  </a:ext>
                </a:extLst>
              </a:tr>
              <a:tr h="2042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234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E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58234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809497"/>
                  </a:ext>
                </a:extLst>
              </a:tr>
              <a:tr h="3268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53" marR="4853" marT="4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474220"/>
                  </a:ext>
                </a:extLst>
              </a:tr>
            </a:tbl>
          </a:graphicData>
        </a:graphic>
      </p:graphicFrame>
      <p:pic>
        <p:nvPicPr>
          <p:cNvPr id="6" name="Graphic 5">
            <a:extLst>
              <a:ext uri="{FF2B5EF4-FFF2-40B4-BE49-F238E27FC236}">
                <a16:creationId xmlns:a16="http://schemas.microsoft.com/office/drawing/2014/main" id="{E28F2E8E-0193-FC2E-68D1-36386A94E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5633" y="780059"/>
            <a:ext cx="282857" cy="287337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1FA0DCA7-2F43-1362-6F5F-DF44876612B7}"/>
              </a:ext>
            </a:extLst>
          </p:cNvPr>
          <p:cNvSpPr/>
          <p:nvPr/>
        </p:nvSpPr>
        <p:spPr>
          <a:xfrm>
            <a:off x="1158490" y="1125276"/>
            <a:ext cx="648000" cy="648000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pic>
        <p:nvPicPr>
          <p:cNvPr id="8" name="Picture 7">
            <a:hlinkClick r:id="rId5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783" y="2089404"/>
            <a:ext cx="980440" cy="198755"/>
          </a:xfrm>
          <a:prstGeom prst="rect">
            <a:avLst/>
          </a:prstGeom>
        </p:spPr>
      </p:pic>
      <p:sp>
        <p:nvSpPr>
          <p:cNvPr id="9" name="TextBox 84">
            <a:extLst>
              <a:ext uri="{FF2B5EF4-FFF2-40B4-BE49-F238E27FC236}">
                <a16:creationId xmlns:a16="http://schemas.microsoft.com/office/drawing/2014/main" id="{7D76F002-D3A4-EAF5-7EAD-3A3DE46B2AE5}"/>
              </a:ext>
            </a:extLst>
          </p:cNvPr>
          <p:cNvSpPr txBox="1"/>
          <p:nvPr/>
        </p:nvSpPr>
        <p:spPr>
          <a:xfrm>
            <a:off x="9219020" y="730067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7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</TotalTime>
  <Words>508</Words>
  <Application>Microsoft Office PowerPoint</Application>
  <PresentationFormat>Custom</PresentationFormat>
  <Paragraphs>342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Bahnschrift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1</cp:revision>
  <dcterms:created xsi:type="dcterms:W3CDTF">2023-08-07T19:34:42Z</dcterms:created>
  <dcterms:modified xsi:type="dcterms:W3CDTF">2023-08-07T19:42:29Z</dcterms:modified>
</cp:coreProperties>
</file>