
<file path=[Content_Types].xml><?xml version="1.0" encoding="utf-8"?>
<Types xmlns="http://schemas.openxmlformats.org/package/2006/content-types">
  <Default Extension="jpg" ContentType="application/octet-stream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565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1B4F"/>
    <a:srgbClr val="CEEA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5" d="100"/>
          <a:sy n="75" d="100"/>
        </p:scale>
        <p:origin x="12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svg"/><Relationship Id="rId9" Type="http://schemas.openxmlformats.org/officeDocument/2006/relationships/hyperlink" Target="https://templatelab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EA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6" y="2064671"/>
            <a:ext cx="10656822" cy="4487240"/>
          </a:xfrm>
          <a:prstGeom prst="rect">
            <a:avLst/>
          </a:prstGeom>
          <a:noFill/>
        </p:spPr>
      </p:pic>
      <p:sp>
        <p:nvSpPr>
          <p:cNvPr id="2" name="Text Box2"/>
          <p:cNvSpPr txBox="1"/>
          <p:nvPr/>
        </p:nvSpPr>
        <p:spPr>
          <a:xfrm>
            <a:off x="0" y="15486"/>
            <a:ext cx="10693400" cy="1624932"/>
          </a:xfrm>
          <a:prstGeom prst="rect">
            <a:avLst/>
          </a:prstGeom>
          <a:solidFill>
            <a:srgbClr val="CEEAE6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l">
              <a:lnSpc>
                <a:spcPts val="3200"/>
              </a:lnSpc>
            </a:pPr>
            <a:endParaRPr/>
          </a:p>
          <a:p>
            <a:pPr marL="550064" marR="1065585" indent="-51668" algn="l" rtl="0">
              <a:lnSpc>
                <a:spcPts val="4508"/>
              </a:lnSpc>
            </a:pPr>
            <a:r>
              <a:rPr lang="en-US" altLang="zh-CN" sz="6000" b="1" spc="2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MENTORING</a:t>
            </a:r>
            <a:r>
              <a:rPr lang="en-US" altLang="zh-CN" sz="6000" b="1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6000" spc="2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ACTION</a:t>
            </a:r>
            <a:r>
              <a:rPr lang="en-US" altLang="zh-CN" sz="600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60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PLA</a:t>
            </a:r>
            <a:r>
              <a:rPr lang="sr-Latn-RS" altLang="zh-CN" sz="60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N</a:t>
            </a:r>
            <a:endParaRPr lang="en-US" altLang="zh-CN" sz="1200">
              <a:latin typeface="Bahnschrift"/>
              <a:ea typeface="Bahnschrift"/>
              <a:cs typeface="Bahnschrift"/>
            </a:endParaRPr>
          </a:p>
        </p:txBody>
      </p:sp>
      <p:sp>
        <p:nvSpPr>
          <p:cNvPr id="3" name="Text Box3"/>
          <p:cNvSpPr txBox="1"/>
          <p:nvPr/>
        </p:nvSpPr>
        <p:spPr>
          <a:xfrm>
            <a:off x="408471" y="2070257"/>
            <a:ext cx="4850464" cy="255894"/>
          </a:xfrm>
          <a:prstGeom prst="rect">
            <a:avLst/>
          </a:prstGeom>
          <a:solidFill>
            <a:srgbClr val="FDD52C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354"/>
              </a:lnSpc>
            </a:pPr>
            <a:endParaRPr/>
          </a:p>
          <a:p>
            <a:pPr marL="1771310" algn="l" rtl="0">
              <a:lnSpc>
                <a:spcPts val="1195"/>
              </a:lnSpc>
            </a:pPr>
            <a:r>
              <a:rPr lang="en-US" altLang="zh-CN" sz="1000" b="1" spc="-1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MENTEE</a:t>
            </a:r>
            <a:r>
              <a:rPr lang="en-US" altLang="zh-CN" sz="1000" b="1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b="1" spc="-1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INFORMATION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4" name="Text Box4"/>
          <p:cNvSpPr txBox="1"/>
          <p:nvPr/>
        </p:nvSpPr>
        <p:spPr>
          <a:xfrm>
            <a:off x="5440308" y="2070257"/>
            <a:ext cx="4850718" cy="255894"/>
          </a:xfrm>
          <a:prstGeom prst="rect">
            <a:avLst/>
          </a:prstGeom>
          <a:solidFill>
            <a:srgbClr val="FDD52C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354"/>
              </a:lnSpc>
            </a:pPr>
            <a:endParaRPr/>
          </a:p>
          <a:p>
            <a:pPr marL="1765214" algn="l" rtl="0">
              <a:lnSpc>
                <a:spcPts val="1195"/>
              </a:lnSpc>
            </a:pPr>
            <a:r>
              <a:rPr lang="en-US" altLang="zh-CN" sz="1000" b="1" spc="-1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MENTOR</a:t>
            </a:r>
            <a:r>
              <a:rPr lang="en-US" altLang="zh-CN" sz="1000" b="1" spc="-6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b="1" spc="-1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INFORMATION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5" name="Text Box5"/>
          <p:cNvSpPr txBox="1"/>
          <p:nvPr/>
        </p:nvSpPr>
        <p:spPr>
          <a:xfrm>
            <a:off x="528878" y="2376032"/>
            <a:ext cx="394990" cy="15170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en-US" altLang="zh-CN" sz="1000" spc="-3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Name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6" name="Text Box6"/>
          <p:cNvSpPr txBox="1"/>
          <p:nvPr/>
        </p:nvSpPr>
        <p:spPr>
          <a:xfrm>
            <a:off x="5560715" y="2376032"/>
            <a:ext cx="394990" cy="15170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en-US" altLang="zh-CN" sz="1000" spc="-3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Name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7" name="Text Box7"/>
          <p:cNvSpPr txBox="1"/>
          <p:nvPr/>
        </p:nvSpPr>
        <p:spPr>
          <a:xfrm>
            <a:off x="2152346" y="3741516"/>
            <a:ext cx="3050014" cy="763418"/>
          </a:xfrm>
          <a:prstGeom prst="rect">
            <a:avLst/>
          </a:prstGeom>
          <a:noFill/>
        </p:spPr>
        <p:txBody>
          <a:bodyPr wrap="square" lIns="0" tIns="0" rIns="0" rtlCol="0" anchor="ctr" anchorCtr="0">
            <a:noAutofit/>
          </a:bodyPr>
          <a:lstStyle/>
          <a:p>
            <a:pPr algn="l">
              <a:lnSpc>
                <a:spcPts val="390"/>
              </a:lnSpc>
            </a:pPr>
            <a:endParaRPr lang="en-GB"/>
          </a:p>
          <a:p>
            <a:pPr marL="120408" algn="l" rtl="0">
              <a:lnSpc>
                <a:spcPts val="1199"/>
              </a:lnSpc>
            </a:pPr>
            <a:r>
              <a:rPr lang="en-GB" altLang="zh-CN" sz="1000" spc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● Introduction of a new position in the company - Personal assistant</a:t>
            </a:r>
          </a:p>
          <a:p>
            <a:pPr marL="120408" algn="l" rtl="0">
              <a:lnSpc>
                <a:spcPts val="1199"/>
              </a:lnSpc>
            </a:pPr>
            <a:r>
              <a:rPr lang="en-GB" altLang="zh-CN" sz="1000" spc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● Transferring administrative responsibilities from the CEO to the Personal Assistant</a:t>
            </a:r>
            <a:endParaRPr lang="en-GB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8" name="Text Box8"/>
          <p:cNvSpPr txBox="1"/>
          <p:nvPr/>
        </p:nvSpPr>
        <p:spPr>
          <a:xfrm>
            <a:off x="5440308" y="3741516"/>
            <a:ext cx="4850718" cy="256199"/>
          </a:xfrm>
          <a:prstGeom prst="rect">
            <a:avLst/>
          </a:prstGeom>
          <a:solidFill>
            <a:srgbClr val="FDD52C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354"/>
              </a:lnSpc>
            </a:pPr>
            <a:endParaRPr/>
          </a:p>
          <a:p>
            <a:pPr marL="2038037" algn="l" rtl="0">
              <a:lnSpc>
                <a:spcPts val="1195"/>
              </a:lnSpc>
            </a:pPr>
            <a:r>
              <a:rPr lang="en-US" altLang="zh-CN" sz="1000" b="1" spc="-2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ACTION</a:t>
            </a:r>
            <a:r>
              <a:rPr lang="en-US" altLang="zh-CN" sz="1000" b="1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b="1" spc="0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PLAN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10" name="Text Box10"/>
          <p:cNvSpPr txBox="1"/>
          <p:nvPr/>
        </p:nvSpPr>
        <p:spPr>
          <a:xfrm>
            <a:off x="5452808" y="4300464"/>
            <a:ext cx="1728000" cy="153953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ts val="0"/>
              </a:lnSpc>
            </a:pPr>
            <a:endParaRPr/>
          </a:p>
          <a:p>
            <a:pPr algn="ctr" rtl="0">
              <a:lnSpc>
                <a:spcPts val="1195"/>
              </a:lnSpc>
            </a:pPr>
            <a:r>
              <a:rPr lang="en-US" altLang="zh-CN" sz="1000" spc="-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01/06/2023</a:t>
            </a:r>
            <a:r>
              <a:rPr lang="en-US" altLang="zh-CN" sz="1000" spc="-6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-</a:t>
            </a:r>
            <a:r>
              <a:rPr lang="en-US" altLang="zh-CN" sz="100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2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02/06/2023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11" name="Text Box11"/>
          <p:cNvSpPr txBox="1"/>
          <p:nvPr/>
        </p:nvSpPr>
        <p:spPr>
          <a:xfrm>
            <a:off x="7304591" y="4301587"/>
            <a:ext cx="2952000" cy="153953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en-US" altLang="zh-CN" sz="1000" spc="-3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Filtering</a:t>
            </a:r>
            <a:r>
              <a:rPr lang="en-US" altLang="zh-CN" sz="1000" spc="-8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3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emails</a:t>
            </a:r>
            <a:r>
              <a:rPr lang="en-US" altLang="zh-CN" sz="1000" spc="-7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0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to</a:t>
            </a:r>
            <a:r>
              <a:rPr lang="en-US" altLang="zh-CN" sz="1000" spc="-12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5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forward</a:t>
            </a:r>
            <a:r>
              <a:rPr lang="en-US" altLang="zh-CN" sz="1000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3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to</a:t>
            </a:r>
            <a:r>
              <a:rPr lang="en-US" altLang="zh-CN" sz="1000" spc="-9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4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1000" spc="-10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3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assistant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12" name="Text Box12"/>
          <p:cNvSpPr txBox="1"/>
          <p:nvPr/>
        </p:nvSpPr>
        <p:spPr>
          <a:xfrm>
            <a:off x="5452808" y="4554835"/>
            <a:ext cx="1728000" cy="153953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ts val="0"/>
              </a:lnSpc>
            </a:pPr>
            <a:endParaRPr/>
          </a:p>
          <a:p>
            <a:pPr algn="ctr" rtl="0">
              <a:lnSpc>
                <a:spcPts val="1195"/>
              </a:lnSpc>
            </a:pPr>
            <a:r>
              <a:rPr lang="en-US" altLang="zh-CN" sz="1000" spc="-2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03/06/2023</a:t>
            </a:r>
            <a:r>
              <a:rPr lang="en-US" altLang="zh-CN" sz="100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-</a:t>
            </a:r>
            <a:r>
              <a:rPr lang="en-US" altLang="zh-CN" sz="100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2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03/06/2023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13" name="Text Box13"/>
          <p:cNvSpPr txBox="1"/>
          <p:nvPr/>
        </p:nvSpPr>
        <p:spPr>
          <a:xfrm>
            <a:off x="7304590" y="4555958"/>
            <a:ext cx="2952000" cy="153953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en-US" altLang="zh-CN" sz="1000" spc="-4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Entering</a:t>
            </a:r>
            <a:r>
              <a:rPr lang="en-US" altLang="zh-CN" sz="1000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7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new</a:t>
            </a:r>
            <a:r>
              <a:rPr lang="en-US" altLang="zh-CN" sz="1000" spc="-6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3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leads</a:t>
            </a:r>
            <a:r>
              <a:rPr lang="en-US" altLang="zh-CN" sz="1000" spc="-6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2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into</a:t>
            </a:r>
            <a:r>
              <a:rPr lang="en-US" altLang="zh-CN" sz="1000" spc="-10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4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1000" spc="-10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4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system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15" name="Text Box15"/>
          <p:cNvSpPr txBox="1"/>
          <p:nvPr/>
        </p:nvSpPr>
        <p:spPr>
          <a:xfrm>
            <a:off x="5452808" y="4809206"/>
            <a:ext cx="1728000" cy="153953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ts val="0"/>
              </a:lnSpc>
            </a:pPr>
            <a:endParaRPr/>
          </a:p>
          <a:p>
            <a:pPr algn="ctr" rtl="0">
              <a:lnSpc>
                <a:spcPts val="1195"/>
              </a:lnSpc>
            </a:pPr>
            <a:r>
              <a:rPr lang="en-US" altLang="zh-CN" sz="1000" spc="-2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12/06/2023</a:t>
            </a:r>
            <a:r>
              <a:rPr lang="en-US" altLang="zh-CN" sz="100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-</a:t>
            </a:r>
            <a:r>
              <a:rPr lang="en-US" altLang="zh-CN" sz="100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16/06/2023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16" name="Text Box16"/>
          <p:cNvSpPr txBox="1"/>
          <p:nvPr/>
        </p:nvSpPr>
        <p:spPr>
          <a:xfrm>
            <a:off x="8496854" y="4047215"/>
            <a:ext cx="553324" cy="15170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en-US" altLang="zh-CN" sz="10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ACTIVITY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18" name="Text Box18"/>
          <p:cNvSpPr txBox="1"/>
          <p:nvPr/>
        </p:nvSpPr>
        <p:spPr>
          <a:xfrm>
            <a:off x="24386" y="6544600"/>
            <a:ext cx="10656822" cy="1002760"/>
          </a:xfrm>
          <a:prstGeom prst="rect">
            <a:avLst/>
          </a:prstGeom>
          <a:solidFill>
            <a:srgbClr val="CEEAE6"/>
          </a:solidFill>
        </p:spPr>
        <p:txBody>
          <a:bodyPr wrap="square" lIns="0" tIns="0" rIns="0" bIns="0" rtlCol="0">
            <a:noAutofit/>
          </a:bodyPr>
          <a:lstStyle/>
          <a:p>
            <a:pPr algn="l">
              <a:lnSpc>
                <a:spcPts val="3860"/>
              </a:lnSpc>
            </a:pPr>
            <a:endParaRPr/>
          </a:p>
          <a:p>
            <a:pPr marL="2181306" algn="l" rtl="0">
              <a:lnSpc>
                <a:spcPts val="1238"/>
              </a:lnSpc>
            </a:pPr>
            <a:r>
              <a:rPr lang="en-US" altLang="zh-CN" sz="1000" spc="-3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Williamson</a:t>
            </a:r>
            <a:r>
              <a:rPr lang="en-US" altLang="zh-CN" sz="1000" spc="-7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3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Group</a:t>
            </a:r>
            <a:r>
              <a:rPr lang="en-US" altLang="zh-CN" sz="1000" spc="-9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2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Inc</a:t>
            </a:r>
            <a:r>
              <a:rPr lang="en-US" altLang="zh-CN" sz="1000" spc="258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0" dirty="0">
                <a:solidFill>
                  <a:srgbClr val="291B4F"/>
                </a:solidFill>
                <a:latin typeface="Calibri Light"/>
                <a:ea typeface="Calibri Light"/>
                <a:cs typeface="Calibri Light"/>
              </a:rPr>
              <a:t>●</a:t>
            </a:r>
            <a:r>
              <a:rPr lang="en-US" altLang="zh-CN" sz="1000" spc="298" dirty="0">
                <a:solidFill>
                  <a:srgbClr val="291B4F"/>
                </a:solidFill>
                <a:latin typeface="Calibri Light"/>
                <a:ea typeface="Calibri Light"/>
                <a:cs typeface="Calibri Light"/>
              </a:rPr>
              <a:t> </a:t>
            </a:r>
            <a:r>
              <a:rPr lang="en-US" altLang="zh-CN" sz="1000" spc="-3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4521</a:t>
            </a:r>
            <a:r>
              <a:rPr lang="en-US" altLang="zh-CN" sz="1000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4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Rose</a:t>
            </a:r>
            <a:r>
              <a:rPr lang="en-US" altLang="zh-CN" sz="1000" spc="-10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4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Avenue,</a:t>
            </a:r>
            <a:r>
              <a:rPr lang="en-US" altLang="zh-CN" sz="1000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2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21451</a:t>
            </a:r>
            <a:r>
              <a:rPr lang="en-US" altLang="zh-CN" sz="1000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4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Chicago</a:t>
            </a:r>
            <a:r>
              <a:rPr lang="en-US" altLang="zh-CN" sz="1000" spc="266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0" dirty="0">
                <a:solidFill>
                  <a:srgbClr val="291B4F"/>
                </a:solidFill>
                <a:latin typeface="Arial"/>
                <a:ea typeface="Arial"/>
                <a:cs typeface="Arial"/>
              </a:rPr>
              <a:t>●</a:t>
            </a:r>
            <a:r>
              <a:rPr lang="en-US" altLang="zh-CN" sz="1000" spc="248" dirty="0">
                <a:solidFill>
                  <a:srgbClr val="291B4F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000" spc="-3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(555)</a:t>
            </a:r>
            <a:r>
              <a:rPr lang="en-US" altLang="zh-CN" sz="1000" spc="-8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0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0123</a:t>
            </a:r>
            <a:r>
              <a:rPr lang="en-US" altLang="zh-CN" sz="1000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4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456</a:t>
            </a:r>
            <a:r>
              <a:rPr lang="en-US" altLang="zh-CN" sz="1000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4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4587</a:t>
            </a:r>
            <a:r>
              <a:rPr lang="en-US" altLang="zh-CN" sz="1000" spc="266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0" dirty="0">
                <a:solidFill>
                  <a:srgbClr val="291B4F"/>
                </a:solidFill>
                <a:latin typeface="Arial"/>
                <a:ea typeface="Arial"/>
                <a:cs typeface="Arial"/>
              </a:rPr>
              <a:t>●</a:t>
            </a:r>
            <a:r>
              <a:rPr lang="en-US" altLang="zh-CN" sz="1000" spc="246" dirty="0">
                <a:solidFill>
                  <a:srgbClr val="291B4F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1000" spc="-4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wgroup@newmailgen.com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19" name="Text Box19"/>
          <p:cNvSpPr txBox="1"/>
          <p:nvPr/>
        </p:nvSpPr>
        <p:spPr>
          <a:xfrm>
            <a:off x="2272753" y="2351827"/>
            <a:ext cx="2952000" cy="200119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en-US" altLang="zh-CN" sz="1000" spc="-3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Lora</a:t>
            </a:r>
            <a:r>
              <a:rPr lang="en-US" altLang="zh-CN" sz="1000" spc="-7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3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Brown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20" name="Text Box20"/>
          <p:cNvSpPr txBox="1"/>
          <p:nvPr/>
        </p:nvSpPr>
        <p:spPr>
          <a:xfrm>
            <a:off x="7304591" y="2376032"/>
            <a:ext cx="2952000" cy="200119"/>
          </a:xfrm>
          <a:prstGeom prst="rect">
            <a:avLst/>
          </a:prstGeom>
        </p:spPr>
        <p:txBody>
          <a:bodyPr wrap="none" lIns="0" tIns="0" rIns="0" rtlCol="0" anchor="ctr" anchorCtr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en-US" altLang="zh-CN" sz="1000" spc="-4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Joel</a:t>
            </a:r>
            <a:r>
              <a:rPr lang="en-US" altLang="zh-CN" sz="1000" spc="-5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Green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21" name="Text Box21"/>
          <p:cNvSpPr txBox="1"/>
          <p:nvPr/>
        </p:nvSpPr>
        <p:spPr>
          <a:xfrm>
            <a:off x="6167579" y="4047215"/>
            <a:ext cx="364580" cy="15170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en-US" altLang="zh-CN" sz="1000" spc="-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DATE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24" name="Text Box24"/>
          <p:cNvSpPr txBox="1"/>
          <p:nvPr/>
        </p:nvSpPr>
        <p:spPr>
          <a:xfrm>
            <a:off x="408471" y="6250977"/>
            <a:ext cx="1743875" cy="255894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ts val="0"/>
              </a:lnSpc>
            </a:pPr>
            <a:endParaRPr/>
          </a:p>
          <a:p>
            <a:pPr algn="ctr" rtl="0">
              <a:lnSpc>
                <a:spcPts val="1195"/>
              </a:lnSpc>
            </a:pPr>
            <a:r>
              <a:rPr lang="en-US" altLang="zh-CN" sz="1000" b="1" spc="-1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NOTES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25" name="Text Box25"/>
          <p:cNvSpPr txBox="1"/>
          <p:nvPr/>
        </p:nvSpPr>
        <p:spPr>
          <a:xfrm>
            <a:off x="528878" y="2630404"/>
            <a:ext cx="536499" cy="15170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en-US" altLang="zh-CN" sz="1000" spc="-2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Job</a:t>
            </a:r>
            <a:r>
              <a:rPr lang="en-US" altLang="zh-CN" sz="1000" spc="-9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Title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26" name="Text Box26"/>
          <p:cNvSpPr txBox="1"/>
          <p:nvPr/>
        </p:nvSpPr>
        <p:spPr>
          <a:xfrm>
            <a:off x="2272753" y="2606199"/>
            <a:ext cx="2952000" cy="200119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en-US" altLang="zh-CN" sz="1000" spc="-4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Personal</a:t>
            </a:r>
            <a:r>
              <a:rPr lang="en-US" altLang="zh-CN" sz="1000" spc="-9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2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Assistant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27" name="Text Box27"/>
          <p:cNvSpPr txBox="1"/>
          <p:nvPr/>
        </p:nvSpPr>
        <p:spPr>
          <a:xfrm>
            <a:off x="528878" y="2884775"/>
            <a:ext cx="729670" cy="15170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en-US" altLang="zh-CN" sz="1000" spc="-5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Department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28" name="Text Box28"/>
          <p:cNvSpPr txBox="1"/>
          <p:nvPr/>
        </p:nvSpPr>
        <p:spPr>
          <a:xfrm>
            <a:off x="2272753" y="2860570"/>
            <a:ext cx="2952000" cy="200119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en-US" altLang="zh-CN" sz="1000" spc="-2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Administration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29" name="Text Box29"/>
          <p:cNvSpPr txBox="1"/>
          <p:nvPr/>
        </p:nvSpPr>
        <p:spPr>
          <a:xfrm>
            <a:off x="5560715" y="2630404"/>
            <a:ext cx="536499" cy="15170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en-US" altLang="zh-CN" sz="1000" spc="-2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Job</a:t>
            </a:r>
            <a:r>
              <a:rPr lang="en-US" altLang="zh-CN" sz="1000" spc="-9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Title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30" name="Text Box30"/>
          <p:cNvSpPr txBox="1"/>
          <p:nvPr/>
        </p:nvSpPr>
        <p:spPr>
          <a:xfrm>
            <a:off x="7304589" y="2630404"/>
            <a:ext cx="2952000" cy="200119"/>
          </a:xfrm>
          <a:prstGeom prst="rect">
            <a:avLst/>
          </a:prstGeom>
        </p:spPr>
        <p:txBody>
          <a:bodyPr wrap="none" lIns="0" tIns="0" rIns="0" rtlCol="0" anchor="ctr" anchorCtr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en-US" altLang="zh-CN" sz="1000" spc="-5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HR </a:t>
            </a:r>
            <a:r>
              <a:rPr lang="en-US" altLang="zh-CN" sz="1000" spc="-3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Manager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31" name="Text Box31"/>
          <p:cNvSpPr txBox="1"/>
          <p:nvPr/>
        </p:nvSpPr>
        <p:spPr>
          <a:xfrm>
            <a:off x="5560715" y="2884775"/>
            <a:ext cx="729670" cy="15170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en-US" altLang="zh-CN" sz="1000" spc="-5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Department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32" name="Text Box32"/>
          <p:cNvSpPr txBox="1"/>
          <p:nvPr/>
        </p:nvSpPr>
        <p:spPr>
          <a:xfrm>
            <a:off x="7304590" y="2884775"/>
            <a:ext cx="2952000" cy="200119"/>
          </a:xfrm>
          <a:prstGeom prst="rect">
            <a:avLst/>
          </a:prstGeom>
        </p:spPr>
        <p:txBody>
          <a:bodyPr wrap="none" lIns="0" tIns="0" rIns="0" rtlCol="0" anchor="ctr" anchorCtr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en-US" altLang="zh-CN" sz="1000" spc="-4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Human</a:t>
            </a:r>
            <a:r>
              <a:rPr lang="en-US" altLang="zh-CN" sz="1000" spc="-10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5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Resources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33" name="Text Box33"/>
          <p:cNvSpPr txBox="1"/>
          <p:nvPr/>
        </p:nvSpPr>
        <p:spPr>
          <a:xfrm>
            <a:off x="528878" y="3139146"/>
            <a:ext cx="383555" cy="15170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en-US" altLang="zh-CN" sz="1000" spc="-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Email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34" name="Text Box34"/>
          <p:cNvSpPr txBox="1"/>
          <p:nvPr/>
        </p:nvSpPr>
        <p:spPr>
          <a:xfrm>
            <a:off x="2272754" y="3114941"/>
            <a:ext cx="2952000" cy="200119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en-US" altLang="zh-CN" sz="1000" spc="-4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l.brown@easyjobnow.com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35" name="Text Box35"/>
          <p:cNvSpPr txBox="1"/>
          <p:nvPr/>
        </p:nvSpPr>
        <p:spPr>
          <a:xfrm>
            <a:off x="5560715" y="3139146"/>
            <a:ext cx="383555" cy="15170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en-US" altLang="zh-CN" sz="1000" spc="-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Email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36" name="Text Box36"/>
          <p:cNvSpPr txBox="1"/>
          <p:nvPr/>
        </p:nvSpPr>
        <p:spPr>
          <a:xfrm>
            <a:off x="7304589" y="3139146"/>
            <a:ext cx="2952000" cy="200119"/>
          </a:xfrm>
          <a:prstGeom prst="rect">
            <a:avLst/>
          </a:prstGeom>
        </p:spPr>
        <p:txBody>
          <a:bodyPr wrap="none" lIns="0" tIns="0" rIns="0" rtlCol="0" anchor="ctr" anchorCtr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en-US" altLang="zh-CN" sz="1000" spc="-4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j.green@easyjobnow.com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38" name="Text Box38"/>
          <p:cNvSpPr txBox="1"/>
          <p:nvPr/>
        </p:nvSpPr>
        <p:spPr>
          <a:xfrm>
            <a:off x="7304591" y="4810329"/>
            <a:ext cx="2952000" cy="153953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en-US" altLang="zh-CN" sz="1000" spc="-2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Making</a:t>
            </a:r>
            <a:r>
              <a:rPr lang="en-US" altLang="zh-CN" sz="1000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4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proposals</a:t>
            </a:r>
            <a:r>
              <a:rPr lang="en-US" altLang="zh-CN" sz="1000" spc="-11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0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to</a:t>
            </a:r>
            <a:r>
              <a:rPr lang="en-US" altLang="zh-CN" sz="1000" spc="-12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0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B</a:t>
            </a:r>
            <a:r>
              <a:rPr lang="en-US" altLang="zh-CN" sz="1000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6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and</a:t>
            </a:r>
            <a:r>
              <a:rPr lang="en-US" altLang="zh-CN" sz="1000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0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C</a:t>
            </a:r>
            <a:r>
              <a:rPr lang="en-US" altLang="zh-CN" sz="1000" spc="-14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3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level</a:t>
            </a:r>
            <a:r>
              <a:rPr lang="en-US" altLang="zh-CN" sz="1000" spc="-7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4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clients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39" name="Text Box39"/>
          <p:cNvSpPr txBox="1"/>
          <p:nvPr/>
        </p:nvSpPr>
        <p:spPr>
          <a:xfrm>
            <a:off x="7304591" y="5064700"/>
            <a:ext cx="2952000" cy="153953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en-US" altLang="zh-CN" sz="1000" spc="-4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Technical</a:t>
            </a:r>
            <a:r>
              <a:rPr lang="en-US" altLang="zh-CN" sz="1000" spc="-9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3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knowledge</a:t>
            </a:r>
            <a:r>
              <a:rPr lang="en-US" altLang="zh-CN" sz="1000" spc="-15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4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about</a:t>
            </a:r>
            <a:r>
              <a:rPr lang="en-US" altLang="zh-CN" sz="1000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5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company</a:t>
            </a:r>
            <a:r>
              <a:rPr lang="en-US" altLang="zh-CN" sz="1000" spc="-7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4" dirty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portfolio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40" name="Text Box40"/>
          <p:cNvSpPr txBox="1"/>
          <p:nvPr/>
        </p:nvSpPr>
        <p:spPr>
          <a:xfrm>
            <a:off x="5452808" y="5063577"/>
            <a:ext cx="1728000" cy="153953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ts val="0"/>
              </a:lnSpc>
            </a:pPr>
            <a:endParaRPr/>
          </a:p>
          <a:p>
            <a:pPr algn="ctr" rtl="0">
              <a:lnSpc>
                <a:spcPts val="1195"/>
              </a:lnSpc>
            </a:pPr>
            <a:r>
              <a:rPr lang="en-US" altLang="zh-CN" sz="1000" spc="-2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01/07/2023</a:t>
            </a:r>
            <a:r>
              <a:rPr lang="en-US" altLang="zh-CN" sz="100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-</a:t>
            </a:r>
            <a:r>
              <a:rPr lang="en-US" altLang="zh-CN" sz="100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000" spc="-2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31/07/2023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42" name="Text Box7">
            <a:extLst>
              <a:ext uri="{FF2B5EF4-FFF2-40B4-BE49-F238E27FC236}">
                <a16:creationId xmlns:a16="http://schemas.microsoft.com/office/drawing/2014/main" id="{32BBCF80-F13D-6150-3463-996B602F4412}"/>
              </a:ext>
            </a:extLst>
          </p:cNvPr>
          <p:cNvSpPr txBox="1"/>
          <p:nvPr/>
        </p:nvSpPr>
        <p:spPr>
          <a:xfrm>
            <a:off x="2152346" y="4754072"/>
            <a:ext cx="3050014" cy="763418"/>
          </a:xfrm>
          <a:prstGeom prst="rect">
            <a:avLst/>
          </a:prstGeom>
          <a:noFill/>
        </p:spPr>
        <p:txBody>
          <a:bodyPr wrap="square" lIns="0" tIns="0" rIns="0" rtlCol="0" anchor="ctr" anchorCtr="0">
            <a:noAutofit/>
          </a:bodyPr>
          <a:lstStyle/>
          <a:p>
            <a:pPr algn="l">
              <a:lnSpc>
                <a:spcPts val="390"/>
              </a:lnSpc>
            </a:pPr>
            <a:endParaRPr/>
          </a:p>
          <a:p>
            <a:pPr marL="120408" algn="l" rtl="0">
              <a:lnSpc>
                <a:spcPts val="1199"/>
              </a:lnSpc>
            </a:pPr>
            <a:r>
              <a:rPr lang="en-GB" altLang="zh-CN" sz="1000" spc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● First 3 tasks completed successfully</a:t>
            </a:r>
          </a:p>
          <a:p>
            <a:pPr marL="120408" algn="l" rtl="0">
              <a:lnSpc>
                <a:spcPts val="1199"/>
              </a:lnSpc>
            </a:pPr>
            <a:r>
              <a:rPr lang="en-GB" altLang="zh-CN" sz="1000" spc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● New leads processing - 20, Client proposals made - 15.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43" name="Text Box7">
            <a:extLst>
              <a:ext uri="{FF2B5EF4-FFF2-40B4-BE49-F238E27FC236}">
                <a16:creationId xmlns:a16="http://schemas.microsoft.com/office/drawing/2014/main" id="{E41C7325-5F90-97D7-C939-643AA8264742}"/>
              </a:ext>
            </a:extLst>
          </p:cNvPr>
          <p:cNvSpPr txBox="1"/>
          <p:nvPr/>
        </p:nvSpPr>
        <p:spPr>
          <a:xfrm>
            <a:off x="2152346" y="5763277"/>
            <a:ext cx="3050014" cy="763418"/>
          </a:xfrm>
          <a:prstGeom prst="rect">
            <a:avLst/>
          </a:prstGeom>
          <a:noFill/>
        </p:spPr>
        <p:txBody>
          <a:bodyPr wrap="square" lIns="0" tIns="0" rIns="0" rtlCol="0" anchor="ctr" anchorCtr="0">
            <a:noAutofit/>
          </a:bodyPr>
          <a:lstStyle/>
          <a:p>
            <a:pPr algn="l">
              <a:lnSpc>
                <a:spcPts val="390"/>
              </a:lnSpc>
            </a:pPr>
            <a:endParaRPr/>
          </a:p>
          <a:p>
            <a:pPr marL="120408" algn="l" rtl="0">
              <a:lnSpc>
                <a:spcPts val="1199"/>
              </a:lnSpc>
            </a:pPr>
            <a:r>
              <a:rPr lang="en-GB" altLang="zh-CN" sz="1000" spc="0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● Lora is progressing much faster than expected, we successfully completed over 75% of the course in 10 days.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44" name="Text Box24">
            <a:extLst>
              <a:ext uri="{FF2B5EF4-FFF2-40B4-BE49-F238E27FC236}">
                <a16:creationId xmlns:a16="http://schemas.microsoft.com/office/drawing/2014/main" id="{CA9A4C68-E1DB-E7E4-86D1-DA91D0270825}"/>
              </a:ext>
            </a:extLst>
          </p:cNvPr>
          <p:cNvSpPr txBox="1"/>
          <p:nvPr/>
        </p:nvSpPr>
        <p:spPr>
          <a:xfrm>
            <a:off x="408471" y="5244703"/>
            <a:ext cx="1743875" cy="255894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ts val="0"/>
              </a:lnSpc>
            </a:pPr>
            <a:endParaRPr/>
          </a:p>
          <a:p>
            <a:pPr algn="ctr" rtl="0">
              <a:lnSpc>
                <a:spcPts val="1195"/>
              </a:lnSpc>
            </a:pPr>
            <a:r>
              <a:rPr lang="en-US" altLang="zh-CN" sz="1000" b="1" spc="-1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PROGRESS STATUS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45" name="Text Box24">
            <a:extLst>
              <a:ext uri="{FF2B5EF4-FFF2-40B4-BE49-F238E27FC236}">
                <a16:creationId xmlns:a16="http://schemas.microsoft.com/office/drawing/2014/main" id="{8F653717-80FA-9062-0AE0-D5ADB7EE849E}"/>
              </a:ext>
            </a:extLst>
          </p:cNvPr>
          <p:cNvSpPr txBox="1"/>
          <p:nvPr/>
        </p:nvSpPr>
        <p:spPr>
          <a:xfrm>
            <a:off x="408471" y="4228215"/>
            <a:ext cx="1743875" cy="255894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ts val="0"/>
              </a:lnSpc>
            </a:pPr>
            <a:endParaRPr/>
          </a:p>
          <a:p>
            <a:pPr algn="ctr" rtl="0">
              <a:lnSpc>
                <a:spcPts val="1195"/>
              </a:lnSpc>
            </a:pPr>
            <a:r>
              <a:rPr lang="en-US" altLang="zh-CN" sz="1000" b="1" spc="-1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MENTORING OBJECTIVES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46" name="Text Box39">
            <a:extLst>
              <a:ext uri="{FF2B5EF4-FFF2-40B4-BE49-F238E27FC236}">
                <a16:creationId xmlns:a16="http://schemas.microsoft.com/office/drawing/2014/main" id="{B13EFDEF-665A-34C0-0661-2A9AD7D7B4A2}"/>
              </a:ext>
            </a:extLst>
          </p:cNvPr>
          <p:cNvSpPr txBox="1"/>
          <p:nvPr/>
        </p:nvSpPr>
        <p:spPr>
          <a:xfrm>
            <a:off x="7304591" y="5318865"/>
            <a:ext cx="2952000" cy="153953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sr-Latn-RS" altLang="zh-CN" sz="1000" spc="-4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.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47" name="Text Box40">
            <a:extLst>
              <a:ext uri="{FF2B5EF4-FFF2-40B4-BE49-F238E27FC236}">
                <a16:creationId xmlns:a16="http://schemas.microsoft.com/office/drawing/2014/main" id="{2087FCDB-5FC2-5FD3-58B9-96A5662E8DFC}"/>
              </a:ext>
            </a:extLst>
          </p:cNvPr>
          <p:cNvSpPr txBox="1"/>
          <p:nvPr/>
        </p:nvSpPr>
        <p:spPr>
          <a:xfrm>
            <a:off x="5452808" y="5317742"/>
            <a:ext cx="1728000" cy="153953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ts val="0"/>
              </a:lnSpc>
            </a:pPr>
            <a:endParaRPr/>
          </a:p>
          <a:p>
            <a:pPr algn="ctr" rtl="0">
              <a:lnSpc>
                <a:spcPts val="1195"/>
              </a:lnSpc>
            </a:pPr>
            <a:r>
              <a:rPr lang="sr-Latn-RS" altLang="zh-CN" sz="1000" spc="-2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.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48" name="Text Box39">
            <a:extLst>
              <a:ext uri="{FF2B5EF4-FFF2-40B4-BE49-F238E27FC236}">
                <a16:creationId xmlns:a16="http://schemas.microsoft.com/office/drawing/2014/main" id="{A126ADB3-2E79-1E3C-A270-F170D52E6B70}"/>
              </a:ext>
            </a:extLst>
          </p:cNvPr>
          <p:cNvSpPr txBox="1"/>
          <p:nvPr/>
        </p:nvSpPr>
        <p:spPr>
          <a:xfrm>
            <a:off x="7304591" y="5573030"/>
            <a:ext cx="2952000" cy="153953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sr-Latn-RS" altLang="zh-CN" sz="1000" spc="-4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.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49" name="Text Box40">
            <a:extLst>
              <a:ext uri="{FF2B5EF4-FFF2-40B4-BE49-F238E27FC236}">
                <a16:creationId xmlns:a16="http://schemas.microsoft.com/office/drawing/2014/main" id="{FA8F122F-CA40-ADFC-F588-BC46FD12DF63}"/>
              </a:ext>
            </a:extLst>
          </p:cNvPr>
          <p:cNvSpPr txBox="1"/>
          <p:nvPr/>
        </p:nvSpPr>
        <p:spPr>
          <a:xfrm>
            <a:off x="5452808" y="5571907"/>
            <a:ext cx="1728000" cy="153953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ts val="0"/>
              </a:lnSpc>
            </a:pPr>
            <a:endParaRPr/>
          </a:p>
          <a:p>
            <a:pPr algn="ctr" rtl="0">
              <a:lnSpc>
                <a:spcPts val="1195"/>
              </a:lnSpc>
            </a:pPr>
            <a:r>
              <a:rPr lang="sr-Latn-RS" altLang="zh-CN" sz="1000" spc="-2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.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50" name="Text Box39">
            <a:extLst>
              <a:ext uri="{FF2B5EF4-FFF2-40B4-BE49-F238E27FC236}">
                <a16:creationId xmlns:a16="http://schemas.microsoft.com/office/drawing/2014/main" id="{FBF02A48-628D-B5AD-C145-7E0ED7217BF9}"/>
              </a:ext>
            </a:extLst>
          </p:cNvPr>
          <p:cNvSpPr txBox="1"/>
          <p:nvPr/>
        </p:nvSpPr>
        <p:spPr>
          <a:xfrm>
            <a:off x="7304591" y="5827195"/>
            <a:ext cx="2952000" cy="153953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sr-Latn-RS" altLang="zh-CN" sz="1000" spc="-4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.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51" name="Text Box40">
            <a:extLst>
              <a:ext uri="{FF2B5EF4-FFF2-40B4-BE49-F238E27FC236}">
                <a16:creationId xmlns:a16="http://schemas.microsoft.com/office/drawing/2014/main" id="{63C08008-C4B0-FCAE-D799-A82E574EE241}"/>
              </a:ext>
            </a:extLst>
          </p:cNvPr>
          <p:cNvSpPr txBox="1"/>
          <p:nvPr/>
        </p:nvSpPr>
        <p:spPr>
          <a:xfrm>
            <a:off x="5452808" y="5826072"/>
            <a:ext cx="1728000" cy="153953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ts val="0"/>
              </a:lnSpc>
            </a:pPr>
            <a:endParaRPr/>
          </a:p>
          <a:p>
            <a:pPr algn="ctr" rtl="0">
              <a:lnSpc>
                <a:spcPts val="1195"/>
              </a:lnSpc>
            </a:pPr>
            <a:r>
              <a:rPr lang="sr-Latn-RS" altLang="zh-CN" sz="1000" spc="-2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.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52" name="Text Box39">
            <a:extLst>
              <a:ext uri="{FF2B5EF4-FFF2-40B4-BE49-F238E27FC236}">
                <a16:creationId xmlns:a16="http://schemas.microsoft.com/office/drawing/2014/main" id="{31066BE4-7E43-30B0-EBA5-D5B3F6D16E42}"/>
              </a:ext>
            </a:extLst>
          </p:cNvPr>
          <p:cNvSpPr txBox="1"/>
          <p:nvPr/>
        </p:nvSpPr>
        <p:spPr>
          <a:xfrm>
            <a:off x="7304591" y="6081360"/>
            <a:ext cx="2952000" cy="153953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sr-Latn-RS" altLang="zh-CN" sz="1000" spc="-4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.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53" name="Text Box40">
            <a:extLst>
              <a:ext uri="{FF2B5EF4-FFF2-40B4-BE49-F238E27FC236}">
                <a16:creationId xmlns:a16="http://schemas.microsoft.com/office/drawing/2014/main" id="{F7A5AC5D-C762-1351-D52D-50E378A0B7F5}"/>
              </a:ext>
            </a:extLst>
          </p:cNvPr>
          <p:cNvSpPr txBox="1"/>
          <p:nvPr/>
        </p:nvSpPr>
        <p:spPr>
          <a:xfrm>
            <a:off x="5452808" y="6080237"/>
            <a:ext cx="1728000" cy="153953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ts val="0"/>
              </a:lnSpc>
            </a:pPr>
            <a:endParaRPr/>
          </a:p>
          <a:p>
            <a:pPr algn="ctr" rtl="0">
              <a:lnSpc>
                <a:spcPts val="1195"/>
              </a:lnSpc>
            </a:pPr>
            <a:r>
              <a:rPr lang="sr-Latn-RS" altLang="zh-CN" sz="1000" spc="-2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.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54" name="Text Box39">
            <a:extLst>
              <a:ext uri="{FF2B5EF4-FFF2-40B4-BE49-F238E27FC236}">
                <a16:creationId xmlns:a16="http://schemas.microsoft.com/office/drawing/2014/main" id="{832A9998-E892-5C74-843E-679976E289F9}"/>
              </a:ext>
            </a:extLst>
          </p:cNvPr>
          <p:cNvSpPr txBox="1"/>
          <p:nvPr/>
        </p:nvSpPr>
        <p:spPr>
          <a:xfrm>
            <a:off x="7304591" y="6335527"/>
            <a:ext cx="2952000" cy="153953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95"/>
              </a:lnSpc>
            </a:pPr>
            <a:r>
              <a:rPr lang="sr-Latn-RS" altLang="zh-CN" sz="1000" spc="-4">
                <a:solidFill>
                  <a:srgbClr val="291B4F"/>
                </a:solidFill>
                <a:latin typeface="Bahnschrift"/>
                <a:ea typeface="Bahnschrift"/>
                <a:cs typeface="Bahnschrift"/>
              </a:rPr>
              <a:t>.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55" name="Text Box40">
            <a:extLst>
              <a:ext uri="{FF2B5EF4-FFF2-40B4-BE49-F238E27FC236}">
                <a16:creationId xmlns:a16="http://schemas.microsoft.com/office/drawing/2014/main" id="{90262158-ACA5-E12A-8C25-205DAD3BDA5D}"/>
              </a:ext>
            </a:extLst>
          </p:cNvPr>
          <p:cNvSpPr txBox="1"/>
          <p:nvPr/>
        </p:nvSpPr>
        <p:spPr>
          <a:xfrm>
            <a:off x="5452808" y="6334404"/>
            <a:ext cx="1728000" cy="153953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ts val="0"/>
              </a:lnSpc>
            </a:pPr>
            <a:endParaRPr/>
          </a:p>
          <a:p>
            <a:pPr algn="ctr" rtl="0">
              <a:lnSpc>
                <a:spcPts val="1195"/>
              </a:lnSpc>
            </a:pPr>
            <a:r>
              <a:rPr lang="sr-Latn-RS" altLang="zh-CN" sz="1000" spc="-2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.</a:t>
            </a:r>
            <a:endParaRPr lang="en-US" altLang="zh-CN" sz="1000">
              <a:latin typeface="Bahnschrift"/>
              <a:ea typeface="Bahnschrift"/>
              <a:cs typeface="Bahnschrift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936217-8CF5-7AE9-D665-B3817E0CB572}"/>
              </a:ext>
            </a:extLst>
          </p:cNvPr>
          <p:cNvSpPr txBox="1"/>
          <p:nvPr/>
        </p:nvSpPr>
        <p:spPr>
          <a:xfrm>
            <a:off x="418525" y="1377101"/>
            <a:ext cx="98664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0" i="0" u="none" strike="noStrike">
                <a:solidFill>
                  <a:srgbClr val="000000"/>
                </a:solidFill>
                <a:effectLst/>
                <a:latin typeface="Bahnschrift Light" panose="020B0502040204020203" pitchFamily="34" charset="0"/>
              </a:rPr>
              <a:t> Helps mentors and mentees work together to create a framework for their mentoring relationship</a:t>
            </a:r>
            <a:r>
              <a:rPr lang="en-GB" sz="1200">
                <a:latin typeface="Bahnschrift Light" panose="020B0502040204020203" pitchFamily="34" charset="0"/>
              </a:rPr>
              <a:t> </a:t>
            </a:r>
          </a:p>
        </p:txBody>
      </p:sp>
      <p:pic>
        <p:nvPicPr>
          <p:cNvPr id="58" name="Graphic 3">
            <a:extLst>
              <a:ext uri="{FF2B5EF4-FFF2-40B4-BE49-F238E27FC236}">
                <a16:creationId xmlns:a16="http://schemas.microsoft.com/office/drawing/2014/main" id="{708D824E-1224-0043-6510-682EFF5078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7025" y="3804700"/>
            <a:ext cx="465220" cy="466463"/>
          </a:xfrm>
          <a:prstGeom prst="rect">
            <a:avLst/>
          </a:prstGeom>
        </p:spPr>
      </p:pic>
      <p:pic>
        <p:nvPicPr>
          <p:cNvPr id="59" name="Graphic 4">
            <a:extLst>
              <a:ext uri="{FF2B5EF4-FFF2-40B4-BE49-F238E27FC236}">
                <a16:creationId xmlns:a16="http://schemas.microsoft.com/office/drawing/2014/main" id="{E0B492EB-DFF8-25DA-E4E5-B87A327F8F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7025" y="4811872"/>
            <a:ext cx="468000" cy="466965"/>
          </a:xfrm>
          <a:prstGeom prst="rect">
            <a:avLst/>
          </a:prstGeom>
        </p:spPr>
      </p:pic>
      <p:pic>
        <p:nvPicPr>
          <p:cNvPr id="60" name="Graphic 5">
            <a:extLst>
              <a:ext uri="{FF2B5EF4-FFF2-40B4-BE49-F238E27FC236}">
                <a16:creationId xmlns:a16="http://schemas.microsoft.com/office/drawing/2014/main" id="{434973FE-B512-C6C2-12B0-7FB8E8CAD0B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7025" y="5826081"/>
            <a:ext cx="468000" cy="466966"/>
          </a:xfrm>
          <a:prstGeom prst="rect">
            <a:avLst/>
          </a:prstGeom>
        </p:spPr>
      </p:pic>
      <p:sp>
        <p:nvSpPr>
          <p:cNvPr id="61" name="TextBox 84">
            <a:extLst>
              <a:ext uri="{FF2B5EF4-FFF2-40B4-BE49-F238E27FC236}">
                <a16:creationId xmlns:a16="http://schemas.microsoft.com/office/drawing/2014/main" id="{C1A52D0A-405E-1D9D-328B-635A90D0B9C7}"/>
              </a:ext>
            </a:extLst>
          </p:cNvPr>
          <p:cNvSpPr txBox="1"/>
          <p:nvPr/>
        </p:nvSpPr>
        <p:spPr>
          <a:xfrm>
            <a:off x="9219020" y="7232093"/>
            <a:ext cx="12448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solidFill>
                  <a:srgbClr val="291B4F"/>
                </a:solidFill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solidFill>
                <a:srgbClr val="291B4F"/>
              </a:solidFill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2" name="Picture 61">
            <a:hlinkClick r:id="rId9"/>
            <a:extLst>
              <a:ext uri="{FF2B5EF4-FFF2-40B4-BE49-F238E27FC236}">
                <a16:creationId xmlns:a16="http://schemas.microsoft.com/office/drawing/2014/main" id="{B2701DD9-EDAD-1767-533B-4326A8B6FB6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555" y="144970"/>
            <a:ext cx="1273239" cy="2571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206</Words>
  <Application>Microsoft Office PowerPoint</Application>
  <PresentationFormat>Custom</PresentationFormat>
  <Paragraphs>98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</vt:lpstr>
      <vt:lpstr>Bahnschrift Light</vt:lpstr>
      <vt:lpstr>Calibri</vt:lpstr>
      <vt:lpstr>Calibri Light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BM</dc:creator>
  <cp:lastModifiedBy>Bratislav Milojevic | ELMED d.o.o.</cp:lastModifiedBy>
  <cp:revision>5</cp:revision>
  <dcterms:created xsi:type="dcterms:W3CDTF">2017-10-23T09:06:44Z</dcterms:created>
  <dcterms:modified xsi:type="dcterms:W3CDTF">2023-08-04T20:04:21Z</dcterms:modified>
</cp:coreProperties>
</file>