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B0D"/>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9C7371-E75B-4AE0-925C-779B7E55458C}" type="datetimeFigureOut">
              <a:rPr lang="en-GB" smtClean="0"/>
              <a:t>11/08/2023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17226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C7371-E75B-4AE0-925C-779B7E55458C}" type="datetimeFigureOut">
              <a:rPr lang="en-GB" smtClean="0"/>
              <a:t>11/08/2023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214217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C7371-E75B-4AE0-925C-779B7E55458C}" type="datetimeFigureOut">
              <a:rPr lang="en-GB" smtClean="0"/>
              <a:t>11/08/2023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335635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C7371-E75B-4AE0-925C-779B7E55458C}" type="datetimeFigureOut">
              <a:rPr lang="en-GB" smtClean="0"/>
              <a:t>11/08/2023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51316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C7371-E75B-4AE0-925C-779B7E55458C}" type="datetimeFigureOut">
              <a:rPr lang="en-GB" smtClean="0"/>
              <a:t>11/08/2023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332973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9C7371-E75B-4AE0-925C-779B7E55458C}" type="datetimeFigureOut">
              <a:rPr lang="en-GB" smtClean="0"/>
              <a:t>11/08/2023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261341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9C7371-E75B-4AE0-925C-779B7E55458C}" type="datetimeFigureOut">
              <a:rPr lang="en-GB" smtClean="0"/>
              <a:t>11/08/2023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233923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9C7371-E75B-4AE0-925C-779B7E55458C}" type="datetimeFigureOut">
              <a:rPr lang="en-GB" smtClean="0"/>
              <a:t>11/08/2023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36798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C7371-E75B-4AE0-925C-779B7E55458C}" type="datetimeFigureOut">
              <a:rPr lang="en-GB" smtClean="0"/>
              <a:t>11/08/2023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105727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599C7371-E75B-4AE0-925C-779B7E55458C}" type="datetimeFigureOut">
              <a:rPr lang="en-GB" smtClean="0"/>
              <a:t>11/08/2023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189015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599C7371-E75B-4AE0-925C-779B7E55458C}" type="datetimeFigureOut">
              <a:rPr lang="en-GB" smtClean="0"/>
              <a:t>11/08/2023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790194-1F1D-40B6-93CD-869C6C90EBC0}" type="slidenum">
              <a:rPr lang="en-GB" smtClean="0"/>
              <a:t>‹#›</a:t>
            </a:fld>
            <a:endParaRPr lang="en-GB"/>
          </a:p>
        </p:txBody>
      </p:sp>
    </p:spTree>
    <p:extLst>
      <p:ext uri="{BB962C8B-B14F-4D97-AF65-F5344CB8AC3E}">
        <p14:creationId xmlns:p14="http://schemas.microsoft.com/office/powerpoint/2010/main" val="18448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99C7371-E75B-4AE0-925C-779B7E55458C}" type="datetimeFigureOut">
              <a:rPr lang="en-GB" smtClean="0"/>
              <a:t>11/08/2023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D790194-1F1D-40B6-93CD-869C6C90EBC0}" type="slidenum">
              <a:rPr lang="en-GB" smtClean="0"/>
              <a:t>‹#›</a:t>
            </a:fld>
            <a:endParaRPr lang="en-GB"/>
          </a:p>
        </p:txBody>
      </p:sp>
    </p:spTree>
    <p:extLst>
      <p:ext uri="{BB962C8B-B14F-4D97-AF65-F5344CB8AC3E}">
        <p14:creationId xmlns:p14="http://schemas.microsoft.com/office/powerpoint/2010/main" val="4228227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templatela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722001-AD32-5FE2-C30D-9497AABED8A0}"/>
              </a:ext>
            </a:extLst>
          </p:cNvPr>
          <p:cNvSpPr/>
          <p:nvPr/>
        </p:nvSpPr>
        <p:spPr>
          <a:xfrm>
            <a:off x="1866900" y="-1"/>
            <a:ext cx="3312160" cy="7559675"/>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6F13A825-0857-5CFD-306F-72D64CB309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6900" cy="7559674"/>
          </a:xfrm>
          <a:prstGeom prst="rect">
            <a:avLst/>
          </a:prstGeom>
        </p:spPr>
      </p:pic>
      <p:sp>
        <p:nvSpPr>
          <p:cNvPr id="6" name="TextBox 9">
            <a:extLst>
              <a:ext uri="{FF2B5EF4-FFF2-40B4-BE49-F238E27FC236}">
                <a16:creationId xmlns:a16="http://schemas.microsoft.com/office/drawing/2014/main" id="{5C05B754-7ADC-060F-AE37-5C9CB3C4D005}"/>
              </a:ext>
            </a:extLst>
          </p:cNvPr>
          <p:cNvSpPr txBox="1"/>
          <p:nvPr/>
        </p:nvSpPr>
        <p:spPr>
          <a:xfrm rot="16200000">
            <a:off x="-1425478" y="3464840"/>
            <a:ext cx="6207249" cy="772235"/>
          </a:xfrm>
          <a:prstGeom prst="rect">
            <a:avLst/>
          </a:prstGeom>
          <a:solidFill>
            <a:srgbClr val="3F3F3F">
              <a:alpha val="50000"/>
            </a:srgbClr>
          </a:solidFill>
          <a:ln w="19050">
            <a:solidFill>
              <a:srgbClr val="F1AB0D"/>
            </a:solidFill>
          </a:ln>
        </p:spPr>
        <p:style>
          <a:lnRef idx="0">
            <a:scrgbClr r="0" g="0" b="0"/>
          </a:lnRef>
          <a:fillRef idx="0">
            <a:scrgbClr r="0" g="0" b="0"/>
          </a:fillRef>
          <a:effectRef idx="0">
            <a:scrgbClr r="0" g="0" b="0"/>
          </a:effectRef>
          <a:fontRef idx="minor">
            <a:schemeClr val="tx1"/>
          </a:fontRef>
        </p:style>
        <p:txBody>
          <a:bodyPr wrap="none" lIns="360000" tIns="108000" rIns="360000" bIns="108000"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sr-Latn-RS" sz="3600" b="1">
                <a:solidFill>
                  <a:schemeClr val="bg1"/>
                </a:solidFill>
                <a:latin typeface="Bahnschrift" panose="020B0502040204020203" pitchFamily="34" charset="0"/>
              </a:rPr>
              <a:t>MARKETING </a:t>
            </a:r>
            <a:r>
              <a:rPr lang="sr-Latn-RS" sz="3600" b="1">
                <a:solidFill>
                  <a:srgbClr val="F1AB0D"/>
                </a:solidFill>
                <a:latin typeface="Bahnschrift" panose="020B0502040204020203" pitchFamily="34" charset="0"/>
              </a:rPr>
              <a:t>ACTION PLAN</a:t>
            </a:r>
            <a:endParaRPr lang="en-GB" sz="3600" b="1">
              <a:solidFill>
                <a:srgbClr val="F1AB0D"/>
              </a:solidFill>
              <a:latin typeface="Bahnschrift" panose="020B0502040204020203" pitchFamily="34" charset="0"/>
            </a:endParaRPr>
          </a:p>
        </p:txBody>
      </p:sp>
      <p:pic>
        <p:nvPicPr>
          <p:cNvPr id="9" name="Picture 8">
            <a:extLst>
              <a:ext uri="{FF2B5EF4-FFF2-40B4-BE49-F238E27FC236}">
                <a16:creationId xmlns:a16="http://schemas.microsoft.com/office/drawing/2014/main" id="{78454D30-E098-DBB0-3AE6-808265FD04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2142" y="1037657"/>
            <a:ext cx="1080000" cy="1080000"/>
          </a:xfrm>
          <a:prstGeom prst="rect">
            <a:avLst/>
          </a:prstGeom>
        </p:spPr>
      </p:pic>
      <p:sp>
        <p:nvSpPr>
          <p:cNvPr id="11" name="TextBox 10">
            <a:extLst>
              <a:ext uri="{FF2B5EF4-FFF2-40B4-BE49-F238E27FC236}">
                <a16:creationId xmlns:a16="http://schemas.microsoft.com/office/drawing/2014/main" id="{618FFBE6-C154-A0EA-21F2-B628C72AC648}"/>
              </a:ext>
            </a:extLst>
          </p:cNvPr>
          <p:cNvSpPr txBox="1"/>
          <p:nvPr/>
        </p:nvSpPr>
        <p:spPr>
          <a:xfrm>
            <a:off x="2248429" y="2183538"/>
            <a:ext cx="2807426" cy="349702"/>
          </a:xfrm>
          <a:prstGeom prst="rect">
            <a:avLst/>
          </a:prstGeom>
          <a:noFill/>
        </p:spPr>
        <p:txBody>
          <a:bodyPr wrap="none" lIns="36000" tIns="36000" rIns="36000" bIns="36000" anchor="ctr" anchorCtr="0">
            <a:noAutofit/>
          </a:bodyPr>
          <a:lstStyle/>
          <a:p>
            <a:pPr algn="ctr"/>
            <a:r>
              <a:rPr lang="en-GB" sz="1200" b="1" i="0" u="none" strike="noStrike">
                <a:solidFill>
                  <a:srgbClr val="F1AB0D"/>
                </a:solidFill>
                <a:effectLst/>
                <a:latin typeface="Bahnschrift" panose="020B0502040204020203" pitchFamily="34" charset="0"/>
              </a:rPr>
              <a:t>SAMANTHA RICHARDSON</a:t>
            </a:r>
            <a:r>
              <a:rPr lang="en-GB" sz="1200">
                <a:latin typeface="Bahnschrift" panose="020B0502040204020203" pitchFamily="34" charset="0"/>
              </a:rPr>
              <a:t> </a:t>
            </a:r>
          </a:p>
        </p:txBody>
      </p:sp>
      <p:sp>
        <p:nvSpPr>
          <p:cNvPr id="12" name="TextBox 11">
            <a:extLst>
              <a:ext uri="{FF2B5EF4-FFF2-40B4-BE49-F238E27FC236}">
                <a16:creationId xmlns:a16="http://schemas.microsoft.com/office/drawing/2014/main" id="{08BF2F22-DFA6-3E7C-5ABB-BDBD88A7DAA4}"/>
              </a:ext>
            </a:extLst>
          </p:cNvPr>
          <p:cNvSpPr txBox="1"/>
          <p:nvPr/>
        </p:nvSpPr>
        <p:spPr>
          <a:xfrm>
            <a:off x="2248429" y="2496681"/>
            <a:ext cx="2807426" cy="204880"/>
          </a:xfrm>
          <a:prstGeom prst="rect">
            <a:avLst/>
          </a:prstGeom>
          <a:noFill/>
        </p:spPr>
        <p:txBody>
          <a:bodyPr wrap="none" lIns="36000" tIns="36000" rIns="36000" bIns="36000" anchor="ctr" anchorCtr="0">
            <a:noAutofit/>
          </a:bodyPr>
          <a:lstStyle/>
          <a:p>
            <a:pPr algn="ctr"/>
            <a:r>
              <a:rPr lang="en-GB" sz="1000" b="1" i="0" u="none" strike="noStrike">
                <a:solidFill>
                  <a:schemeClr val="bg1"/>
                </a:solidFill>
                <a:effectLst/>
                <a:latin typeface="Bahnschrift" panose="020B0502040204020203" pitchFamily="34" charset="0"/>
              </a:rPr>
              <a:t>Marketing Manager</a:t>
            </a:r>
            <a:endParaRPr lang="en-GB" sz="1000">
              <a:solidFill>
                <a:schemeClr val="bg1"/>
              </a:solidFill>
              <a:latin typeface="Bahnschrift" panose="020B0502040204020203" pitchFamily="34" charset="0"/>
            </a:endParaRPr>
          </a:p>
        </p:txBody>
      </p:sp>
      <p:sp>
        <p:nvSpPr>
          <p:cNvPr id="14" name="TextBox 13">
            <a:extLst>
              <a:ext uri="{FF2B5EF4-FFF2-40B4-BE49-F238E27FC236}">
                <a16:creationId xmlns:a16="http://schemas.microsoft.com/office/drawing/2014/main" id="{26491EF1-EE7A-179B-0C89-72FF10838112}"/>
              </a:ext>
            </a:extLst>
          </p:cNvPr>
          <p:cNvSpPr txBox="1"/>
          <p:nvPr/>
        </p:nvSpPr>
        <p:spPr>
          <a:xfrm>
            <a:off x="2352177" y="2932280"/>
            <a:ext cx="2599930" cy="4022302"/>
          </a:xfrm>
          <a:prstGeom prst="rect">
            <a:avLst/>
          </a:prstGeom>
          <a:noFill/>
        </p:spPr>
        <p:txBody>
          <a:bodyPr wrap="square" lIns="36000" tIns="36000" rIns="36000" bIns="36000">
            <a:noAutofit/>
          </a:bodyPr>
          <a:lstStyle/>
          <a:p>
            <a:pPr algn="ctr">
              <a:lnSpc>
                <a:spcPct val="110000"/>
              </a:lnSpc>
            </a:pPr>
            <a:r>
              <a:rPr lang="en-GB" sz="1000">
                <a:solidFill>
                  <a:schemeClr val="bg1"/>
                </a:solidFill>
                <a:latin typeface="Bahnschrift" panose="020B0502040204020203" pitchFamily="34" charset="0"/>
              </a:rPr>
              <a:t>It's critical to retain your awareness of business jargon and tactics when working in the marketing sector to improve your contributions. Marketing professionals may develop an efficient strategy for connecting with consumers and raising brand awareness with the aid of promotional goals. You can raise your professional profile and optimise campaign outcomes by comprehending and incorporating promotional goals into your marketing action plan.</a:t>
            </a:r>
          </a:p>
          <a:p>
            <a:pPr algn="ctr">
              <a:lnSpc>
                <a:spcPct val="110000"/>
              </a:lnSpc>
            </a:pPr>
            <a:endParaRPr lang="en-GB" sz="1000">
              <a:solidFill>
                <a:schemeClr val="bg1"/>
              </a:solidFill>
              <a:latin typeface="Bahnschrift" panose="020B0502040204020203" pitchFamily="34" charset="0"/>
            </a:endParaRPr>
          </a:p>
          <a:p>
            <a:pPr algn="ctr">
              <a:lnSpc>
                <a:spcPct val="110000"/>
              </a:lnSpc>
            </a:pPr>
            <a:r>
              <a:rPr lang="en-GB" sz="1000">
                <a:solidFill>
                  <a:schemeClr val="bg1"/>
                </a:solidFill>
                <a:latin typeface="Bahnschrift" panose="020B0502040204020203" pitchFamily="34" charset="0"/>
              </a:rPr>
              <a:t>At the end, we will try to define promotional goals, review the reasons why having promotional marketing goals is crucial, and offer additional guidance on how to formulate promotional marketing goals.</a:t>
            </a:r>
          </a:p>
        </p:txBody>
      </p:sp>
      <p:grpSp>
        <p:nvGrpSpPr>
          <p:cNvPr id="19" name="Group 18">
            <a:extLst>
              <a:ext uri="{FF2B5EF4-FFF2-40B4-BE49-F238E27FC236}">
                <a16:creationId xmlns:a16="http://schemas.microsoft.com/office/drawing/2014/main" id="{159FD6E2-195A-74F2-33FF-8C14903A3B8A}"/>
              </a:ext>
            </a:extLst>
          </p:cNvPr>
          <p:cNvGrpSpPr/>
          <p:nvPr/>
        </p:nvGrpSpPr>
        <p:grpSpPr>
          <a:xfrm>
            <a:off x="5505611" y="4102138"/>
            <a:ext cx="4892610" cy="1211762"/>
            <a:chOff x="5523930" y="971776"/>
            <a:chExt cx="4892610" cy="1211762"/>
          </a:xfrm>
        </p:grpSpPr>
        <p:sp>
          <p:nvSpPr>
            <p:cNvPr id="17" name="Rectangle 16">
              <a:extLst>
                <a:ext uri="{FF2B5EF4-FFF2-40B4-BE49-F238E27FC236}">
                  <a16:creationId xmlns:a16="http://schemas.microsoft.com/office/drawing/2014/main" id="{92F4F742-FEBD-AE7E-BD5C-09E1F8D71EB0}"/>
                </a:ext>
              </a:extLst>
            </p:cNvPr>
            <p:cNvSpPr/>
            <p:nvPr/>
          </p:nvSpPr>
          <p:spPr>
            <a:xfrm>
              <a:off x="6156960" y="1303020"/>
              <a:ext cx="4259580" cy="880518"/>
            </a:xfrm>
            <a:prstGeom prst="rect">
              <a:avLst/>
            </a:prstGeom>
            <a:noFill/>
            <a:ln w="19050">
              <a:solidFill>
                <a:srgbClr val="F1AB0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1B9B6288-1E8C-57F5-CC98-9623FE51EFD0}"/>
                </a:ext>
              </a:extLst>
            </p:cNvPr>
            <p:cNvSpPr txBox="1"/>
            <p:nvPr/>
          </p:nvSpPr>
          <p:spPr>
            <a:xfrm>
              <a:off x="6400800" y="1379220"/>
              <a:ext cx="3855720" cy="738437"/>
            </a:xfrm>
            <a:prstGeom prst="rect">
              <a:avLst/>
            </a:prstGeom>
            <a:noFill/>
          </p:spPr>
          <p:txBody>
            <a:bodyPr wrap="square" lIns="36000" tIns="36000" rIns="36000" bIns="36000" rtlCol="0">
              <a:noAutofit/>
            </a:bodyPr>
            <a:lstStyle/>
            <a:p>
              <a:pPr>
                <a:lnSpc>
                  <a:spcPct val="110000"/>
                </a:lnSpc>
              </a:pPr>
              <a:r>
                <a:rPr lang="en-GB" sz="1000">
                  <a:latin typeface="Bahnschrift" panose="020B0502040204020203" pitchFamily="34" charset="0"/>
                </a:rPr>
                <a:t>Guide marketing initiatives for existing company product LXR500. This includes notifying the public of new features, designs or color options. Come up with creative ways to maintain or increase current sales numbers for a product.</a:t>
              </a:r>
            </a:p>
          </p:txBody>
        </p:sp>
        <p:sp>
          <p:nvSpPr>
            <p:cNvPr id="15" name="Rectangle 14">
              <a:extLst>
                <a:ext uri="{FF2B5EF4-FFF2-40B4-BE49-F238E27FC236}">
                  <a16:creationId xmlns:a16="http://schemas.microsoft.com/office/drawing/2014/main" id="{51D9BA39-DA92-F194-4324-78AB6FE53F3B}"/>
                </a:ext>
              </a:extLst>
            </p:cNvPr>
            <p:cNvSpPr/>
            <p:nvPr/>
          </p:nvSpPr>
          <p:spPr>
            <a:xfrm>
              <a:off x="5523930" y="971776"/>
              <a:ext cx="644206" cy="70462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r-Latn-RS" sz="2400" b="1">
                  <a:latin typeface="Bahnschrift" panose="020B0502040204020203" pitchFamily="34" charset="0"/>
                </a:rPr>
                <a:t>03</a:t>
              </a:r>
              <a:endParaRPr lang="en-GB" sz="2400" b="1">
                <a:latin typeface="Bahnschrift" panose="020B0502040204020203" pitchFamily="34" charset="0"/>
              </a:endParaRPr>
            </a:p>
          </p:txBody>
        </p:sp>
        <p:sp>
          <p:nvSpPr>
            <p:cNvPr id="16" name="Rectangle 15">
              <a:extLst>
                <a:ext uri="{FF2B5EF4-FFF2-40B4-BE49-F238E27FC236}">
                  <a16:creationId xmlns:a16="http://schemas.microsoft.com/office/drawing/2014/main" id="{510BAFCF-3933-83FA-1478-A8A69109D985}"/>
                </a:ext>
              </a:extLst>
            </p:cNvPr>
            <p:cNvSpPr/>
            <p:nvPr/>
          </p:nvSpPr>
          <p:spPr>
            <a:xfrm>
              <a:off x="6400800" y="976856"/>
              <a:ext cx="4015740" cy="33124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200" b="1">
                  <a:latin typeface="Bahnschrift" panose="020B0502040204020203" pitchFamily="34" charset="0"/>
                </a:rPr>
                <a:t>Promote sales for an existing product</a:t>
              </a:r>
            </a:p>
          </p:txBody>
        </p:sp>
      </p:grpSp>
      <p:grpSp>
        <p:nvGrpSpPr>
          <p:cNvPr id="21" name="Group 20">
            <a:extLst>
              <a:ext uri="{FF2B5EF4-FFF2-40B4-BE49-F238E27FC236}">
                <a16:creationId xmlns:a16="http://schemas.microsoft.com/office/drawing/2014/main" id="{79B60361-1671-3AF8-66A2-33CBBD2D379E}"/>
              </a:ext>
            </a:extLst>
          </p:cNvPr>
          <p:cNvGrpSpPr/>
          <p:nvPr/>
        </p:nvGrpSpPr>
        <p:grpSpPr>
          <a:xfrm>
            <a:off x="5505611" y="2548387"/>
            <a:ext cx="4892610" cy="1211762"/>
            <a:chOff x="5523930" y="971776"/>
            <a:chExt cx="4892610" cy="1211762"/>
          </a:xfrm>
        </p:grpSpPr>
        <p:sp>
          <p:nvSpPr>
            <p:cNvPr id="22" name="Rectangle 21">
              <a:extLst>
                <a:ext uri="{FF2B5EF4-FFF2-40B4-BE49-F238E27FC236}">
                  <a16:creationId xmlns:a16="http://schemas.microsoft.com/office/drawing/2014/main" id="{B9693112-D7CD-E375-E926-F0D3A3773300}"/>
                </a:ext>
              </a:extLst>
            </p:cNvPr>
            <p:cNvSpPr/>
            <p:nvPr/>
          </p:nvSpPr>
          <p:spPr>
            <a:xfrm>
              <a:off x="6156960" y="1303020"/>
              <a:ext cx="4259580" cy="880518"/>
            </a:xfrm>
            <a:prstGeom prst="rect">
              <a:avLst/>
            </a:prstGeom>
            <a:noFill/>
            <a:ln w="19050">
              <a:solidFill>
                <a:srgbClr val="F1AB0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ADFB6A79-B09C-DF24-DC14-B9978F8630D8}"/>
                </a:ext>
              </a:extLst>
            </p:cNvPr>
            <p:cNvSpPr txBox="1"/>
            <p:nvPr/>
          </p:nvSpPr>
          <p:spPr>
            <a:xfrm>
              <a:off x="6400800" y="1379220"/>
              <a:ext cx="3855720" cy="738437"/>
            </a:xfrm>
            <a:prstGeom prst="rect">
              <a:avLst/>
            </a:prstGeom>
            <a:noFill/>
          </p:spPr>
          <p:txBody>
            <a:bodyPr wrap="square" lIns="36000" tIns="36000" rIns="36000" bIns="36000" rtlCol="0">
              <a:noAutofit/>
            </a:bodyPr>
            <a:lstStyle/>
            <a:p>
              <a:pPr>
                <a:lnSpc>
                  <a:spcPct val="110000"/>
                </a:lnSpc>
              </a:pPr>
              <a:r>
                <a:rPr lang="en-GB" sz="1000">
                  <a:latin typeface="Bahnschrift" panose="020B0502040204020203" pitchFamily="34" charset="0"/>
                </a:rPr>
                <a:t>Our business has a lot of competitors with similar products, which makes us develop rival marketing campaigns, enhancing our SEO rankings and using promotional offers to encourage customers to keep engaging with our business.</a:t>
              </a:r>
            </a:p>
          </p:txBody>
        </p:sp>
        <p:sp>
          <p:nvSpPr>
            <p:cNvPr id="24" name="Rectangle 23">
              <a:extLst>
                <a:ext uri="{FF2B5EF4-FFF2-40B4-BE49-F238E27FC236}">
                  <a16:creationId xmlns:a16="http://schemas.microsoft.com/office/drawing/2014/main" id="{A78345CE-B353-DA88-5E4D-5CE37EBC64DF}"/>
                </a:ext>
              </a:extLst>
            </p:cNvPr>
            <p:cNvSpPr/>
            <p:nvPr/>
          </p:nvSpPr>
          <p:spPr>
            <a:xfrm>
              <a:off x="5523930" y="971776"/>
              <a:ext cx="644206" cy="70462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r-Latn-RS" sz="2400" b="1">
                  <a:latin typeface="Bahnschrift" panose="020B0502040204020203" pitchFamily="34" charset="0"/>
                </a:rPr>
                <a:t>02</a:t>
              </a:r>
              <a:endParaRPr lang="en-GB" sz="2400" b="1">
                <a:latin typeface="Bahnschrift" panose="020B0502040204020203" pitchFamily="34" charset="0"/>
              </a:endParaRPr>
            </a:p>
          </p:txBody>
        </p:sp>
        <p:sp>
          <p:nvSpPr>
            <p:cNvPr id="25" name="Rectangle 24">
              <a:extLst>
                <a:ext uri="{FF2B5EF4-FFF2-40B4-BE49-F238E27FC236}">
                  <a16:creationId xmlns:a16="http://schemas.microsoft.com/office/drawing/2014/main" id="{BC2C70D0-717C-408B-D416-FF637EF133CE}"/>
                </a:ext>
              </a:extLst>
            </p:cNvPr>
            <p:cNvSpPr/>
            <p:nvPr/>
          </p:nvSpPr>
          <p:spPr>
            <a:xfrm>
              <a:off x="6400800" y="976856"/>
              <a:ext cx="4015740" cy="33124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sr-Latn-RS" sz="1200" b="1">
                  <a:latin typeface="Bahnschrift" panose="020B0502040204020203" pitchFamily="34" charset="0"/>
                </a:rPr>
                <a:t>Maintain customer loyalty</a:t>
              </a:r>
            </a:p>
          </p:txBody>
        </p:sp>
      </p:grpSp>
      <p:grpSp>
        <p:nvGrpSpPr>
          <p:cNvPr id="26" name="Group 25">
            <a:extLst>
              <a:ext uri="{FF2B5EF4-FFF2-40B4-BE49-F238E27FC236}">
                <a16:creationId xmlns:a16="http://schemas.microsoft.com/office/drawing/2014/main" id="{FE66A7DE-5003-E051-499B-83F03966B052}"/>
              </a:ext>
            </a:extLst>
          </p:cNvPr>
          <p:cNvGrpSpPr/>
          <p:nvPr/>
        </p:nvGrpSpPr>
        <p:grpSpPr>
          <a:xfrm>
            <a:off x="5505611" y="994636"/>
            <a:ext cx="4892610" cy="1211762"/>
            <a:chOff x="5523930" y="971776"/>
            <a:chExt cx="4892610" cy="1211762"/>
          </a:xfrm>
        </p:grpSpPr>
        <p:sp>
          <p:nvSpPr>
            <p:cNvPr id="27" name="Rectangle 26">
              <a:extLst>
                <a:ext uri="{FF2B5EF4-FFF2-40B4-BE49-F238E27FC236}">
                  <a16:creationId xmlns:a16="http://schemas.microsoft.com/office/drawing/2014/main" id="{6833414D-8241-3E1B-D47F-82C11BA2539B}"/>
                </a:ext>
              </a:extLst>
            </p:cNvPr>
            <p:cNvSpPr/>
            <p:nvPr/>
          </p:nvSpPr>
          <p:spPr>
            <a:xfrm>
              <a:off x="6156960" y="1303020"/>
              <a:ext cx="4259580" cy="880518"/>
            </a:xfrm>
            <a:prstGeom prst="rect">
              <a:avLst/>
            </a:prstGeom>
            <a:noFill/>
            <a:ln w="19050">
              <a:solidFill>
                <a:srgbClr val="F1AB0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0EE73E29-6253-8AEB-E228-02DF4FFDD4C9}"/>
                </a:ext>
              </a:extLst>
            </p:cNvPr>
            <p:cNvSpPr txBox="1"/>
            <p:nvPr/>
          </p:nvSpPr>
          <p:spPr>
            <a:xfrm>
              <a:off x="6400800" y="1379220"/>
              <a:ext cx="3855720" cy="738437"/>
            </a:xfrm>
            <a:prstGeom prst="rect">
              <a:avLst/>
            </a:prstGeom>
            <a:noFill/>
          </p:spPr>
          <p:txBody>
            <a:bodyPr wrap="square" lIns="36000" tIns="36000" rIns="36000" bIns="36000" rtlCol="0">
              <a:noAutofit/>
            </a:bodyPr>
            <a:lstStyle/>
            <a:p>
              <a:pPr>
                <a:lnSpc>
                  <a:spcPct val="110000"/>
                </a:lnSpc>
              </a:pPr>
              <a:r>
                <a:rPr lang="en-GB" sz="1000">
                  <a:latin typeface="Bahnschrift" panose="020B0502040204020203" pitchFamily="34" charset="0"/>
                </a:rPr>
                <a:t>To choose the best strategies for promoting a new product and gauge its popularity with consumers, marketers create to describe sales or consumer involvement targets as a result of marketing campaigns for new products.</a:t>
              </a:r>
            </a:p>
          </p:txBody>
        </p:sp>
        <p:sp>
          <p:nvSpPr>
            <p:cNvPr id="29" name="Rectangle 28">
              <a:extLst>
                <a:ext uri="{FF2B5EF4-FFF2-40B4-BE49-F238E27FC236}">
                  <a16:creationId xmlns:a16="http://schemas.microsoft.com/office/drawing/2014/main" id="{D47CBDEC-248D-9B99-915F-070A25FB3A02}"/>
                </a:ext>
              </a:extLst>
            </p:cNvPr>
            <p:cNvSpPr/>
            <p:nvPr/>
          </p:nvSpPr>
          <p:spPr>
            <a:xfrm>
              <a:off x="5523930" y="971776"/>
              <a:ext cx="644206" cy="70462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r-Latn-RS" sz="2400" b="1">
                  <a:latin typeface="Bahnschrift" panose="020B0502040204020203" pitchFamily="34" charset="0"/>
                </a:rPr>
                <a:t>01</a:t>
              </a:r>
              <a:endParaRPr lang="en-GB" sz="2400" b="1">
                <a:latin typeface="Bahnschrift" panose="020B0502040204020203" pitchFamily="34" charset="0"/>
              </a:endParaRPr>
            </a:p>
          </p:txBody>
        </p:sp>
        <p:sp>
          <p:nvSpPr>
            <p:cNvPr id="30" name="Rectangle 29">
              <a:extLst>
                <a:ext uri="{FF2B5EF4-FFF2-40B4-BE49-F238E27FC236}">
                  <a16:creationId xmlns:a16="http://schemas.microsoft.com/office/drawing/2014/main" id="{3D703D60-43CF-B5A3-77FC-FDE034046DB8}"/>
                </a:ext>
              </a:extLst>
            </p:cNvPr>
            <p:cNvSpPr/>
            <p:nvPr/>
          </p:nvSpPr>
          <p:spPr>
            <a:xfrm>
              <a:off x="6400800" y="976856"/>
              <a:ext cx="4015740" cy="33124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200" b="1">
                  <a:latin typeface="Bahnschrift" panose="020B0502040204020203" pitchFamily="34" charset="0"/>
                </a:rPr>
                <a:t>Promote a new product</a:t>
              </a:r>
            </a:p>
          </p:txBody>
        </p:sp>
      </p:grpSp>
      <p:grpSp>
        <p:nvGrpSpPr>
          <p:cNvPr id="31" name="Group 30">
            <a:extLst>
              <a:ext uri="{FF2B5EF4-FFF2-40B4-BE49-F238E27FC236}">
                <a16:creationId xmlns:a16="http://schemas.microsoft.com/office/drawing/2014/main" id="{DDE77549-4ABA-1D7E-A009-FC074A91D69D}"/>
              </a:ext>
            </a:extLst>
          </p:cNvPr>
          <p:cNvGrpSpPr/>
          <p:nvPr/>
        </p:nvGrpSpPr>
        <p:grpSpPr>
          <a:xfrm>
            <a:off x="5505611" y="5655888"/>
            <a:ext cx="4892610" cy="1211762"/>
            <a:chOff x="5523930" y="971776"/>
            <a:chExt cx="4892610" cy="1211762"/>
          </a:xfrm>
        </p:grpSpPr>
        <p:sp>
          <p:nvSpPr>
            <p:cNvPr id="32" name="Rectangle 31">
              <a:extLst>
                <a:ext uri="{FF2B5EF4-FFF2-40B4-BE49-F238E27FC236}">
                  <a16:creationId xmlns:a16="http://schemas.microsoft.com/office/drawing/2014/main" id="{6A0BC8E5-BF89-6B2F-2BC9-9C2D71DFB1C1}"/>
                </a:ext>
              </a:extLst>
            </p:cNvPr>
            <p:cNvSpPr/>
            <p:nvPr/>
          </p:nvSpPr>
          <p:spPr>
            <a:xfrm>
              <a:off x="6156960" y="1303020"/>
              <a:ext cx="4259580" cy="880518"/>
            </a:xfrm>
            <a:prstGeom prst="rect">
              <a:avLst/>
            </a:prstGeom>
            <a:noFill/>
            <a:ln w="19050">
              <a:solidFill>
                <a:srgbClr val="F1AB0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B41B0733-0942-9D56-99DC-98A9FD52A412}"/>
                </a:ext>
              </a:extLst>
            </p:cNvPr>
            <p:cNvSpPr txBox="1"/>
            <p:nvPr/>
          </p:nvSpPr>
          <p:spPr>
            <a:xfrm>
              <a:off x="6400800" y="1379220"/>
              <a:ext cx="3855720" cy="738437"/>
            </a:xfrm>
            <a:prstGeom prst="rect">
              <a:avLst/>
            </a:prstGeom>
            <a:noFill/>
          </p:spPr>
          <p:txBody>
            <a:bodyPr wrap="square" lIns="36000" tIns="36000" rIns="36000" bIns="36000" rtlCol="0">
              <a:noAutofit/>
            </a:bodyPr>
            <a:lstStyle/>
            <a:p>
              <a:pPr>
                <a:lnSpc>
                  <a:spcPct val="110000"/>
                </a:lnSpc>
              </a:pPr>
              <a:r>
                <a:rPr lang="en-GB" sz="1000">
                  <a:latin typeface="Bahnschrift" panose="020B0502040204020203" pitchFamily="34" charset="0"/>
                </a:rPr>
                <a:t>Encourage employees of retail establishments to sell a specified quantity of their goods within a given period of time. Examine sales data over time for various retail locations to determine the effectiveness of internal promotional targets.</a:t>
              </a:r>
            </a:p>
          </p:txBody>
        </p:sp>
        <p:sp>
          <p:nvSpPr>
            <p:cNvPr id="34" name="Rectangle 33">
              <a:extLst>
                <a:ext uri="{FF2B5EF4-FFF2-40B4-BE49-F238E27FC236}">
                  <a16:creationId xmlns:a16="http://schemas.microsoft.com/office/drawing/2014/main" id="{5EF92B54-E6D9-A8E9-5ED4-55A3363E206E}"/>
                </a:ext>
              </a:extLst>
            </p:cNvPr>
            <p:cNvSpPr/>
            <p:nvPr/>
          </p:nvSpPr>
          <p:spPr>
            <a:xfrm>
              <a:off x="5523930" y="971776"/>
              <a:ext cx="644206" cy="70462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r-Latn-RS" sz="2400" b="1">
                  <a:latin typeface="Bahnschrift" panose="020B0502040204020203" pitchFamily="34" charset="0"/>
                </a:rPr>
                <a:t>04</a:t>
              </a:r>
              <a:endParaRPr lang="en-GB" sz="2400" b="1">
                <a:latin typeface="Bahnschrift" panose="020B0502040204020203" pitchFamily="34" charset="0"/>
              </a:endParaRPr>
            </a:p>
          </p:txBody>
        </p:sp>
        <p:sp>
          <p:nvSpPr>
            <p:cNvPr id="35" name="Rectangle 34">
              <a:extLst>
                <a:ext uri="{FF2B5EF4-FFF2-40B4-BE49-F238E27FC236}">
                  <a16:creationId xmlns:a16="http://schemas.microsoft.com/office/drawing/2014/main" id="{36627538-7C6C-17FB-78BF-202E405AB0D8}"/>
                </a:ext>
              </a:extLst>
            </p:cNvPr>
            <p:cNvSpPr/>
            <p:nvPr/>
          </p:nvSpPr>
          <p:spPr>
            <a:xfrm>
              <a:off x="6400800" y="976856"/>
              <a:ext cx="4015740" cy="331244"/>
            </a:xfrm>
            <a:prstGeom prst="rect">
              <a:avLst/>
            </a:prstGeom>
            <a:solidFill>
              <a:srgbClr val="3F3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sr-Latn-RS" sz="1200" b="1">
                  <a:latin typeface="Bahnschrift" panose="020B0502040204020203" pitchFamily="34" charset="0"/>
                </a:rPr>
                <a:t>Encourage sales at retail locations</a:t>
              </a:r>
              <a:endParaRPr lang="en-GB" sz="1200" b="1">
                <a:latin typeface="Bahnschrift" panose="020B0502040204020203" pitchFamily="34" charset="0"/>
              </a:endParaRPr>
            </a:p>
          </p:txBody>
        </p:sp>
      </p:grpSp>
      <p:sp>
        <p:nvSpPr>
          <p:cNvPr id="36" name="TextBox 84">
            <a:extLst>
              <a:ext uri="{FF2B5EF4-FFF2-40B4-BE49-F238E27FC236}">
                <a16:creationId xmlns:a16="http://schemas.microsoft.com/office/drawing/2014/main" id="{29768493-AABF-96AE-14FF-FCCF6FB488AF}"/>
              </a:ext>
            </a:extLst>
          </p:cNvPr>
          <p:cNvSpPr txBox="1"/>
          <p:nvPr/>
        </p:nvSpPr>
        <p:spPr>
          <a:xfrm>
            <a:off x="9016678" y="7193814"/>
            <a:ext cx="1514691" cy="242246"/>
          </a:xfrm>
          <a:prstGeom prst="rect">
            <a:avLst/>
          </a:prstGeom>
          <a:noFill/>
        </p:spPr>
        <p:txBody>
          <a:bodyPr wrap="square" rtlCol="0">
            <a:spAutoFit/>
          </a:bodyPr>
          <a:lstStyle/>
          <a:p>
            <a:pPr marL="0" marR="0" algn="r">
              <a:lnSpc>
                <a:spcPct val="107000"/>
              </a:lnSpc>
              <a:spcBef>
                <a:spcPts val="0"/>
              </a:spcBef>
              <a:spcAft>
                <a:spcPts val="0"/>
              </a:spcAft>
            </a:pPr>
            <a:r>
              <a:rPr lang="en-GB" sz="1000" b="1">
                <a:effectLst/>
                <a:latin typeface="Bahnschrift" panose="020B0502040204020203" pitchFamily="34"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 TemplateLab.com</a:t>
            </a:r>
            <a:endParaRPr lang="en-GB" sz="1000" b="1">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37" name="Picture 36">
            <a:hlinkClick r:id="rId4"/>
            <a:extLst>
              <a:ext uri="{FF2B5EF4-FFF2-40B4-BE49-F238E27FC236}">
                <a16:creationId xmlns:a16="http://schemas.microsoft.com/office/drawing/2014/main" id="{737C5437-3633-6559-E58C-269FF040314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24982" y="115222"/>
            <a:ext cx="1273239" cy="288000"/>
          </a:xfrm>
          <a:prstGeom prst="rect">
            <a:avLst/>
          </a:prstGeom>
        </p:spPr>
      </p:pic>
    </p:spTree>
    <p:extLst>
      <p:ext uri="{BB962C8B-B14F-4D97-AF65-F5344CB8AC3E}">
        <p14:creationId xmlns:p14="http://schemas.microsoft.com/office/powerpoint/2010/main" val="1353348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19</TotalTime>
  <Words>284</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 | ELMED d.o.o.</dc:creator>
  <cp:lastModifiedBy>Bratislav Milojevic | ELMED d.o.o.</cp:lastModifiedBy>
  <cp:revision>4</cp:revision>
  <dcterms:created xsi:type="dcterms:W3CDTF">2023-08-11T13:25:22Z</dcterms:created>
  <dcterms:modified xsi:type="dcterms:W3CDTF">2023-08-11T13:45:37Z</dcterms:modified>
</cp:coreProperties>
</file>