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4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0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8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3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4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6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CAD0-66A9-4479-80F5-2261860C9A66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7BF0-152A-49F5-B69C-51C84B67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templatelab.com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50C7FED-D111-6A4C-B123-70C8C1967849}"/>
              </a:ext>
            </a:extLst>
          </p:cNvPr>
          <p:cNvGrpSpPr/>
          <p:nvPr/>
        </p:nvGrpSpPr>
        <p:grpSpPr>
          <a:xfrm>
            <a:off x="3646329" y="1965642"/>
            <a:ext cx="2850515" cy="1982470"/>
            <a:chOff x="0" y="0"/>
            <a:chExt cx="2850986" cy="1982613"/>
          </a:xfrm>
        </p:grpSpPr>
        <p:sp>
          <p:nvSpPr>
            <p:cNvPr id="23" name="Rectangle: Diagonal Corners Snipped 22">
              <a:extLst>
                <a:ext uri="{FF2B5EF4-FFF2-40B4-BE49-F238E27FC236}">
                  <a16:creationId xmlns:a16="http://schemas.microsoft.com/office/drawing/2014/main" id="{9D389214-71BC-A43F-02F8-C659BD80A138}"/>
                </a:ext>
              </a:extLst>
            </p:cNvPr>
            <p:cNvSpPr/>
            <p:nvPr/>
          </p:nvSpPr>
          <p:spPr>
            <a:xfrm>
              <a:off x="0" y="14289"/>
              <a:ext cx="2832881" cy="1953084"/>
            </a:xfrm>
            <a:prstGeom prst="snip2Diag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 kern="100">
                  <a:solidFill>
                    <a:srgbClr val="114CB0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CONTAINTMENT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C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ontain the incident to prevent it from escalating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isolate network segments and take any affected systems offline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apply temporary fixes to affected systems and redeploy clean systems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1EA4A0-E4FC-8A26-723C-9B16AB2E12C6}"/>
                </a:ext>
              </a:extLst>
            </p:cNvPr>
            <p:cNvGrpSpPr/>
            <p:nvPr/>
          </p:nvGrpSpPr>
          <p:grpSpPr>
            <a:xfrm>
              <a:off x="0" y="14289"/>
              <a:ext cx="342900" cy="1968324"/>
              <a:chOff x="0" y="14289"/>
              <a:chExt cx="342900" cy="196832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C8FA6E-2002-A4EA-1CC3-C709095A8415}"/>
                  </a:ext>
                </a:extLst>
              </p:cNvPr>
              <p:cNvCxnSpPr/>
              <p:nvPr/>
            </p:nvCxnSpPr>
            <p:spPr>
              <a:xfrm flipH="1">
                <a:off x="7620" y="14289"/>
                <a:ext cx="0" cy="1633044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86D33D3-875B-410B-B92F-0043250C0833}"/>
                  </a:ext>
                </a:extLst>
              </p:cNvPr>
              <p:cNvCxnSpPr/>
              <p:nvPr/>
            </p:nvCxnSpPr>
            <p:spPr>
              <a:xfrm>
                <a:off x="0" y="1627331"/>
                <a:ext cx="342900" cy="355282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4885A3-8E82-409C-8552-3F3378D4F17D}"/>
                </a:ext>
              </a:extLst>
            </p:cNvPr>
            <p:cNvGrpSpPr/>
            <p:nvPr/>
          </p:nvGrpSpPr>
          <p:grpSpPr>
            <a:xfrm flipH="1" flipV="1">
              <a:off x="2508086" y="0"/>
              <a:ext cx="342900" cy="1968324"/>
              <a:chOff x="2506175" y="0"/>
              <a:chExt cx="342900" cy="1968324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65AD56-2228-0D88-888A-CF8844C1940D}"/>
                  </a:ext>
                </a:extLst>
              </p:cNvPr>
              <p:cNvCxnSpPr/>
              <p:nvPr/>
            </p:nvCxnSpPr>
            <p:spPr>
              <a:xfrm flipH="1">
                <a:off x="2513795" y="0"/>
                <a:ext cx="0" cy="1633044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A2DA3C-CA7F-6F35-6C1F-7286E2FA32AC}"/>
                  </a:ext>
                </a:extLst>
              </p:cNvPr>
              <p:cNvCxnSpPr/>
              <p:nvPr/>
            </p:nvCxnSpPr>
            <p:spPr>
              <a:xfrm>
                <a:off x="2506175" y="1613042"/>
                <a:ext cx="342900" cy="355282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A87F63-FD1D-4838-92FB-B76F7D79F13B}"/>
              </a:ext>
            </a:extLst>
          </p:cNvPr>
          <p:cNvGrpSpPr/>
          <p:nvPr/>
        </p:nvGrpSpPr>
        <p:grpSpPr>
          <a:xfrm>
            <a:off x="7151921" y="1966754"/>
            <a:ext cx="2848610" cy="1979294"/>
            <a:chOff x="0" y="0"/>
            <a:chExt cx="2850986" cy="1982613"/>
          </a:xfrm>
        </p:grpSpPr>
        <p:sp>
          <p:nvSpPr>
            <p:cNvPr id="31" name="Rectangle: Diagonal Corners Snipped 30">
              <a:extLst>
                <a:ext uri="{FF2B5EF4-FFF2-40B4-BE49-F238E27FC236}">
                  <a16:creationId xmlns:a16="http://schemas.microsoft.com/office/drawing/2014/main" id="{C8615780-CBE9-3C72-2E23-69C45921AE3F}"/>
                </a:ext>
              </a:extLst>
            </p:cNvPr>
            <p:cNvSpPr/>
            <p:nvPr/>
          </p:nvSpPr>
          <p:spPr>
            <a:xfrm>
              <a:off x="0" y="14289"/>
              <a:ext cx="2832881" cy="1953084"/>
            </a:xfrm>
            <a:prstGeom prst="snip2Diag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1000" b="1" kern="100">
                  <a:solidFill>
                    <a:srgbClr val="218AC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ERADICTION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Identifying the attack's root cause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Removing the threat from systems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Planning to fix any exploitable vulnerabilities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ADD71BB-5553-9804-582D-4EC1B574C7CC}"/>
                </a:ext>
              </a:extLst>
            </p:cNvPr>
            <p:cNvGrpSpPr/>
            <p:nvPr/>
          </p:nvGrpSpPr>
          <p:grpSpPr>
            <a:xfrm>
              <a:off x="0" y="14289"/>
              <a:ext cx="342900" cy="1968324"/>
              <a:chOff x="0" y="14289"/>
              <a:chExt cx="342900" cy="196832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27247F0-01AD-0C44-695A-1EE627EAC323}"/>
                  </a:ext>
                </a:extLst>
              </p:cNvPr>
              <p:cNvCxnSpPr/>
              <p:nvPr/>
            </p:nvCxnSpPr>
            <p:spPr>
              <a:xfrm flipH="1">
                <a:off x="7620" y="14289"/>
                <a:ext cx="0" cy="1633044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79EB1F-9940-B916-4395-5802D4F279FB}"/>
                  </a:ext>
                </a:extLst>
              </p:cNvPr>
              <p:cNvCxnSpPr/>
              <p:nvPr/>
            </p:nvCxnSpPr>
            <p:spPr>
              <a:xfrm>
                <a:off x="0" y="1627331"/>
                <a:ext cx="342900" cy="355282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E2CCD5-FBED-1164-7C76-41C93C0724A6}"/>
                </a:ext>
              </a:extLst>
            </p:cNvPr>
            <p:cNvGrpSpPr/>
            <p:nvPr/>
          </p:nvGrpSpPr>
          <p:grpSpPr>
            <a:xfrm flipH="1" flipV="1">
              <a:off x="2508086" y="0"/>
              <a:ext cx="342900" cy="1968324"/>
              <a:chOff x="2506175" y="0"/>
              <a:chExt cx="342900" cy="196832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69896B8-8CFD-66EB-788D-2C0548F65E8E}"/>
                  </a:ext>
                </a:extLst>
              </p:cNvPr>
              <p:cNvCxnSpPr/>
              <p:nvPr/>
            </p:nvCxnSpPr>
            <p:spPr>
              <a:xfrm flipH="1">
                <a:off x="2513795" y="0"/>
                <a:ext cx="0" cy="1633044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16D350D-0F74-1F8C-E277-9BD1C0457F4B}"/>
                  </a:ext>
                </a:extLst>
              </p:cNvPr>
              <p:cNvCxnSpPr/>
              <p:nvPr/>
            </p:nvCxnSpPr>
            <p:spPr>
              <a:xfrm>
                <a:off x="2506175" y="1613042"/>
                <a:ext cx="342900" cy="355282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928CDC-6DD2-4FB1-88F2-455D07042A62}"/>
              </a:ext>
            </a:extLst>
          </p:cNvPr>
          <p:cNvGrpSpPr/>
          <p:nvPr/>
        </p:nvGrpSpPr>
        <p:grpSpPr>
          <a:xfrm>
            <a:off x="3646329" y="5054282"/>
            <a:ext cx="2850515" cy="1982470"/>
            <a:chOff x="0" y="0"/>
            <a:chExt cx="2850986" cy="1982613"/>
          </a:xfrm>
        </p:grpSpPr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741F0DDE-6CCB-60EE-9F63-9242EC768BE5}"/>
                </a:ext>
              </a:extLst>
            </p:cNvPr>
            <p:cNvSpPr/>
            <p:nvPr/>
          </p:nvSpPr>
          <p:spPr>
            <a:xfrm>
              <a:off x="0" y="14289"/>
              <a:ext cx="2832881" cy="1953084"/>
            </a:xfrm>
            <a:prstGeom prst="snip2Diag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1000" b="1" kern="100">
                  <a:solidFill>
                    <a:srgbClr val="218AC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RECOVERY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Restore affected systems to service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C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hoose when to restore, how to check if systems are secure, and the length of time monitoring is necessary.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B6BA6D-EF3B-EDD1-B169-20C675D1B94D}"/>
                </a:ext>
              </a:extLst>
            </p:cNvPr>
            <p:cNvGrpSpPr/>
            <p:nvPr/>
          </p:nvGrpSpPr>
          <p:grpSpPr>
            <a:xfrm>
              <a:off x="0" y="14289"/>
              <a:ext cx="342900" cy="1968324"/>
              <a:chOff x="0" y="14289"/>
              <a:chExt cx="342900" cy="1968324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E620545-1358-A69A-8D1E-1FC8254184C7}"/>
                  </a:ext>
                </a:extLst>
              </p:cNvPr>
              <p:cNvCxnSpPr/>
              <p:nvPr/>
            </p:nvCxnSpPr>
            <p:spPr>
              <a:xfrm flipH="1">
                <a:off x="7620" y="14289"/>
                <a:ext cx="0" cy="1633044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9212529-D67E-8E18-AD97-C2C07F07839E}"/>
                  </a:ext>
                </a:extLst>
              </p:cNvPr>
              <p:cNvCxnSpPr/>
              <p:nvPr/>
            </p:nvCxnSpPr>
            <p:spPr>
              <a:xfrm>
                <a:off x="0" y="1627331"/>
                <a:ext cx="342900" cy="355282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E8B66E8-5D7D-811B-C459-438BEADA42EF}"/>
                </a:ext>
              </a:extLst>
            </p:cNvPr>
            <p:cNvGrpSpPr/>
            <p:nvPr/>
          </p:nvGrpSpPr>
          <p:grpSpPr>
            <a:xfrm flipH="1" flipV="1">
              <a:off x="2508086" y="0"/>
              <a:ext cx="342900" cy="1968324"/>
              <a:chOff x="2506175" y="0"/>
              <a:chExt cx="342900" cy="196832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112BB59-24F6-2142-0D92-EDB7D5376F7B}"/>
                  </a:ext>
                </a:extLst>
              </p:cNvPr>
              <p:cNvCxnSpPr/>
              <p:nvPr/>
            </p:nvCxnSpPr>
            <p:spPr>
              <a:xfrm flipH="1">
                <a:off x="2513795" y="0"/>
                <a:ext cx="0" cy="1633044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BEF31AC-59E2-8078-35DC-BDEF55546511}"/>
                  </a:ext>
                </a:extLst>
              </p:cNvPr>
              <p:cNvCxnSpPr/>
              <p:nvPr/>
            </p:nvCxnSpPr>
            <p:spPr>
              <a:xfrm>
                <a:off x="2506175" y="1613042"/>
                <a:ext cx="342900" cy="355282"/>
              </a:xfrm>
              <a:prstGeom prst="line">
                <a:avLst/>
              </a:prstGeom>
              <a:ln w="38100">
                <a:solidFill>
                  <a:srgbClr val="218A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7FC155-5ED4-4483-81DD-BE2EC260C0A6}"/>
              </a:ext>
            </a:extLst>
          </p:cNvPr>
          <p:cNvGrpSpPr/>
          <p:nvPr/>
        </p:nvGrpSpPr>
        <p:grpSpPr>
          <a:xfrm>
            <a:off x="7159535" y="5042219"/>
            <a:ext cx="2848610" cy="1979294"/>
            <a:chOff x="0" y="0"/>
            <a:chExt cx="2850986" cy="1982613"/>
          </a:xfrm>
        </p:grpSpPr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945E0E35-BE25-E8C0-0A1E-5CEBA8F2B872}"/>
                </a:ext>
              </a:extLst>
            </p:cNvPr>
            <p:cNvSpPr/>
            <p:nvPr/>
          </p:nvSpPr>
          <p:spPr>
            <a:xfrm>
              <a:off x="0" y="14289"/>
              <a:ext cx="2832881" cy="1953084"/>
            </a:xfrm>
            <a:prstGeom prst="snip2Diag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 kern="100">
                  <a:solidFill>
                    <a:srgbClr val="114CB0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LESSONS LEARNED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E</a:t>
              </a:r>
              <a:r>
                <a:rPr lang="en-GB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xtensively review the incident—ideally within two weeks from incidents conclusion document</a:t>
              </a:r>
              <a:r>
                <a:rPr lang="sr-Latn-RS" sz="900" kern="100">
                  <a:solidFill>
                    <a:srgbClr val="262626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900" kern="100">
                  <a:solidFill>
                    <a:srgbClr val="0D0D0D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GB" sz="900" kern="100">
                  <a:solidFill>
                    <a:srgbClr val="0D0D0D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section discusses what measures should be taken to prevent a similar incident in the future, including any recommended changes to systems or procedures.</a:t>
              </a:r>
              <a:endParaRPr lang="sr-Latn-RS" sz="900" kern="100">
                <a:solidFill>
                  <a:srgbClr val="0D0D0D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C48E82-67FD-9C8D-4BE9-22DC8893BBA1}"/>
                </a:ext>
              </a:extLst>
            </p:cNvPr>
            <p:cNvGrpSpPr/>
            <p:nvPr/>
          </p:nvGrpSpPr>
          <p:grpSpPr>
            <a:xfrm>
              <a:off x="0" y="14289"/>
              <a:ext cx="342900" cy="1968324"/>
              <a:chOff x="0" y="14289"/>
              <a:chExt cx="342900" cy="196832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2E930A2-3134-2166-B0BE-E9C7818AC634}"/>
                  </a:ext>
                </a:extLst>
              </p:cNvPr>
              <p:cNvCxnSpPr/>
              <p:nvPr/>
            </p:nvCxnSpPr>
            <p:spPr>
              <a:xfrm flipH="1">
                <a:off x="7620" y="14289"/>
                <a:ext cx="0" cy="1633044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CF55C70-23AF-E803-73CB-674D00601903}"/>
                  </a:ext>
                </a:extLst>
              </p:cNvPr>
              <p:cNvCxnSpPr/>
              <p:nvPr/>
            </p:nvCxnSpPr>
            <p:spPr>
              <a:xfrm>
                <a:off x="0" y="1627331"/>
                <a:ext cx="342900" cy="355282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9F6E4F-6ADF-8602-3B61-8ED796FE5480}"/>
                </a:ext>
              </a:extLst>
            </p:cNvPr>
            <p:cNvGrpSpPr/>
            <p:nvPr/>
          </p:nvGrpSpPr>
          <p:grpSpPr>
            <a:xfrm flipH="1" flipV="1">
              <a:off x="2508086" y="0"/>
              <a:ext cx="342900" cy="1968324"/>
              <a:chOff x="2506175" y="0"/>
              <a:chExt cx="342900" cy="196832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C0ACBD-1E3E-AF7E-BF71-4ABF41BEEFC0}"/>
                  </a:ext>
                </a:extLst>
              </p:cNvPr>
              <p:cNvCxnSpPr/>
              <p:nvPr/>
            </p:nvCxnSpPr>
            <p:spPr>
              <a:xfrm flipH="1">
                <a:off x="2513795" y="0"/>
                <a:ext cx="0" cy="1633044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BA54B09-BD3B-81C4-534A-5638293611D7}"/>
                  </a:ext>
                </a:extLst>
              </p:cNvPr>
              <p:cNvCxnSpPr/>
              <p:nvPr/>
            </p:nvCxnSpPr>
            <p:spPr>
              <a:xfrm>
                <a:off x="2506175" y="1613042"/>
                <a:ext cx="342900" cy="355282"/>
              </a:xfrm>
              <a:prstGeom prst="line">
                <a:avLst/>
              </a:prstGeom>
              <a:ln w="38100">
                <a:solidFill>
                  <a:srgbClr val="114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Graphic 91">
            <a:extLst>
              <a:ext uri="{FF2B5EF4-FFF2-40B4-BE49-F238E27FC236}">
                <a16:creationId xmlns:a16="http://schemas.microsoft.com/office/drawing/2014/main" id="{87ADF77A-6C78-8CAC-7599-4C1CC53DE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807" y="1350987"/>
            <a:ext cx="465455" cy="467995"/>
          </a:xfrm>
          <a:prstGeom prst="rect">
            <a:avLst/>
          </a:prstGeom>
        </p:spPr>
      </p:pic>
      <p:pic>
        <p:nvPicPr>
          <p:cNvPr id="55" name="Graphic 92">
            <a:extLst>
              <a:ext uri="{FF2B5EF4-FFF2-40B4-BE49-F238E27FC236}">
                <a16:creationId xmlns:a16="http://schemas.microsoft.com/office/drawing/2014/main" id="{CDBF1172-2E7E-561C-4B3E-9B05BE208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0797" y="1350987"/>
            <a:ext cx="467995" cy="467995"/>
          </a:xfrm>
          <a:prstGeom prst="rect">
            <a:avLst/>
          </a:prstGeom>
        </p:spPr>
      </p:pic>
      <p:pic>
        <p:nvPicPr>
          <p:cNvPr id="56" name="Graphic 93">
            <a:extLst>
              <a:ext uri="{FF2B5EF4-FFF2-40B4-BE49-F238E27FC236}">
                <a16:creationId xmlns:a16="http://schemas.microsoft.com/office/drawing/2014/main" id="{00A021EF-9D3F-FFDF-50BD-02B4D2C3E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7910" y="4413882"/>
            <a:ext cx="467995" cy="467995"/>
          </a:xfrm>
          <a:prstGeom prst="rect">
            <a:avLst/>
          </a:prstGeom>
        </p:spPr>
      </p:pic>
      <p:pic>
        <p:nvPicPr>
          <p:cNvPr id="57" name="Graphic 94">
            <a:extLst>
              <a:ext uri="{FF2B5EF4-FFF2-40B4-BE49-F238E27FC236}">
                <a16:creationId xmlns:a16="http://schemas.microsoft.com/office/drawing/2014/main" id="{E41E97FA-FD4A-F831-20D6-97A4218411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0797" y="4413882"/>
            <a:ext cx="467995" cy="46863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0107DF2-666D-BFE8-CCBC-55137024F851}"/>
              </a:ext>
            </a:extLst>
          </p:cNvPr>
          <p:cNvSpPr txBox="1"/>
          <p:nvPr/>
        </p:nvSpPr>
        <p:spPr>
          <a:xfrm>
            <a:off x="426720" y="201970"/>
            <a:ext cx="5344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0">
                <a:solidFill>
                  <a:srgbClr val="97CB23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INCIDENT ACTION PLAN</a:t>
            </a:r>
            <a:endParaRPr lang="en-GB" sz="28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96615D-1F3C-9F77-5F25-C117E81F98E0}"/>
              </a:ext>
            </a:extLst>
          </p:cNvPr>
          <p:cNvSpPr txBox="1"/>
          <p:nvPr/>
        </p:nvSpPr>
        <p:spPr>
          <a:xfrm>
            <a:off x="426720" y="778596"/>
            <a:ext cx="968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latin typeface="Bahnschrift" panose="020B0502040204020203" pitchFamily="34" charset="0"/>
              </a:rPr>
              <a:t>In order to be ready for potential incidents: Review the incident response plan's guiding security policies; Identify sensitive assets; Do a risk assessment; Determine the important incident categories; Create clear documentation of processes, roles, and obligations; Make a communication strategy.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A6E4A7-6A8C-97A5-E5F1-FB9F6152D4B8}"/>
              </a:ext>
            </a:extLst>
          </p:cNvPr>
          <p:cNvSpPr txBox="1"/>
          <p:nvPr/>
        </p:nvSpPr>
        <p:spPr>
          <a:xfrm>
            <a:off x="416560" y="4523300"/>
            <a:ext cx="22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Bahnschrift" panose="020B0502040204020203" pitchFamily="34" charset="0"/>
              </a:rPr>
              <a:t>INCIDENT DESCRIPTION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964DED-C676-582E-765D-38144B3BCEC3}"/>
              </a:ext>
            </a:extLst>
          </p:cNvPr>
          <p:cNvSpPr txBox="1"/>
          <p:nvPr/>
        </p:nvSpPr>
        <p:spPr>
          <a:xfrm>
            <a:off x="416559" y="4976816"/>
            <a:ext cx="2574697" cy="205993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sr-Latn-RS" sz="900">
              <a:latin typeface="Bahnschrift" panose="020B0502040204020203" pitchFamily="34" charset="0"/>
            </a:endParaRPr>
          </a:p>
          <a:p>
            <a:r>
              <a:rPr lang="en-GB" sz="900">
                <a:latin typeface="Bahnschrift" panose="020B0502040204020203" pitchFamily="34" charset="0"/>
              </a:rPr>
              <a:t>*</a:t>
            </a:r>
            <a:r>
              <a:rPr lang="sr-Latn-RS" sz="900">
                <a:latin typeface="Bahnschrift" panose="020B0502040204020203" pitchFamily="34" charset="0"/>
              </a:rPr>
              <a:t> </a:t>
            </a:r>
            <a:r>
              <a:rPr lang="en-GB" sz="900">
                <a:latin typeface="Bahnschrift" panose="020B0502040204020203" pitchFamily="34" charset="0"/>
              </a:rPr>
              <a:t>An advanced persistent threat gains access to an encrypted list of passwords.</a:t>
            </a:r>
          </a:p>
          <a:p>
            <a:endParaRPr lang="en-GB" sz="900">
              <a:latin typeface="Bahnschrift" panose="020B0502040204020203" pitchFamily="34" charset="0"/>
            </a:endParaRPr>
          </a:p>
          <a:p>
            <a:r>
              <a:rPr lang="en-GB" sz="900">
                <a:latin typeface="Bahnschrift" panose="020B0502040204020203" pitchFamily="34" charset="0"/>
              </a:rPr>
              <a:t>* Detect abnormal network behaviour and identify if those deviations represent a security incident.</a:t>
            </a:r>
          </a:p>
          <a:p>
            <a:endParaRPr lang="en-GB" sz="900">
              <a:latin typeface="Bahnschrift" panose="020B0502040204020203" pitchFamily="34" charset="0"/>
            </a:endParaRPr>
          </a:p>
          <a:p>
            <a:r>
              <a:rPr lang="en-GB" sz="900">
                <a:latin typeface="Bahnschrift" panose="020B0502040204020203" pitchFamily="34" charset="0"/>
              </a:rPr>
              <a:t>* Determine incident severity.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045533-A0F1-7FC7-2A85-80725C09998A}"/>
              </a:ext>
            </a:extLst>
          </p:cNvPr>
          <p:cNvGrpSpPr/>
          <p:nvPr/>
        </p:nvGrpSpPr>
        <p:grpSpPr>
          <a:xfrm>
            <a:off x="0" y="1430415"/>
            <a:ext cx="3011619" cy="2731517"/>
            <a:chOff x="0" y="0"/>
            <a:chExt cx="3011619" cy="2731517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1A06DA-CDEF-FDF8-45CF-EA828C5020E7}"/>
                </a:ext>
              </a:extLst>
            </p:cNvPr>
            <p:cNvSpPr/>
            <p:nvPr/>
          </p:nvSpPr>
          <p:spPr>
            <a:xfrm>
              <a:off x="0" y="0"/>
              <a:ext cx="1366207" cy="2731517"/>
            </a:xfrm>
            <a:custGeom>
              <a:avLst/>
              <a:gdLst>
                <a:gd name="connsiteX0" fmla="*/ 0 w 1066802"/>
                <a:gd name="connsiteY0" fmla="*/ 0 h 2108013"/>
                <a:gd name="connsiteX1" fmla="*/ 98131 w 1066802"/>
                <a:gd name="connsiteY1" fmla="*/ 4843 h 2108013"/>
                <a:gd name="connsiteX2" fmla="*/ 1066802 w 1066802"/>
                <a:gd name="connsiteY2" fmla="*/ 1054006 h 2108013"/>
                <a:gd name="connsiteX3" fmla="*/ 98131 w 1066802"/>
                <a:gd name="connsiteY3" fmla="*/ 2103169 h 2108013"/>
                <a:gd name="connsiteX4" fmla="*/ 0 w 1066802"/>
                <a:gd name="connsiteY4" fmla="*/ 2108013 h 210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2" h="2108013">
                  <a:moveTo>
                    <a:pt x="0" y="0"/>
                  </a:moveTo>
                  <a:lnTo>
                    <a:pt x="98131" y="4843"/>
                  </a:lnTo>
                  <a:cubicBezTo>
                    <a:pt x="642219" y="58849"/>
                    <a:pt x="1066802" y="507965"/>
                    <a:pt x="1066802" y="1054006"/>
                  </a:cubicBezTo>
                  <a:cubicBezTo>
                    <a:pt x="1066802" y="1600047"/>
                    <a:pt x="642219" y="2049163"/>
                    <a:pt x="98131" y="2103169"/>
                  </a:cubicBezTo>
                  <a:lnTo>
                    <a:pt x="0" y="2108013"/>
                  </a:lnTo>
                  <a:close/>
                </a:path>
              </a:pathLst>
            </a:custGeom>
            <a:solidFill>
              <a:srgbClr val="B2E1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7626919-8AB3-8905-DAD4-21083DDCDC73}"/>
                </a:ext>
              </a:extLst>
            </p:cNvPr>
            <p:cNvSpPr/>
            <p:nvPr/>
          </p:nvSpPr>
          <p:spPr>
            <a:xfrm>
              <a:off x="980552" y="431295"/>
              <a:ext cx="1940862" cy="1942207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57150">
              <a:solidFill>
                <a:srgbClr val="B2E1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7CFC24-2533-6161-18FC-EE741CCEDAA7}"/>
                </a:ext>
              </a:extLst>
            </p:cNvPr>
            <p:cNvSpPr/>
            <p:nvPr/>
          </p:nvSpPr>
          <p:spPr>
            <a:xfrm>
              <a:off x="714487" y="182881"/>
              <a:ext cx="2297132" cy="2443517"/>
            </a:xfrm>
            <a:custGeom>
              <a:avLst/>
              <a:gdLst>
                <a:gd name="connsiteX0" fmla="*/ 1224000 w 2325249"/>
                <a:gd name="connsiteY0" fmla="*/ 0 h 2448000"/>
                <a:gd name="connsiteX1" fmla="*/ 2300270 w 2325249"/>
                <a:gd name="connsiteY1" fmla="*/ 640569 h 2448000"/>
                <a:gd name="connsiteX2" fmla="*/ 2325249 w 2325249"/>
                <a:gd name="connsiteY2" fmla="*/ 692422 h 2448000"/>
                <a:gd name="connsiteX3" fmla="*/ 1002357 w 2325249"/>
                <a:gd name="connsiteY3" fmla="*/ 1096881 h 2448000"/>
                <a:gd name="connsiteX4" fmla="*/ 2019946 w 2325249"/>
                <a:gd name="connsiteY4" fmla="*/ 2152713 h 2448000"/>
                <a:gd name="connsiteX5" fmla="*/ 2002578 w 2325249"/>
                <a:gd name="connsiteY5" fmla="*/ 2168498 h 2448000"/>
                <a:gd name="connsiteX6" fmla="*/ 1224000 w 2325249"/>
                <a:gd name="connsiteY6" fmla="*/ 2448000 h 2448000"/>
                <a:gd name="connsiteX7" fmla="*/ 0 w 2325249"/>
                <a:gd name="connsiteY7" fmla="*/ 1224000 h 2448000"/>
                <a:gd name="connsiteX8" fmla="*/ 1224000 w 2325249"/>
                <a:gd name="connsiteY8" fmla="*/ 0 h 2448000"/>
                <a:gd name="connsiteX0" fmla="*/ 2325249 w 2416689"/>
                <a:gd name="connsiteY0" fmla="*/ 692422 h 2448000"/>
                <a:gd name="connsiteX1" fmla="*/ 1002357 w 2416689"/>
                <a:gd name="connsiteY1" fmla="*/ 1096881 h 2448000"/>
                <a:gd name="connsiteX2" fmla="*/ 2019946 w 2416689"/>
                <a:gd name="connsiteY2" fmla="*/ 2152713 h 2448000"/>
                <a:gd name="connsiteX3" fmla="*/ 2002578 w 2416689"/>
                <a:gd name="connsiteY3" fmla="*/ 2168498 h 2448000"/>
                <a:gd name="connsiteX4" fmla="*/ 1224000 w 2416689"/>
                <a:gd name="connsiteY4" fmla="*/ 2448000 h 2448000"/>
                <a:gd name="connsiteX5" fmla="*/ 0 w 2416689"/>
                <a:gd name="connsiteY5" fmla="*/ 1224000 h 2448000"/>
                <a:gd name="connsiteX6" fmla="*/ 1224000 w 2416689"/>
                <a:gd name="connsiteY6" fmla="*/ 0 h 2448000"/>
                <a:gd name="connsiteX7" fmla="*/ 2300270 w 2416689"/>
                <a:gd name="connsiteY7" fmla="*/ 640569 h 2448000"/>
                <a:gd name="connsiteX8" fmla="*/ 2416689 w 2416689"/>
                <a:gd name="connsiteY8" fmla="*/ 783862 h 2448000"/>
                <a:gd name="connsiteX0" fmla="*/ 2325249 w 2325249"/>
                <a:gd name="connsiteY0" fmla="*/ 692422 h 2448000"/>
                <a:gd name="connsiteX1" fmla="*/ 1002357 w 2325249"/>
                <a:gd name="connsiteY1" fmla="*/ 1096881 h 2448000"/>
                <a:gd name="connsiteX2" fmla="*/ 2019946 w 2325249"/>
                <a:gd name="connsiteY2" fmla="*/ 2152713 h 2448000"/>
                <a:gd name="connsiteX3" fmla="*/ 2002578 w 2325249"/>
                <a:gd name="connsiteY3" fmla="*/ 2168498 h 2448000"/>
                <a:gd name="connsiteX4" fmla="*/ 1224000 w 2325249"/>
                <a:gd name="connsiteY4" fmla="*/ 2448000 h 2448000"/>
                <a:gd name="connsiteX5" fmla="*/ 0 w 2325249"/>
                <a:gd name="connsiteY5" fmla="*/ 1224000 h 2448000"/>
                <a:gd name="connsiteX6" fmla="*/ 1224000 w 2325249"/>
                <a:gd name="connsiteY6" fmla="*/ 0 h 2448000"/>
                <a:gd name="connsiteX7" fmla="*/ 2300270 w 2325249"/>
                <a:gd name="connsiteY7" fmla="*/ 640569 h 2448000"/>
                <a:gd name="connsiteX0" fmla="*/ 1002357 w 2300270"/>
                <a:gd name="connsiteY0" fmla="*/ 1096881 h 2448000"/>
                <a:gd name="connsiteX1" fmla="*/ 2019946 w 2300270"/>
                <a:gd name="connsiteY1" fmla="*/ 2152713 h 2448000"/>
                <a:gd name="connsiteX2" fmla="*/ 2002578 w 2300270"/>
                <a:gd name="connsiteY2" fmla="*/ 2168498 h 2448000"/>
                <a:gd name="connsiteX3" fmla="*/ 1224000 w 2300270"/>
                <a:gd name="connsiteY3" fmla="*/ 2448000 h 2448000"/>
                <a:gd name="connsiteX4" fmla="*/ 0 w 2300270"/>
                <a:gd name="connsiteY4" fmla="*/ 1224000 h 2448000"/>
                <a:gd name="connsiteX5" fmla="*/ 1224000 w 2300270"/>
                <a:gd name="connsiteY5" fmla="*/ 0 h 2448000"/>
                <a:gd name="connsiteX6" fmla="*/ 2300270 w 2300270"/>
                <a:gd name="connsiteY6" fmla="*/ 640569 h 2448000"/>
                <a:gd name="connsiteX0" fmla="*/ 2019946 w 2300270"/>
                <a:gd name="connsiteY0" fmla="*/ 2152713 h 2448000"/>
                <a:gd name="connsiteX1" fmla="*/ 2002578 w 2300270"/>
                <a:gd name="connsiteY1" fmla="*/ 2168498 h 2448000"/>
                <a:gd name="connsiteX2" fmla="*/ 1224000 w 2300270"/>
                <a:gd name="connsiteY2" fmla="*/ 2448000 h 2448000"/>
                <a:gd name="connsiteX3" fmla="*/ 0 w 2300270"/>
                <a:gd name="connsiteY3" fmla="*/ 1224000 h 2448000"/>
                <a:gd name="connsiteX4" fmla="*/ 1224000 w 2300270"/>
                <a:gd name="connsiteY4" fmla="*/ 0 h 2448000"/>
                <a:gd name="connsiteX5" fmla="*/ 2300270 w 2300270"/>
                <a:gd name="connsiteY5" fmla="*/ 640569 h 24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0270" h="2448000">
                  <a:moveTo>
                    <a:pt x="2019946" y="2152713"/>
                  </a:moveTo>
                  <a:lnTo>
                    <a:pt x="2002578" y="2168498"/>
                  </a:lnTo>
                  <a:cubicBezTo>
                    <a:pt x="1790999" y="2343109"/>
                    <a:pt x="1519749" y="2448000"/>
                    <a:pt x="1224000" y="2448000"/>
                  </a:cubicBezTo>
                  <a:cubicBezTo>
                    <a:pt x="548003" y="2448000"/>
                    <a:pt x="0" y="1899997"/>
                    <a:pt x="0" y="1224000"/>
                  </a:cubicBezTo>
                  <a:cubicBezTo>
                    <a:pt x="0" y="548003"/>
                    <a:pt x="548003" y="0"/>
                    <a:pt x="1224000" y="0"/>
                  </a:cubicBezTo>
                  <a:cubicBezTo>
                    <a:pt x="1688748" y="0"/>
                    <a:pt x="2092999" y="259017"/>
                    <a:pt x="2300270" y="640569"/>
                  </a:cubicBezTo>
                </a:path>
              </a:pathLst>
            </a:custGeom>
            <a:noFill/>
            <a:ln w="57150">
              <a:solidFill>
                <a:srgbClr val="97CB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71" name="TextBox 84">
            <a:extLst>
              <a:ext uri="{FF2B5EF4-FFF2-40B4-BE49-F238E27FC236}">
                <a16:creationId xmlns:a16="http://schemas.microsoft.com/office/drawing/2014/main" id="{7859C041-5221-39D6-84BE-E68A20E8615E}"/>
              </a:ext>
            </a:extLst>
          </p:cNvPr>
          <p:cNvSpPr txBox="1"/>
          <p:nvPr/>
        </p:nvSpPr>
        <p:spPr>
          <a:xfrm>
            <a:off x="9219020" y="7302980"/>
            <a:ext cx="1244857" cy="22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b="1">
                <a:effectLst/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TemplateLab.com</a:t>
            </a:r>
            <a:endParaRPr lang="en-GB" sz="900" b="1">
              <a:effectLst/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2" name="Picture 71">
            <a:hlinkClick r:id="rId11"/>
            <a:extLst>
              <a:ext uri="{FF2B5EF4-FFF2-40B4-BE49-F238E27FC236}">
                <a16:creationId xmlns:a16="http://schemas.microsoft.com/office/drawing/2014/main" id="{64CABC86-4B75-5B3F-9901-CC070C1F28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55" y="144970"/>
            <a:ext cx="1273239" cy="2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227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Bratislav Milojevic | ELMED d.o.o.</dc:creator>
  <cp:lastModifiedBy>Bratislav Milojevic | ELMED d.o.o.</cp:lastModifiedBy>
  <cp:revision>1</cp:revision>
  <dcterms:created xsi:type="dcterms:W3CDTF">2023-08-17T11:04:58Z</dcterms:created>
  <dcterms:modified xsi:type="dcterms:W3CDTF">2023-08-17T12:13:15Z</dcterms:modified>
</cp:coreProperties>
</file>