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0E8"/>
    <a:srgbClr val="C5D7AF"/>
    <a:srgbClr val="D1E3D1"/>
    <a:srgbClr val="D2E0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373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F88C9-C992-9186-DB79-F40D90BFB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563" y="1750055"/>
            <a:ext cx="5667375" cy="3722887"/>
          </a:xfrm>
        </p:spPr>
        <p:txBody>
          <a:bodyPr anchor="b"/>
          <a:lstStyle>
            <a:lvl1pPr algn="ctr">
              <a:defRPr sz="3719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69817D-ECF1-F764-1FA2-9D66302F0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563" y="5616511"/>
            <a:ext cx="5667375" cy="2581762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373" indent="0" algn="ctr">
              <a:buNone/>
              <a:defRPr sz="1240"/>
            </a:lvl2pPr>
            <a:lvl3pPr marL="566745" indent="0" algn="ctr">
              <a:buNone/>
              <a:defRPr sz="1116"/>
            </a:lvl3pPr>
            <a:lvl4pPr marL="850118" indent="0" algn="ctr">
              <a:buNone/>
              <a:defRPr sz="992"/>
            </a:lvl4pPr>
            <a:lvl5pPr marL="1133490" indent="0" algn="ctr">
              <a:buNone/>
              <a:defRPr sz="992"/>
            </a:lvl5pPr>
            <a:lvl6pPr marL="1416863" indent="0" algn="ctr">
              <a:buNone/>
              <a:defRPr sz="992"/>
            </a:lvl6pPr>
            <a:lvl7pPr marL="1700235" indent="0" algn="ctr">
              <a:buNone/>
              <a:defRPr sz="992"/>
            </a:lvl7pPr>
            <a:lvl8pPr marL="1983608" indent="0" algn="ctr">
              <a:buNone/>
              <a:defRPr sz="992"/>
            </a:lvl8pPr>
            <a:lvl9pPr marL="2266980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9306A-B021-078A-4D8C-E11769B93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F08C4-8B45-4C23-442E-3E7792168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6FA3A-13D4-7F55-57C6-0076BF734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74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915C5-74FC-6B04-BD8B-2BDE24DD4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1594AD-2ED5-911C-D881-C06B13B18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306B6-340A-3AF9-6ED2-8F5394667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DFE18-9041-89DF-68AC-2CC46DEE9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4D28E-0025-8842-2DA7-18B9806A1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45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83330F-C2B5-F343-C808-9684C00052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7620" y="569325"/>
            <a:ext cx="1629370" cy="9062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06418D-5E40-76EE-28C0-035D20A9D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509" y="569325"/>
            <a:ext cx="4793655" cy="9062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35DA1-A257-66EC-B3F0-51B70D85F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6977F-8D7F-4108-B998-262091057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489A2-3CEB-5185-1D8A-5FFE5B43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50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8AA20-6465-1A25-CE36-69FC02C5A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AC532-4293-664B-1DF2-A7C0A3B33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1B7AB-74AB-6C60-F0B5-4CF17BE16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08D8E-DD13-18CA-BA15-BF8E4A32F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4CA50-BCD2-2AFB-2860-D80DC5BAB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57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B2571-04CE-C6B1-5777-74AD7DC44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574" y="2665925"/>
            <a:ext cx="6517481" cy="4448157"/>
          </a:xfrm>
        </p:spPr>
        <p:txBody>
          <a:bodyPr anchor="b"/>
          <a:lstStyle>
            <a:lvl1pPr>
              <a:defRPr sz="3719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E40929-5E7E-CCE6-5F4B-DBAD2BFFC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574" y="7156164"/>
            <a:ext cx="6517481" cy="2339180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373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6745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11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3490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6863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0235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360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6980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4CBA5-C259-098A-BA5C-4C84AEEB2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C1907-C31C-2723-0E18-0BBA2ED18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B9821-8498-D02B-1196-5844370EF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630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A71CF-44F3-0D79-B031-C0ED58979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7BA36-C2F2-8F91-571E-A5C87BECD3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509" y="2846623"/>
            <a:ext cx="3211513" cy="6784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30AFBC-ED01-B796-24E8-56B500263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5478" y="2846623"/>
            <a:ext cx="3211513" cy="6784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8A0558-4ADD-2024-C2A8-3F70EFF03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AC01A3-D85A-0174-081D-67D2982F3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FA12A-29FB-6B45-7754-8D9CBE87E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25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CEB1D-4036-7295-E03C-FD21DA86B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494" y="569326"/>
            <a:ext cx="6517481" cy="20668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2351D8-9615-97D9-4320-3ECFEDE84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494" y="2621369"/>
            <a:ext cx="3196753" cy="128469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373" indent="0">
              <a:buNone/>
              <a:defRPr sz="1240" b="1"/>
            </a:lvl2pPr>
            <a:lvl3pPr marL="566745" indent="0">
              <a:buNone/>
              <a:defRPr sz="1116" b="1"/>
            </a:lvl3pPr>
            <a:lvl4pPr marL="850118" indent="0">
              <a:buNone/>
              <a:defRPr sz="992" b="1"/>
            </a:lvl4pPr>
            <a:lvl5pPr marL="1133490" indent="0">
              <a:buNone/>
              <a:defRPr sz="992" b="1"/>
            </a:lvl5pPr>
            <a:lvl6pPr marL="1416863" indent="0">
              <a:buNone/>
              <a:defRPr sz="992" b="1"/>
            </a:lvl6pPr>
            <a:lvl7pPr marL="1700235" indent="0">
              <a:buNone/>
              <a:defRPr sz="992" b="1"/>
            </a:lvl7pPr>
            <a:lvl8pPr marL="1983608" indent="0">
              <a:buNone/>
              <a:defRPr sz="992" b="1"/>
            </a:lvl8pPr>
            <a:lvl9pPr marL="2266980" indent="0">
              <a:buNone/>
              <a:defRPr sz="9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D58C87-1FE7-D441-B238-86407710C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494" y="3906061"/>
            <a:ext cx="3196753" cy="5745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F7D104-2E36-B82A-AA83-A133C2FD0D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5478" y="2621369"/>
            <a:ext cx="3212497" cy="128469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373" indent="0">
              <a:buNone/>
              <a:defRPr sz="1240" b="1"/>
            </a:lvl2pPr>
            <a:lvl3pPr marL="566745" indent="0">
              <a:buNone/>
              <a:defRPr sz="1116" b="1"/>
            </a:lvl3pPr>
            <a:lvl4pPr marL="850118" indent="0">
              <a:buNone/>
              <a:defRPr sz="992" b="1"/>
            </a:lvl4pPr>
            <a:lvl5pPr marL="1133490" indent="0">
              <a:buNone/>
              <a:defRPr sz="992" b="1"/>
            </a:lvl5pPr>
            <a:lvl6pPr marL="1416863" indent="0">
              <a:buNone/>
              <a:defRPr sz="992" b="1"/>
            </a:lvl6pPr>
            <a:lvl7pPr marL="1700235" indent="0">
              <a:buNone/>
              <a:defRPr sz="992" b="1"/>
            </a:lvl7pPr>
            <a:lvl8pPr marL="1983608" indent="0">
              <a:buNone/>
              <a:defRPr sz="992" b="1"/>
            </a:lvl8pPr>
            <a:lvl9pPr marL="2266980" indent="0">
              <a:buNone/>
              <a:defRPr sz="9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389938-DBB1-780A-0AFC-CE6FD45ACE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5478" y="3906061"/>
            <a:ext cx="3212497" cy="5745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19C586-245E-C60D-F138-DD414EFC8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EEC5E1-A595-0B4D-61D8-5329DFCB1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9607EA-52AD-B29A-3EB1-13C01D714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659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45CBE-F528-F0DD-5DE2-1EF951BD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250D69-CB95-2487-DF95-ADD333688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BF8B93-480E-7070-7C1A-1E3B51E27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63D522-E645-DADC-B3B4-D5E7C0800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16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73863E-CEA2-B041-BB8E-30465A411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08C8C4-4B13-566A-7DBF-676431730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2C075-FEC5-E5BF-371D-5DFEA6FBD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78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1AC03-66FD-002B-0789-5FFC9A123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494" y="712893"/>
            <a:ext cx="2437168" cy="2495127"/>
          </a:xfrm>
        </p:spPr>
        <p:txBody>
          <a:bodyPr anchor="b"/>
          <a:lstStyle>
            <a:lvl1pPr>
              <a:defRPr sz="1983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D62A7-D776-B654-97A6-9343ACA89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2497" y="1539652"/>
            <a:ext cx="3825478" cy="7599245"/>
          </a:xfrm>
        </p:spPr>
        <p:txBody>
          <a:bodyPr/>
          <a:lstStyle>
            <a:lvl1pPr>
              <a:defRPr sz="1983"/>
            </a:lvl1pPr>
            <a:lvl2pPr>
              <a:defRPr sz="1735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ABE3F0-E7F9-EA45-5923-F2EB9B526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494" y="3208020"/>
            <a:ext cx="2437168" cy="5943254"/>
          </a:xfrm>
        </p:spPr>
        <p:txBody>
          <a:bodyPr/>
          <a:lstStyle>
            <a:lvl1pPr marL="0" indent="0">
              <a:buNone/>
              <a:defRPr sz="992"/>
            </a:lvl1pPr>
            <a:lvl2pPr marL="283373" indent="0">
              <a:buNone/>
              <a:defRPr sz="868"/>
            </a:lvl2pPr>
            <a:lvl3pPr marL="566745" indent="0">
              <a:buNone/>
              <a:defRPr sz="744"/>
            </a:lvl3pPr>
            <a:lvl4pPr marL="850118" indent="0">
              <a:buNone/>
              <a:defRPr sz="620"/>
            </a:lvl4pPr>
            <a:lvl5pPr marL="1133490" indent="0">
              <a:buNone/>
              <a:defRPr sz="620"/>
            </a:lvl5pPr>
            <a:lvl6pPr marL="1416863" indent="0">
              <a:buNone/>
              <a:defRPr sz="620"/>
            </a:lvl6pPr>
            <a:lvl7pPr marL="1700235" indent="0">
              <a:buNone/>
              <a:defRPr sz="620"/>
            </a:lvl7pPr>
            <a:lvl8pPr marL="1983608" indent="0">
              <a:buNone/>
              <a:defRPr sz="620"/>
            </a:lvl8pPr>
            <a:lvl9pPr marL="2266980" indent="0">
              <a:buNone/>
              <a:defRPr sz="6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DE9D6C-75E3-E047-9CCB-C507D421B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216C5-BB60-2A38-11CB-ADAD2682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A19B85-EA71-0048-1C2F-1787884C3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329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F4996-4DF4-BE97-6B07-8B4BE2C37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494" y="712893"/>
            <a:ext cx="2437168" cy="2495127"/>
          </a:xfrm>
        </p:spPr>
        <p:txBody>
          <a:bodyPr anchor="b"/>
          <a:lstStyle>
            <a:lvl1pPr>
              <a:defRPr sz="1983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8E43EF-0346-4D8F-05ED-068DBD9EDC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2497" y="1539652"/>
            <a:ext cx="3825478" cy="7599245"/>
          </a:xfrm>
        </p:spPr>
        <p:txBody>
          <a:bodyPr/>
          <a:lstStyle>
            <a:lvl1pPr marL="0" indent="0">
              <a:buNone/>
              <a:defRPr sz="1983"/>
            </a:lvl1pPr>
            <a:lvl2pPr marL="283373" indent="0">
              <a:buNone/>
              <a:defRPr sz="1735"/>
            </a:lvl2pPr>
            <a:lvl3pPr marL="566745" indent="0">
              <a:buNone/>
              <a:defRPr sz="1488"/>
            </a:lvl3pPr>
            <a:lvl4pPr marL="850118" indent="0">
              <a:buNone/>
              <a:defRPr sz="1240"/>
            </a:lvl4pPr>
            <a:lvl5pPr marL="1133490" indent="0">
              <a:buNone/>
              <a:defRPr sz="1240"/>
            </a:lvl5pPr>
            <a:lvl6pPr marL="1416863" indent="0">
              <a:buNone/>
              <a:defRPr sz="1240"/>
            </a:lvl6pPr>
            <a:lvl7pPr marL="1700235" indent="0">
              <a:buNone/>
              <a:defRPr sz="1240"/>
            </a:lvl7pPr>
            <a:lvl8pPr marL="1983608" indent="0">
              <a:buNone/>
              <a:defRPr sz="1240"/>
            </a:lvl8pPr>
            <a:lvl9pPr marL="2266980" indent="0">
              <a:buNone/>
              <a:defRPr sz="124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14035-C863-61CD-1113-51CA776DD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494" y="3208020"/>
            <a:ext cx="2437168" cy="5943254"/>
          </a:xfrm>
        </p:spPr>
        <p:txBody>
          <a:bodyPr/>
          <a:lstStyle>
            <a:lvl1pPr marL="0" indent="0">
              <a:buNone/>
              <a:defRPr sz="992"/>
            </a:lvl1pPr>
            <a:lvl2pPr marL="283373" indent="0">
              <a:buNone/>
              <a:defRPr sz="868"/>
            </a:lvl2pPr>
            <a:lvl3pPr marL="566745" indent="0">
              <a:buNone/>
              <a:defRPr sz="744"/>
            </a:lvl3pPr>
            <a:lvl4pPr marL="850118" indent="0">
              <a:buNone/>
              <a:defRPr sz="620"/>
            </a:lvl4pPr>
            <a:lvl5pPr marL="1133490" indent="0">
              <a:buNone/>
              <a:defRPr sz="620"/>
            </a:lvl5pPr>
            <a:lvl6pPr marL="1416863" indent="0">
              <a:buNone/>
              <a:defRPr sz="620"/>
            </a:lvl6pPr>
            <a:lvl7pPr marL="1700235" indent="0">
              <a:buNone/>
              <a:defRPr sz="620"/>
            </a:lvl7pPr>
            <a:lvl8pPr marL="1983608" indent="0">
              <a:buNone/>
              <a:defRPr sz="620"/>
            </a:lvl8pPr>
            <a:lvl9pPr marL="2266980" indent="0">
              <a:buNone/>
              <a:defRPr sz="6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929D3-DC9E-6F6E-52C1-99EE759CB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F620D-891E-C068-7EDF-F4056A03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3E22A5-299E-FBBD-22C4-8370339CF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20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FD614A-3187-24B5-A005-B6CB44FCE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10" y="569326"/>
            <a:ext cx="6517481" cy="2066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EB3C3E-0770-62D4-3701-6A6EE09E3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510" y="2846623"/>
            <a:ext cx="6517481" cy="678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608E0-30EF-161B-610A-12E69CC323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509" y="9911198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3F1CE-0BEC-115D-42CD-BE5CEA71C6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3091" y="9911198"/>
            <a:ext cx="2550319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59F89-31AD-E57E-1766-BF268BF63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6778" y="9911198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342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566745" rtl="0" eaLnBrk="1" latinLnBrk="0" hangingPunct="1">
        <a:lnSpc>
          <a:spcPct val="90000"/>
        </a:lnSpc>
        <a:spcBef>
          <a:spcPct val="0"/>
        </a:spcBef>
        <a:buNone/>
        <a:defRPr sz="27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686" indent="-141686" algn="l" defTabSz="566745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735" kern="1200">
          <a:solidFill>
            <a:schemeClr val="tx1"/>
          </a:solidFill>
          <a:latin typeface="+mn-lt"/>
          <a:ea typeface="+mn-ea"/>
          <a:cs typeface="+mn-cs"/>
        </a:defRPr>
      </a:lvl1pPr>
      <a:lvl2pPr marL="425059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431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1804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177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8549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1922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5294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8667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373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745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118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49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6863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235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3608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698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hyperlink" Target="https://templatelab.com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:a16="http://schemas.microsoft.com/office/drawing/2014/main" id="{164BA98A-CD86-5604-DDB3-94A301E62F92}"/>
              </a:ext>
            </a:extLst>
          </p:cNvPr>
          <p:cNvGrpSpPr/>
          <p:nvPr/>
        </p:nvGrpSpPr>
        <p:grpSpPr>
          <a:xfrm>
            <a:off x="0" y="1308100"/>
            <a:ext cx="7556500" cy="8307585"/>
            <a:chOff x="0" y="1287986"/>
            <a:chExt cx="7556500" cy="8307585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D09FAFF-E07C-ED12-39BD-81DD0A79D77E}"/>
                </a:ext>
              </a:extLst>
            </p:cNvPr>
            <p:cNvSpPr/>
            <p:nvPr/>
          </p:nvSpPr>
          <p:spPr>
            <a:xfrm>
              <a:off x="0" y="5434376"/>
              <a:ext cx="7556500" cy="2088000"/>
            </a:xfrm>
            <a:prstGeom prst="rect">
              <a:avLst/>
            </a:prstGeom>
            <a:solidFill>
              <a:srgbClr val="D2E0F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FC763EA8-7425-4F9E-A9D3-C1BA0FE1DA8E}"/>
                </a:ext>
              </a:extLst>
            </p:cNvPr>
            <p:cNvSpPr/>
            <p:nvPr/>
          </p:nvSpPr>
          <p:spPr>
            <a:xfrm>
              <a:off x="0" y="3361181"/>
              <a:ext cx="7556500" cy="2088000"/>
            </a:xfrm>
            <a:prstGeom prst="rect">
              <a:avLst/>
            </a:prstGeom>
            <a:solidFill>
              <a:srgbClr val="D1E3D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318024BC-FB83-C20B-3090-F06391BC970E}"/>
                </a:ext>
              </a:extLst>
            </p:cNvPr>
            <p:cNvSpPr/>
            <p:nvPr/>
          </p:nvSpPr>
          <p:spPr>
            <a:xfrm>
              <a:off x="0" y="1287986"/>
              <a:ext cx="7556500" cy="2088000"/>
            </a:xfrm>
            <a:prstGeom prst="rect">
              <a:avLst/>
            </a:prstGeom>
            <a:solidFill>
              <a:srgbClr val="C5D7A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2A155C52-A4AA-AAD3-D461-A55956C2226C}"/>
                </a:ext>
              </a:extLst>
            </p:cNvPr>
            <p:cNvSpPr/>
            <p:nvPr/>
          </p:nvSpPr>
          <p:spPr>
            <a:xfrm>
              <a:off x="0" y="7507571"/>
              <a:ext cx="7556500" cy="2088000"/>
            </a:xfrm>
            <a:prstGeom prst="rect">
              <a:avLst/>
            </a:prstGeom>
            <a:solidFill>
              <a:srgbClr val="CDD0E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64490" y="9749414"/>
          <a:ext cx="4298950" cy="7251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0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8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82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>
                        <a:lnSpc>
                          <a:spcPts val="894"/>
                        </a:lnSpc>
                      </a:pPr>
                      <a:r>
                        <a:rPr sz="900" b="0" dirty="0">
                          <a:latin typeface="Bahnschrift Light"/>
                          <a:cs typeface="Bahnschrift Light"/>
                        </a:rPr>
                        <a:t>FIRE</a:t>
                      </a:r>
                      <a:r>
                        <a:rPr sz="900" b="0" spc="30" dirty="0">
                          <a:latin typeface="Bahnschrift Light"/>
                          <a:cs typeface="Bahnschrift Light"/>
                        </a:rPr>
                        <a:t> </a:t>
                      </a:r>
                      <a:r>
                        <a:rPr sz="900" b="0" spc="-10" dirty="0">
                          <a:latin typeface="Bahnschrift Light"/>
                          <a:cs typeface="Bahnschrift Light"/>
                        </a:rPr>
                        <a:t>DEPARTMENT:</a:t>
                      </a:r>
                      <a:r>
                        <a:rPr sz="900" b="0" spc="25" dirty="0">
                          <a:latin typeface="Bahnschrift Light"/>
                          <a:cs typeface="Bahnschrift Light"/>
                        </a:rPr>
                        <a:t> </a:t>
                      </a:r>
                      <a:r>
                        <a:rPr sz="900" b="0" spc="-10" dirty="0">
                          <a:latin typeface="Bahnschrift Light"/>
                          <a:cs typeface="Bahnschrift Light"/>
                        </a:rPr>
                        <a:t>250-642-</a:t>
                      </a:r>
                      <a:r>
                        <a:rPr sz="900" b="0" spc="-20" dirty="0">
                          <a:latin typeface="Bahnschrift Light"/>
                          <a:cs typeface="Bahnschrift Light"/>
                        </a:rPr>
                        <a:t>5422</a:t>
                      </a:r>
                      <a:endParaRPr sz="900">
                        <a:latin typeface="Bahnschrift Light"/>
                        <a:cs typeface="Bahnschrift Ligh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315">
                <a:tc rowSpan="2">
                  <a:txBody>
                    <a:bodyPr/>
                    <a:lstStyle/>
                    <a:p>
                      <a:pPr marL="31750">
                        <a:lnSpc>
                          <a:spcPts val="1700"/>
                        </a:lnSpc>
                      </a:pPr>
                      <a:r>
                        <a:rPr sz="1600" b="1" spc="-10" dirty="0">
                          <a:latin typeface="Bahnschrift"/>
                          <a:cs typeface="Bahnschrift"/>
                        </a:rPr>
                        <a:t>EMERGENCY</a:t>
                      </a:r>
                      <a:endParaRPr sz="1600">
                        <a:latin typeface="Bahnschrift"/>
                        <a:cs typeface="Bahnschrift"/>
                      </a:endParaRPr>
                    </a:p>
                    <a:p>
                      <a:pPr marL="31750">
                        <a:lnSpc>
                          <a:spcPts val="1875"/>
                        </a:lnSpc>
                        <a:spcBef>
                          <a:spcPts val="85"/>
                        </a:spcBef>
                      </a:pPr>
                      <a:r>
                        <a:rPr sz="1600" b="1" spc="-10" dirty="0">
                          <a:latin typeface="Bahnschrift"/>
                          <a:cs typeface="Bahnschrift"/>
                        </a:rPr>
                        <a:t>CONTACTS</a:t>
                      </a:r>
                      <a:endParaRPr sz="1600">
                        <a:latin typeface="Bahnschrift"/>
                        <a:cs typeface="Bahnschrif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900" b="0" dirty="0">
                          <a:latin typeface="Bahnschrift Light"/>
                          <a:cs typeface="Bahnschrift Light"/>
                        </a:rPr>
                        <a:t>BC</a:t>
                      </a:r>
                      <a:r>
                        <a:rPr sz="900" b="0" spc="5" dirty="0">
                          <a:latin typeface="Bahnschrift Light"/>
                          <a:cs typeface="Bahnschrift Light"/>
                        </a:rPr>
                        <a:t> </a:t>
                      </a:r>
                      <a:r>
                        <a:rPr sz="900" b="0" dirty="0">
                          <a:latin typeface="Bahnschrift Light"/>
                          <a:cs typeface="Bahnschrift Light"/>
                        </a:rPr>
                        <a:t>HYDRO</a:t>
                      </a:r>
                      <a:r>
                        <a:rPr sz="900" b="0" spc="10" dirty="0">
                          <a:latin typeface="Bahnschrift Light"/>
                          <a:cs typeface="Bahnschrift Light"/>
                        </a:rPr>
                        <a:t> </a:t>
                      </a:r>
                      <a:r>
                        <a:rPr sz="900" b="0" spc="-10" dirty="0">
                          <a:latin typeface="Bahnschrift Light"/>
                          <a:cs typeface="Bahnschrift Light"/>
                        </a:rPr>
                        <a:t>EMERGENCY</a:t>
                      </a:r>
                      <a:r>
                        <a:rPr sz="900" b="0" spc="10" dirty="0">
                          <a:latin typeface="Bahnschrift Light"/>
                          <a:cs typeface="Bahnschrift Light"/>
                        </a:rPr>
                        <a:t> </a:t>
                      </a:r>
                      <a:r>
                        <a:rPr sz="900" b="0" dirty="0">
                          <a:latin typeface="Bahnschrift Light"/>
                          <a:cs typeface="Bahnschrift Light"/>
                        </a:rPr>
                        <a:t>LINE:</a:t>
                      </a:r>
                      <a:r>
                        <a:rPr sz="900" b="0" spc="15" dirty="0">
                          <a:latin typeface="Bahnschrift Light"/>
                          <a:cs typeface="Bahnschrift Light"/>
                        </a:rPr>
                        <a:t> </a:t>
                      </a:r>
                      <a:r>
                        <a:rPr sz="900" b="0" spc="-10" dirty="0">
                          <a:latin typeface="Bahnschrift Light"/>
                          <a:cs typeface="Bahnschrift Light"/>
                        </a:rPr>
                        <a:t>21-</a:t>
                      </a:r>
                      <a:r>
                        <a:rPr sz="900" b="0" spc="-20" dirty="0">
                          <a:latin typeface="Bahnschrift Light"/>
                          <a:cs typeface="Bahnschrift Light"/>
                        </a:rPr>
                        <a:t>888-</a:t>
                      </a:r>
                      <a:r>
                        <a:rPr sz="900" b="0" spc="-10" dirty="0">
                          <a:latin typeface="Bahnschrift Light"/>
                          <a:cs typeface="Bahnschrift Light"/>
                        </a:rPr>
                        <a:t>769-</a:t>
                      </a:r>
                      <a:r>
                        <a:rPr sz="900" b="0" spc="-20" dirty="0">
                          <a:latin typeface="Bahnschrift Light"/>
                          <a:cs typeface="Bahnschrift Light"/>
                        </a:rPr>
                        <a:t>3766</a:t>
                      </a:r>
                      <a:endParaRPr sz="900">
                        <a:latin typeface="Bahnschrift Light"/>
                        <a:cs typeface="Bahnschrift Light"/>
                      </a:endParaRPr>
                    </a:p>
                  </a:txBody>
                  <a:tcPr marL="0" marR="0" marT="5143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57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00" b="0" dirty="0">
                          <a:latin typeface="Bahnschrift Light"/>
                          <a:cs typeface="Bahnschrift Light"/>
                        </a:rPr>
                        <a:t>DEPARTMENT</a:t>
                      </a:r>
                      <a:r>
                        <a:rPr sz="900" b="0" spc="-20" dirty="0">
                          <a:latin typeface="Bahnschrift Light"/>
                          <a:cs typeface="Bahnschrift Light"/>
                        </a:rPr>
                        <a:t> </a:t>
                      </a:r>
                      <a:r>
                        <a:rPr sz="900" b="0" dirty="0">
                          <a:latin typeface="Bahnschrift Light"/>
                          <a:cs typeface="Bahnschrift Light"/>
                        </a:rPr>
                        <a:t>OF</a:t>
                      </a:r>
                      <a:r>
                        <a:rPr sz="900" b="0" spc="-15" dirty="0">
                          <a:latin typeface="Bahnschrift Light"/>
                          <a:cs typeface="Bahnschrift Light"/>
                        </a:rPr>
                        <a:t> </a:t>
                      </a:r>
                      <a:r>
                        <a:rPr sz="900" b="0" dirty="0">
                          <a:latin typeface="Bahnschrift Light"/>
                          <a:cs typeface="Bahnschrift Light"/>
                        </a:rPr>
                        <a:t>HEALTH:</a:t>
                      </a:r>
                      <a:r>
                        <a:rPr sz="900" b="0" spc="-15" dirty="0">
                          <a:latin typeface="Bahnschrift Light"/>
                          <a:cs typeface="Bahnschrift Light"/>
                        </a:rPr>
                        <a:t> </a:t>
                      </a:r>
                      <a:r>
                        <a:rPr sz="900" b="0" spc="-10" dirty="0">
                          <a:latin typeface="Bahnschrift Light"/>
                          <a:cs typeface="Bahnschrift Light"/>
                        </a:rPr>
                        <a:t>250-000-</a:t>
                      </a:r>
                      <a:r>
                        <a:rPr sz="900" b="0" spc="-20" dirty="0">
                          <a:latin typeface="Bahnschrift Light"/>
                          <a:cs typeface="Bahnschrift Light"/>
                        </a:rPr>
                        <a:t>6658</a:t>
                      </a:r>
                      <a:endParaRPr sz="900">
                        <a:latin typeface="Bahnschrift Light"/>
                        <a:cs typeface="Bahnschrift Light"/>
                      </a:endParaRPr>
                    </a:p>
                  </a:txBody>
                  <a:tcPr marL="0" marR="0" marT="2159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0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>
                        <a:lnSpc>
                          <a:spcPts val="850"/>
                        </a:lnSpc>
                      </a:pPr>
                      <a:r>
                        <a:rPr sz="900" b="0" dirty="0">
                          <a:latin typeface="Bahnschrift Light"/>
                          <a:cs typeface="Bahnschrift Light"/>
                        </a:rPr>
                        <a:t>POISON</a:t>
                      </a:r>
                      <a:r>
                        <a:rPr sz="900" b="0" spc="-5" dirty="0">
                          <a:latin typeface="Bahnschrift Light"/>
                          <a:cs typeface="Bahnschrift Light"/>
                        </a:rPr>
                        <a:t> </a:t>
                      </a:r>
                      <a:r>
                        <a:rPr sz="900" b="0" dirty="0">
                          <a:latin typeface="Bahnschrift Light"/>
                          <a:cs typeface="Bahnschrift Light"/>
                        </a:rPr>
                        <a:t>CONTROL</a:t>
                      </a:r>
                      <a:r>
                        <a:rPr sz="900" b="0" spc="-5" dirty="0">
                          <a:latin typeface="Bahnschrift Light"/>
                          <a:cs typeface="Bahnschrift Light"/>
                        </a:rPr>
                        <a:t> </a:t>
                      </a:r>
                      <a:r>
                        <a:rPr sz="900" b="0" dirty="0">
                          <a:latin typeface="Bahnschrift Light"/>
                          <a:cs typeface="Bahnschrift Light"/>
                        </a:rPr>
                        <a:t>CENTER:</a:t>
                      </a:r>
                      <a:r>
                        <a:rPr sz="900" b="0" spc="-10" dirty="0">
                          <a:latin typeface="Bahnschrift Light"/>
                          <a:cs typeface="Bahnschrift Light"/>
                        </a:rPr>
                        <a:t> 532-</a:t>
                      </a:r>
                      <a:r>
                        <a:rPr sz="900" b="0" spc="-20" dirty="0">
                          <a:latin typeface="Bahnschrift Light"/>
                          <a:cs typeface="Bahnschrift Light"/>
                        </a:rPr>
                        <a:t>889-8772</a:t>
                      </a:r>
                      <a:endParaRPr sz="900">
                        <a:latin typeface="Bahnschrift Light"/>
                        <a:cs typeface="Bahnschrift Ligh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01065" y="315187"/>
          <a:ext cx="2666365" cy="80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6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7520">
                <a:tc>
                  <a:txBody>
                    <a:bodyPr/>
                    <a:lstStyle/>
                    <a:p>
                      <a:pPr marL="31750">
                        <a:lnSpc>
                          <a:spcPts val="3579"/>
                        </a:lnSpc>
                      </a:pPr>
                      <a:r>
                        <a:rPr sz="3600" spc="-10" dirty="0">
                          <a:solidFill>
                            <a:srgbClr val="EF0101"/>
                          </a:solidFill>
                          <a:latin typeface="Bahnschrift"/>
                          <a:cs typeface="Bahnschrift"/>
                        </a:rPr>
                        <a:t>EMERGENCY</a:t>
                      </a:r>
                      <a:endParaRPr sz="3600">
                        <a:latin typeface="Bahnschrift"/>
                        <a:cs typeface="Bahnschrif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marL="106045">
                        <a:lnSpc>
                          <a:spcPts val="2465"/>
                        </a:lnSpc>
                      </a:pPr>
                      <a:r>
                        <a:rPr sz="2400" b="0" dirty="0">
                          <a:latin typeface="Bahnschrift Light"/>
                          <a:cs typeface="Bahnschrift Light"/>
                        </a:rPr>
                        <a:t>ACTION</a:t>
                      </a:r>
                      <a:r>
                        <a:rPr sz="2400" b="0" spc="-20" dirty="0">
                          <a:latin typeface="Bahnschrift Light"/>
                          <a:cs typeface="Bahnschrift Light"/>
                        </a:rPr>
                        <a:t> PLAN</a:t>
                      </a:r>
                      <a:endParaRPr sz="2400">
                        <a:latin typeface="Bahnschrift Light"/>
                        <a:cs typeface="Bahnschrift Ligh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208022" y="5840958"/>
            <a:ext cx="2340000" cy="576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5080">
              <a:lnSpc>
                <a:spcPct val="111200"/>
              </a:lnSpc>
              <a:spcBef>
                <a:spcPts val="85"/>
              </a:spcBef>
            </a:pPr>
            <a:r>
              <a:rPr sz="800" b="0" dirty="0">
                <a:latin typeface="Bahnschrift Light"/>
                <a:cs typeface="Bahnschrift Light"/>
              </a:rPr>
              <a:t>Wherever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you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are,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drop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down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to your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hands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spc="-25" dirty="0">
                <a:latin typeface="Bahnschrift Light"/>
                <a:cs typeface="Bahnschrift Light"/>
              </a:rPr>
              <a:t>and</a:t>
            </a:r>
            <a:r>
              <a:rPr sz="800" b="0" dirty="0">
                <a:latin typeface="Bahnschrift Light"/>
                <a:cs typeface="Bahnschrift Light"/>
              </a:rPr>
              <a:t> knees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and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hold</a:t>
            </a:r>
            <a:r>
              <a:rPr sz="800" b="0" spc="-2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onto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something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sturdy.</a:t>
            </a:r>
            <a:r>
              <a:rPr sz="800" b="0" spc="-2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If</a:t>
            </a:r>
            <a:r>
              <a:rPr sz="800" b="0" spc="-30" dirty="0">
                <a:latin typeface="Bahnschrift Light"/>
                <a:cs typeface="Bahnschrift Light"/>
              </a:rPr>
              <a:t> </a:t>
            </a:r>
            <a:r>
              <a:rPr sz="800" b="0" spc="-10" dirty="0">
                <a:latin typeface="Bahnschrift Light"/>
                <a:cs typeface="Bahnschrift Light"/>
              </a:rPr>
              <a:t>you’re </a:t>
            </a:r>
            <a:r>
              <a:rPr sz="800" b="0" dirty="0">
                <a:latin typeface="Bahnschrift Light"/>
                <a:cs typeface="Bahnschrift Light"/>
              </a:rPr>
              <a:t>using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wheelchair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or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walker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with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seat,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spc="-20" dirty="0">
                <a:latin typeface="Bahnschrift Light"/>
                <a:cs typeface="Bahnschrift Light"/>
              </a:rPr>
              <a:t>make</a:t>
            </a:r>
            <a:r>
              <a:rPr sz="800" b="0" dirty="0">
                <a:latin typeface="Bahnschrift Light"/>
                <a:cs typeface="Bahnschrift Light"/>
              </a:rPr>
              <a:t> sure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your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wheels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are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locked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and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remain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spc="-10" dirty="0">
                <a:latin typeface="Bahnschrift Light"/>
                <a:cs typeface="Bahnschrift Light"/>
              </a:rPr>
              <a:t>seated.</a:t>
            </a:r>
            <a:endParaRPr sz="800">
              <a:latin typeface="Bahnschrift Light"/>
              <a:cs typeface="Bahnschrift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43653" y="5839433"/>
            <a:ext cx="2340000" cy="576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5080">
              <a:lnSpc>
                <a:spcPct val="111200"/>
              </a:lnSpc>
              <a:spcBef>
                <a:spcPts val="100"/>
              </a:spcBef>
            </a:pPr>
            <a:r>
              <a:rPr sz="800" b="0" dirty="0">
                <a:latin typeface="Bahnschrift Light"/>
                <a:cs typeface="Bahnschrift Light"/>
              </a:rPr>
              <a:t>Cover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your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head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and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neck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with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your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arms.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If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spc="-50" dirty="0">
                <a:latin typeface="Bahnschrift Light"/>
                <a:cs typeface="Bahnschrift Light"/>
              </a:rPr>
              <a:t>a</a:t>
            </a:r>
            <a:r>
              <a:rPr sz="800" b="0" dirty="0">
                <a:latin typeface="Bahnschrift Light"/>
                <a:cs typeface="Bahnschrift Light"/>
              </a:rPr>
              <a:t> sturdy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table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or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desk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is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nearby,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crawl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underneath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spc="-25" dirty="0">
                <a:latin typeface="Bahnschrift Light"/>
                <a:cs typeface="Bahnschrift Light"/>
              </a:rPr>
              <a:t>it</a:t>
            </a:r>
            <a:r>
              <a:rPr sz="800" b="0" dirty="0">
                <a:latin typeface="Bahnschrift Light"/>
                <a:cs typeface="Bahnschrift Light"/>
              </a:rPr>
              <a:t> for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shelter.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If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no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shelter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is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nearby,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crawl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next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spc="-25" dirty="0">
                <a:latin typeface="Bahnschrift Light"/>
                <a:cs typeface="Bahnschrift Light"/>
              </a:rPr>
              <a:t>to</a:t>
            </a:r>
            <a:r>
              <a:rPr sz="800" b="0" spc="50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an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interior wall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(away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from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spc="-10" dirty="0">
                <a:latin typeface="Bahnschrift Light"/>
                <a:cs typeface="Bahnschrift Light"/>
              </a:rPr>
              <a:t>windows).</a:t>
            </a:r>
            <a:endParaRPr sz="800">
              <a:latin typeface="Bahnschrift Light"/>
              <a:cs typeface="Bahnschrift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43653" y="6799552"/>
            <a:ext cx="2340000" cy="576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5080">
              <a:lnSpc>
                <a:spcPct val="111300"/>
              </a:lnSpc>
              <a:spcBef>
                <a:spcPts val="95"/>
              </a:spcBef>
            </a:pPr>
            <a:r>
              <a:rPr sz="800" b="0" dirty="0">
                <a:latin typeface="Bahnschrift Light"/>
                <a:cs typeface="Bahnschrift Light"/>
              </a:rPr>
              <a:t>Cover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your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head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and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neck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with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your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arms.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If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spc="-50" dirty="0">
                <a:latin typeface="Bahnschrift Light"/>
                <a:cs typeface="Bahnschrift Light"/>
              </a:rPr>
              <a:t>a</a:t>
            </a:r>
            <a:r>
              <a:rPr sz="800" b="0" dirty="0">
                <a:latin typeface="Bahnschrift Light"/>
                <a:cs typeface="Bahnschrift Light"/>
              </a:rPr>
              <a:t> sturdy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table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or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desk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is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nearby,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crawl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underneath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spc="-25" dirty="0">
                <a:latin typeface="Bahnschrift Light"/>
                <a:cs typeface="Bahnschrift Light"/>
              </a:rPr>
              <a:t>it</a:t>
            </a:r>
            <a:r>
              <a:rPr sz="800" b="0" dirty="0">
                <a:latin typeface="Bahnschrift Light"/>
                <a:cs typeface="Bahnschrift Light"/>
              </a:rPr>
              <a:t> for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shelter.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If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no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shelter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is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nearby,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crawl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next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spc="-25" dirty="0">
                <a:latin typeface="Bahnschrift Light"/>
                <a:cs typeface="Bahnschrift Light"/>
              </a:rPr>
              <a:t>to</a:t>
            </a:r>
            <a:r>
              <a:rPr sz="800" b="0" spc="50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an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interior wall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(away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from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spc="-10" dirty="0">
                <a:latin typeface="Bahnschrift Light"/>
                <a:cs typeface="Bahnschrift Light"/>
              </a:rPr>
              <a:t>windows).</a:t>
            </a:r>
            <a:endParaRPr sz="800">
              <a:latin typeface="Bahnschrift Light"/>
              <a:cs typeface="Bahnschrift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08022" y="7915501"/>
            <a:ext cx="2340000" cy="576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5080">
              <a:lnSpc>
                <a:spcPct val="111300"/>
              </a:lnSpc>
              <a:spcBef>
                <a:spcPts val="95"/>
              </a:spcBef>
            </a:pPr>
            <a:r>
              <a:rPr sz="800" b="0" dirty="0">
                <a:latin typeface="Bahnschrift Light"/>
                <a:cs typeface="Bahnschrift Light"/>
              </a:rPr>
              <a:t>It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is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important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to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create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kit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of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supplies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that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spc="-25" dirty="0">
                <a:latin typeface="Bahnschrift Light"/>
                <a:cs typeface="Bahnschrift Light"/>
              </a:rPr>
              <a:t>you</a:t>
            </a:r>
            <a:r>
              <a:rPr sz="800" b="0" dirty="0">
                <a:latin typeface="Bahnschrift Light"/>
                <a:cs typeface="Bahnschrift Light"/>
              </a:rPr>
              <a:t> could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take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with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you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if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you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are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forced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to </a:t>
            </a:r>
            <a:r>
              <a:rPr sz="800" b="0" spc="-10" dirty="0">
                <a:latin typeface="Bahnschrift Light"/>
                <a:cs typeface="Bahnschrift Light"/>
              </a:rPr>
              <a:t>evacuate. </a:t>
            </a:r>
            <a:r>
              <a:rPr sz="800" b="0" dirty="0">
                <a:latin typeface="Bahnschrift Light"/>
                <a:cs typeface="Bahnschrift Light"/>
              </a:rPr>
              <a:t>This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kit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will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also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be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useful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if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you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are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able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to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stay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spc="-25" dirty="0">
                <a:latin typeface="Bahnschrift Light"/>
                <a:cs typeface="Bahnschrift Light"/>
              </a:rPr>
              <a:t>in</a:t>
            </a:r>
            <a:r>
              <a:rPr sz="800" b="0" dirty="0">
                <a:latin typeface="Bahnschrift Light"/>
                <a:cs typeface="Bahnschrift Light"/>
              </a:rPr>
              <a:t> your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home,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but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are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still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affected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by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the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spc="-10" dirty="0">
                <a:latin typeface="Bahnschrift Light"/>
                <a:cs typeface="Bahnschrift Light"/>
              </a:rPr>
              <a:t>storm.</a:t>
            </a:r>
            <a:endParaRPr sz="800">
              <a:latin typeface="Bahnschrift Light"/>
              <a:cs typeface="Bahnschrift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43653" y="7915501"/>
            <a:ext cx="2340000" cy="576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5080">
              <a:lnSpc>
                <a:spcPct val="111300"/>
              </a:lnSpc>
              <a:spcBef>
                <a:spcPts val="95"/>
              </a:spcBef>
            </a:pPr>
            <a:r>
              <a:rPr sz="800" b="0" dirty="0">
                <a:latin typeface="Bahnschrift Light"/>
                <a:cs typeface="Bahnschrift Light"/>
              </a:rPr>
              <a:t>Know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how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to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secure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your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home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in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the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event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spc="-25" dirty="0">
                <a:latin typeface="Bahnschrift Light"/>
                <a:cs typeface="Bahnschrift Light"/>
              </a:rPr>
              <a:t>of</a:t>
            </a:r>
            <a:r>
              <a:rPr sz="800" b="0" dirty="0">
                <a:latin typeface="Bahnschrift Light"/>
                <a:cs typeface="Bahnschrift Light"/>
              </a:rPr>
              <a:t> damaging</a:t>
            </a:r>
            <a:r>
              <a:rPr sz="800" b="0" spc="-2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winds.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Cover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all</a:t>
            </a:r>
            <a:r>
              <a:rPr sz="800" b="0" spc="-2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of</a:t>
            </a:r>
            <a:r>
              <a:rPr sz="800" b="0" spc="-2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your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windows,</a:t>
            </a:r>
            <a:r>
              <a:rPr sz="800" b="0" spc="-25" dirty="0">
                <a:latin typeface="Bahnschrift Light"/>
                <a:cs typeface="Bahnschrift Light"/>
              </a:rPr>
              <a:t> </a:t>
            </a:r>
            <a:r>
              <a:rPr sz="800" b="0" spc="-10" dirty="0">
                <a:latin typeface="Bahnschrift Light"/>
                <a:cs typeface="Bahnschrift Light"/>
              </a:rPr>
              <a:t>either </a:t>
            </a:r>
            <a:r>
              <a:rPr sz="800" b="0" dirty="0">
                <a:latin typeface="Bahnschrift Light"/>
                <a:cs typeface="Bahnschrift Light"/>
              </a:rPr>
              <a:t>with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hurricane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shutters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or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wood.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Reinforce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spc="-20" dirty="0">
                <a:latin typeface="Bahnschrift Light"/>
                <a:cs typeface="Bahnschrift Light"/>
              </a:rPr>
              <a:t>your</a:t>
            </a:r>
            <a:r>
              <a:rPr sz="800" b="0" dirty="0">
                <a:latin typeface="Bahnschrift Light"/>
                <a:cs typeface="Bahnschrift Light"/>
              </a:rPr>
              <a:t> garage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spc="-10" dirty="0">
                <a:latin typeface="Bahnschrift Light"/>
                <a:cs typeface="Bahnschrift Light"/>
              </a:rPr>
              <a:t>doors.</a:t>
            </a:r>
            <a:endParaRPr sz="800">
              <a:latin typeface="Bahnschrift Light"/>
              <a:cs typeface="Bahnschrift Ligh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43652" y="8875622"/>
            <a:ext cx="2340000" cy="576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5080">
              <a:lnSpc>
                <a:spcPct val="111200"/>
              </a:lnSpc>
              <a:spcBef>
                <a:spcPts val="100"/>
              </a:spcBef>
            </a:pPr>
            <a:r>
              <a:rPr sz="800" b="0" dirty="0">
                <a:latin typeface="Bahnschrift Light"/>
                <a:cs typeface="Bahnschrift Light"/>
              </a:rPr>
              <a:t>Bring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in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all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outdoor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furniture,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garbage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spc="-20" dirty="0">
                <a:latin typeface="Bahnschrift Light"/>
                <a:cs typeface="Bahnschrift Light"/>
              </a:rPr>
              <a:t>cans,</a:t>
            </a:r>
            <a:r>
              <a:rPr sz="800" b="0" dirty="0">
                <a:latin typeface="Bahnschrift Light"/>
                <a:cs typeface="Bahnschrift Light"/>
              </a:rPr>
              <a:t> decorations,</a:t>
            </a:r>
            <a:r>
              <a:rPr sz="800" b="0" spc="-2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and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anything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else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that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is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not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spc="-20" dirty="0">
                <a:latin typeface="Bahnschrift Light"/>
                <a:cs typeface="Bahnschrift Light"/>
              </a:rPr>
              <a:t>tied</a:t>
            </a:r>
            <a:r>
              <a:rPr sz="800" b="0" dirty="0">
                <a:latin typeface="Bahnschrift Light"/>
                <a:cs typeface="Bahnschrift Light"/>
              </a:rPr>
              <a:t> down.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Stay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away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from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windows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and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doors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spc="-25" dirty="0">
                <a:latin typeface="Bahnschrift Light"/>
                <a:cs typeface="Bahnschrift Light"/>
              </a:rPr>
              <a:t>and</a:t>
            </a:r>
            <a:r>
              <a:rPr sz="800" b="0" dirty="0">
                <a:latin typeface="Bahnschrift Light"/>
                <a:cs typeface="Bahnschrift Light"/>
              </a:rPr>
              <a:t> close,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secure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and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brace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internal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spc="-10" dirty="0">
                <a:latin typeface="Bahnschrift Light"/>
                <a:cs typeface="Bahnschrift Light"/>
              </a:rPr>
              <a:t>doors.</a:t>
            </a:r>
            <a:endParaRPr sz="800">
              <a:latin typeface="Bahnschrift Light"/>
              <a:cs typeface="Bahnschrift 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08022" y="3763491"/>
            <a:ext cx="2340000" cy="576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5080">
              <a:lnSpc>
                <a:spcPct val="111200"/>
              </a:lnSpc>
              <a:spcBef>
                <a:spcPts val="100"/>
              </a:spcBef>
            </a:pPr>
            <a:r>
              <a:rPr sz="800" b="0" dirty="0">
                <a:latin typeface="Bahnschrift Light"/>
                <a:cs typeface="Bahnschrift Light"/>
              </a:rPr>
              <a:t>Listen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to area radio and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television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stations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spc="-25">
                <a:latin typeface="Bahnschrift Light"/>
                <a:cs typeface="Bahnschrift Light"/>
              </a:rPr>
              <a:t>and</a:t>
            </a:r>
            <a:r>
              <a:rPr sz="800" b="0">
                <a:latin typeface="Bahnschrift Light"/>
                <a:cs typeface="Bahnschrift Light"/>
              </a:rPr>
              <a:t> Weather</a:t>
            </a:r>
            <a:r>
              <a:rPr lang="sr-Latn-RS" sz="800" b="0">
                <a:latin typeface="Bahnschrift Light"/>
                <a:cs typeface="Bahnschrift Light"/>
              </a:rPr>
              <a:t> r</a:t>
            </a:r>
            <a:r>
              <a:rPr sz="800" b="0">
                <a:latin typeface="Bahnschrift Light"/>
                <a:cs typeface="Bahnschrift Light"/>
              </a:rPr>
              <a:t>adio</a:t>
            </a:r>
            <a:r>
              <a:rPr sz="800" b="0" spc="-1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for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possible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flood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warnings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spc="-25" dirty="0">
                <a:latin typeface="Bahnschrift Light"/>
                <a:cs typeface="Bahnschrift Light"/>
              </a:rPr>
              <a:t>and</a:t>
            </a:r>
            <a:r>
              <a:rPr sz="800" b="0" dirty="0">
                <a:latin typeface="Bahnschrift Light"/>
                <a:cs typeface="Bahnschrift Light"/>
              </a:rPr>
              <a:t> reports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of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flooding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in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spc="-10">
                <a:latin typeface="Bahnschrift Light"/>
                <a:cs typeface="Bahnschrift Light"/>
              </a:rPr>
              <a:t>progress.</a:t>
            </a:r>
            <a:endParaRPr sz="800">
              <a:latin typeface="Bahnschrift Light"/>
              <a:cs typeface="Bahnschrift 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43652" y="3760443"/>
            <a:ext cx="2340000" cy="576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5080">
              <a:lnSpc>
                <a:spcPct val="111900"/>
              </a:lnSpc>
              <a:spcBef>
                <a:spcPts val="105"/>
              </a:spcBef>
            </a:pPr>
            <a:r>
              <a:rPr sz="800" b="0" dirty="0">
                <a:latin typeface="Bahnschrift Light"/>
                <a:cs typeface="Bahnschrift Light"/>
              </a:rPr>
              <a:t>Be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prepared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to evacuate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at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 moment’s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spc="-10" dirty="0">
                <a:latin typeface="Bahnschrift Light"/>
                <a:cs typeface="Bahnschrift Light"/>
              </a:rPr>
              <a:t>notice. </a:t>
            </a:r>
            <a:r>
              <a:rPr sz="800" b="0" dirty="0">
                <a:latin typeface="Bahnschrift Light"/>
                <a:cs typeface="Bahnschrift Light"/>
              </a:rPr>
              <a:t>When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flood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or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flash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flood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warning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is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issued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spc="-25" dirty="0">
                <a:latin typeface="Bahnschrift Light"/>
                <a:cs typeface="Bahnschrift Light"/>
              </a:rPr>
              <a:t>for</a:t>
            </a:r>
            <a:r>
              <a:rPr sz="800" b="0" dirty="0">
                <a:latin typeface="Bahnschrift Light"/>
                <a:cs typeface="Bahnschrift Light"/>
              </a:rPr>
              <a:t> your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area,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head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for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higher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ground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and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stay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spc="-10">
                <a:latin typeface="Bahnschrift Light"/>
                <a:cs typeface="Bahnschrift Light"/>
              </a:rPr>
              <a:t>there.</a:t>
            </a:r>
            <a:endParaRPr lang="sr-Latn-RS" sz="800" b="0" spc="-10">
              <a:latin typeface="Bahnschrift Light"/>
              <a:cs typeface="Bahnschrift Ligh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43652" y="4723611"/>
            <a:ext cx="2340000" cy="576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5080">
              <a:lnSpc>
                <a:spcPct val="111300"/>
              </a:lnSpc>
              <a:spcBef>
                <a:spcPts val="95"/>
              </a:spcBef>
            </a:pPr>
            <a:r>
              <a:rPr sz="800" b="0" dirty="0">
                <a:latin typeface="Bahnschrift Light"/>
                <a:cs typeface="Bahnschrift Light"/>
              </a:rPr>
              <a:t>Keep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children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and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pets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away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from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flood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water.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spc="-25" dirty="0">
                <a:latin typeface="Bahnschrift Light"/>
                <a:cs typeface="Bahnschrift Light"/>
              </a:rPr>
              <a:t>Be</a:t>
            </a:r>
            <a:r>
              <a:rPr sz="800" b="0" dirty="0">
                <a:latin typeface="Bahnschrift Light"/>
                <a:cs typeface="Bahnschrift Light"/>
              </a:rPr>
              <a:t> especially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cautious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at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night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when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it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is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harder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spc="-25" dirty="0">
                <a:latin typeface="Bahnschrift Light"/>
                <a:cs typeface="Bahnschrift Light"/>
              </a:rPr>
              <a:t>to</a:t>
            </a:r>
            <a:r>
              <a:rPr sz="800" b="0" dirty="0">
                <a:latin typeface="Bahnschrift Light"/>
                <a:cs typeface="Bahnschrift Light"/>
              </a:rPr>
              <a:t> recognize</a:t>
            </a:r>
            <a:r>
              <a:rPr sz="800" b="0" spc="-2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flood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spc="-10">
                <a:latin typeface="Bahnschrift Light"/>
                <a:cs typeface="Bahnschrift Light"/>
              </a:rPr>
              <a:t>danger.</a:t>
            </a:r>
            <a:endParaRPr sz="800">
              <a:latin typeface="Bahnschrift Light"/>
              <a:cs typeface="Bahnschrift Ligh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08022" y="1687422"/>
            <a:ext cx="2340000" cy="576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5080">
              <a:lnSpc>
                <a:spcPct val="111200"/>
              </a:lnSpc>
              <a:spcBef>
                <a:spcPts val="100"/>
              </a:spcBef>
            </a:pPr>
            <a:r>
              <a:rPr sz="800" b="0" dirty="0">
                <a:latin typeface="Bahnschrift Light"/>
                <a:cs typeface="Bahnschrift Light"/>
              </a:rPr>
              <a:t>Turn</a:t>
            </a:r>
            <a:r>
              <a:rPr sz="800" b="0" spc="-2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off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lights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and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spc="-10" dirty="0">
                <a:latin typeface="Bahnschrift Light"/>
                <a:cs typeface="Bahnschrift Light"/>
              </a:rPr>
              <a:t>appliances.</a:t>
            </a:r>
            <a:r>
              <a:rPr sz="800" b="0" spc="50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Activate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the closest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fire alarm</a:t>
            </a:r>
            <a:r>
              <a:rPr sz="800" b="0" spc="-10" dirty="0">
                <a:latin typeface="Bahnschrift Light"/>
                <a:cs typeface="Bahnschrift Light"/>
              </a:rPr>
              <a:t> system. </a:t>
            </a:r>
            <a:r>
              <a:rPr sz="800" b="0" dirty="0">
                <a:latin typeface="Bahnschrift Light"/>
                <a:cs typeface="Bahnschrift Light"/>
              </a:rPr>
              <a:t>Close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all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windows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and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seal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the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spc="-10" dirty="0">
                <a:latin typeface="Bahnschrift Light"/>
                <a:cs typeface="Bahnschrift Light"/>
              </a:rPr>
              <a:t>room. </a:t>
            </a:r>
            <a:r>
              <a:rPr sz="800" b="0" dirty="0">
                <a:latin typeface="Bahnschrift Light"/>
                <a:cs typeface="Bahnschrift Light"/>
              </a:rPr>
              <a:t>Safeguard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>
                <a:latin typeface="Bahnschrift Light"/>
                <a:cs typeface="Bahnschrift Light"/>
              </a:rPr>
              <a:t>the</a:t>
            </a:r>
            <a:r>
              <a:rPr sz="800" b="0" spc="-20">
                <a:latin typeface="Bahnschrift Light"/>
                <a:cs typeface="Bahnschrift Light"/>
              </a:rPr>
              <a:t> </a:t>
            </a:r>
            <a:r>
              <a:rPr sz="800" b="0" spc="-10">
                <a:latin typeface="Bahnschrift Light"/>
                <a:cs typeface="Bahnschrift Light"/>
              </a:rPr>
              <a:t>chi</a:t>
            </a:r>
            <a:r>
              <a:rPr lang="sr-Latn-RS" sz="800" b="0" spc="-10">
                <a:latin typeface="Bahnschrift Light"/>
                <a:cs typeface="Bahnschrift Light"/>
              </a:rPr>
              <a:t>l</a:t>
            </a:r>
            <a:r>
              <a:rPr sz="800" b="0" spc="-10">
                <a:latin typeface="Bahnschrift Light"/>
                <a:cs typeface="Bahnschrift Light"/>
              </a:rPr>
              <a:t>dren</a:t>
            </a:r>
            <a:r>
              <a:rPr sz="800" b="0" spc="-10" dirty="0">
                <a:latin typeface="Bahnschrift Light"/>
                <a:cs typeface="Bahnschrift Light"/>
              </a:rPr>
              <a:t>.</a:t>
            </a:r>
            <a:endParaRPr sz="800">
              <a:latin typeface="Bahnschrift Light"/>
              <a:cs typeface="Bahnschrift Ligh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43651" y="1687422"/>
            <a:ext cx="2340000" cy="576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5080">
              <a:lnSpc>
                <a:spcPct val="111200"/>
              </a:lnSpc>
              <a:spcBef>
                <a:spcPts val="100"/>
              </a:spcBef>
            </a:pPr>
            <a:r>
              <a:rPr sz="800" b="0" dirty="0">
                <a:latin typeface="Bahnschrift Light"/>
                <a:cs typeface="Bahnschrift Light"/>
              </a:rPr>
              <a:t>Crawl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beneath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smoke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to escape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home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fire.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spc="-25" dirty="0">
                <a:latin typeface="Bahnschrift Light"/>
                <a:cs typeface="Bahnschrift Light"/>
              </a:rPr>
              <a:t>If</a:t>
            </a:r>
            <a:r>
              <a:rPr sz="800" b="0" dirty="0">
                <a:latin typeface="Bahnschrift Light"/>
                <a:cs typeface="Bahnschrift Light"/>
              </a:rPr>
              <a:t> youhave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enough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time,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take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your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pet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with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you,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spc="-25" dirty="0">
                <a:latin typeface="Bahnschrift Light"/>
                <a:cs typeface="Bahnschrift Light"/>
              </a:rPr>
              <a:t>but</a:t>
            </a:r>
            <a:r>
              <a:rPr sz="800" b="0" dirty="0">
                <a:latin typeface="Bahnschrift Light"/>
                <a:cs typeface="Bahnschrift Light"/>
              </a:rPr>
              <a:t> never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>
                <a:latin typeface="Bahnschrift Light"/>
                <a:cs typeface="Bahnschrift Light"/>
              </a:rPr>
              <a:t>endanger</a:t>
            </a:r>
            <a:r>
              <a:rPr sz="800" b="0" spc="-15">
                <a:latin typeface="Bahnschrift Light"/>
                <a:cs typeface="Bahnschrift Light"/>
              </a:rPr>
              <a:t> </a:t>
            </a:r>
            <a:r>
              <a:rPr sz="800" b="0">
                <a:latin typeface="Bahnschrift Light"/>
                <a:cs typeface="Bahnschrift Light"/>
              </a:rPr>
              <a:t>your</a:t>
            </a:r>
            <a:r>
              <a:rPr sz="800" b="0" spc="-20">
                <a:latin typeface="Bahnschrift Light"/>
                <a:cs typeface="Bahnschrift Light"/>
              </a:rPr>
              <a:t>self.</a:t>
            </a:r>
            <a:endParaRPr sz="800">
              <a:latin typeface="Bahnschrift Light"/>
              <a:cs typeface="Bahnschrift Ligh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43653" y="2647542"/>
            <a:ext cx="2340000" cy="576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5080">
              <a:lnSpc>
                <a:spcPct val="111200"/>
              </a:lnSpc>
              <a:spcBef>
                <a:spcPts val="100"/>
              </a:spcBef>
            </a:pPr>
            <a:r>
              <a:rPr sz="800" b="0" dirty="0">
                <a:latin typeface="Bahnschrift Light"/>
                <a:cs typeface="Bahnschrift Light"/>
              </a:rPr>
              <a:t>If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you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can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access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fire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extinguisher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operate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spc="-25" dirty="0">
                <a:latin typeface="Bahnschrift Light"/>
                <a:cs typeface="Bahnschrift Light"/>
              </a:rPr>
              <a:t>the</a:t>
            </a:r>
            <a:r>
              <a:rPr sz="800" b="0" dirty="0">
                <a:latin typeface="Bahnschrift Light"/>
                <a:cs typeface="Bahnschrift Light"/>
              </a:rPr>
              <a:t> same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if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you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are trained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else</a:t>
            </a:r>
            <a:r>
              <a:rPr sz="800" b="0" spc="-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remember</a:t>
            </a:r>
            <a:r>
              <a:rPr sz="800" b="0" spc="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to </a:t>
            </a:r>
            <a:r>
              <a:rPr sz="800" b="0" spc="-25" dirty="0">
                <a:latin typeface="Bahnschrift Light"/>
                <a:cs typeface="Bahnschrift Light"/>
              </a:rPr>
              <a:t>GET</a:t>
            </a:r>
            <a:r>
              <a:rPr sz="800" b="0" dirty="0">
                <a:latin typeface="Bahnschrift Light"/>
                <a:cs typeface="Bahnschrift Light"/>
              </a:rPr>
              <a:t> OUT,</a:t>
            </a:r>
            <a:r>
              <a:rPr sz="800" b="0" spc="-2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STAY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OUT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and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CALL</a:t>
            </a:r>
            <a:r>
              <a:rPr sz="800" b="0" spc="-15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Fire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 dirty="0">
                <a:latin typeface="Bahnschrift Light"/>
                <a:cs typeface="Bahnschrift Light"/>
              </a:rPr>
              <a:t>Brigade</a:t>
            </a:r>
            <a:r>
              <a:rPr sz="800" b="0" spc="-10" dirty="0">
                <a:latin typeface="Bahnschrift Light"/>
                <a:cs typeface="Bahnschrift Light"/>
              </a:rPr>
              <a:t> </a:t>
            </a:r>
            <a:r>
              <a:rPr sz="800" b="0">
                <a:latin typeface="Bahnschrift Light"/>
                <a:cs typeface="Bahnschrift Light"/>
              </a:rPr>
              <a:t>on</a:t>
            </a:r>
            <a:r>
              <a:rPr sz="800" b="0" spc="-15">
                <a:latin typeface="Bahnschrift Light"/>
                <a:cs typeface="Bahnschrift Light"/>
              </a:rPr>
              <a:t> </a:t>
            </a:r>
            <a:r>
              <a:rPr sz="800" b="0" spc="-20">
                <a:latin typeface="Bahnschrift Light"/>
                <a:cs typeface="Bahnschrift Light"/>
              </a:rPr>
              <a:t>101</a:t>
            </a:r>
            <a:r>
              <a:rPr lang="sr-Latn-RS" sz="800" spc="-20">
                <a:latin typeface="Bahnschrift Light"/>
                <a:cs typeface="Bahnschrift Light"/>
              </a:rPr>
              <a:t>.</a:t>
            </a:r>
            <a:endParaRPr sz="800">
              <a:latin typeface="Bahnschrift Light"/>
              <a:cs typeface="Bahnschrift Light"/>
            </a:endParaRPr>
          </a:p>
        </p:txBody>
      </p:sp>
      <p:pic>
        <p:nvPicPr>
          <p:cNvPr id="56" name="object 5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22265" y="769289"/>
            <a:ext cx="2025776" cy="342849"/>
          </a:xfrm>
          <a:prstGeom prst="rect">
            <a:avLst/>
          </a:prstGeom>
        </p:spPr>
      </p:pic>
      <p:sp>
        <p:nvSpPr>
          <p:cNvPr id="57" name="object 16">
            <a:extLst>
              <a:ext uri="{FF2B5EF4-FFF2-40B4-BE49-F238E27FC236}">
                <a16:creationId xmlns:a16="http://schemas.microsoft.com/office/drawing/2014/main" id="{98230E54-EF26-EB3A-88C5-142F3C191061}"/>
              </a:ext>
            </a:extLst>
          </p:cNvPr>
          <p:cNvSpPr txBox="1"/>
          <p:nvPr/>
        </p:nvSpPr>
        <p:spPr>
          <a:xfrm>
            <a:off x="2208022" y="2649348"/>
            <a:ext cx="2340000" cy="576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5080">
              <a:lnSpc>
                <a:spcPct val="111200"/>
              </a:lnSpc>
              <a:spcBef>
                <a:spcPts val="100"/>
              </a:spcBef>
            </a:pPr>
            <a:r>
              <a:rPr lang="en-GB" sz="800" b="0">
                <a:latin typeface="Bahnschrift Light"/>
                <a:cs typeface="Bahnschrift Light"/>
              </a:rPr>
              <a:t>Use nearest available exit route. If you live in apartment building with elevators, use the stairs “Don’t Use Lifts”. Leave all your things where they are and save yourself.</a:t>
            </a:r>
            <a:endParaRPr sz="800">
              <a:latin typeface="Bahnschrift Light"/>
              <a:cs typeface="Bahnschrift Light"/>
            </a:endParaRPr>
          </a:p>
        </p:txBody>
      </p:sp>
      <p:sp>
        <p:nvSpPr>
          <p:cNvPr id="58" name="object 16">
            <a:extLst>
              <a:ext uri="{FF2B5EF4-FFF2-40B4-BE49-F238E27FC236}">
                <a16:creationId xmlns:a16="http://schemas.microsoft.com/office/drawing/2014/main" id="{367D1B25-1AA6-B730-55D1-A920CA063A09}"/>
              </a:ext>
            </a:extLst>
          </p:cNvPr>
          <p:cNvSpPr txBox="1"/>
          <p:nvPr/>
        </p:nvSpPr>
        <p:spPr>
          <a:xfrm>
            <a:off x="2208022" y="4723611"/>
            <a:ext cx="2340000" cy="576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5080">
              <a:lnSpc>
                <a:spcPct val="111200"/>
              </a:lnSpc>
              <a:spcBef>
                <a:spcPts val="100"/>
              </a:spcBef>
            </a:pPr>
            <a:r>
              <a:rPr lang="en-GB" sz="800" b="0">
                <a:latin typeface="Bahnschrift Light"/>
                <a:cs typeface="Bahnschrift Light"/>
              </a:rPr>
              <a:t>Turn around – don’t drown! Avoid walking and driving through flooded waters. They could be deeper than you think.</a:t>
            </a:r>
            <a:endParaRPr sz="800">
              <a:latin typeface="Bahnschrift Light"/>
              <a:cs typeface="Bahnschrift Light"/>
            </a:endParaRPr>
          </a:p>
        </p:txBody>
      </p:sp>
      <p:sp>
        <p:nvSpPr>
          <p:cNvPr id="59" name="object 16">
            <a:extLst>
              <a:ext uri="{FF2B5EF4-FFF2-40B4-BE49-F238E27FC236}">
                <a16:creationId xmlns:a16="http://schemas.microsoft.com/office/drawing/2014/main" id="{59291266-C20B-AF2D-190C-84E83949209C}"/>
              </a:ext>
            </a:extLst>
          </p:cNvPr>
          <p:cNvSpPr txBox="1"/>
          <p:nvPr/>
        </p:nvSpPr>
        <p:spPr>
          <a:xfrm>
            <a:off x="2208022" y="6798154"/>
            <a:ext cx="2340000" cy="576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5080">
              <a:lnSpc>
                <a:spcPct val="111200"/>
              </a:lnSpc>
              <a:spcBef>
                <a:spcPts val="100"/>
              </a:spcBef>
            </a:pPr>
            <a:r>
              <a:rPr lang="en-GB" sz="800" b="0">
                <a:latin typeface="Bahnschrift Light"/>
                <a:cs typeface="Bahnschrift Light"/>
              </a:rPr>
              <a:t>Wherever you are, drop down to your hands and knees and hold onto something sturdy. If you’re using a wheelchair or walker with a seat, make sure your wheels are locked and remain seated.</a:t>
            </a:r>
            <a:endParaRPr sz="800">
              <a:latin typeface="Bahnschrift Light"/>
              <a:cs typeface="Bahnschrift Light"/>
            </a:endParaRPr>
          </a:p>
        </p:txBody>
      </p:sp>
      <p:sp>
        <p:nvSpPr>
          <p:cNvPr id="60" name="object 16">
            <a:extLst>
              <a:ext uri="{FF2B5EF4-FFF2-40B4-BE49-F238E27FC236}">
                <a16:creationId xmlns:a16="http://schemas.microsoft.com/office/drawing/2014/main" id="{78507756-D7D6-10EE-A1C2-22A689270C9E}"/>
              </a:ext>
            </a:extLst>
          </p:cNvPr>
          <p:cNvSpPr txBox="1"/>
          <p:nvPr/>
        </p:nvSpPr>
        <p:spPr>
          <a:xfrm>
            <a:off x="2208022" y="8875622"/>
            <a:ext cx="2340000" cy="576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5080">
              <a:lnSpc>
                <a:spcPct val="111200"/>
              </a:lnSpc>
              <a:spcBef>
                <a:spcPts val="100"/>
              </a:spcBef>
            </a:pPr>
            <a:r>
              <a:rPr lang="en-GB" sz="800" b="0">
                <a:latin typeface="Bahnschrift Light"/>
                <a:cs typeface="Bahnschrift Light"/>
              </a:rPr>
              <a:t>Know the cycle of a cyclone - Approach, Arrival &amp; Aftermath. Prepare ahead of time and listen to the directions of officials for the approach. Secure your home, or find a safe shelter for its arrival.</a:t>
            </a:r>
            <a:endParaRPr sz="800">
              <a:latin typeface="Bahnschrift Light"/>
              <a:cs typeface="Bahnschrift Light"/>
            </a:endParaRPr>
          </a:p>
        </p:txBody>
      </p:sp>
      <p:pic>
        <p:nvPicPr>
          <p:cNvPr id="66" name="Graphic 57">
            <a:extLst>
              <a:ext uri="{FF2B5EF4-FFF2-40B4-BE49-F238E27FC236}">
                <a16:creationId xmlns:a16="http://schemas.microsoft.com/office/drawing/2014/main" id="{1A6D5095-358C-4B18-ABC2-1F105BC192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08022" y="3468615"/>
            <a:ext cx="257301" cy="216000"/>
          </a:xfrm>
          <a:prstGeom prst="rect">
            <a:avLst/>
          </a:prstGeom>
        </p:spPr>
      </p:pic>
      <p:pic>
        <p:nvPicPr>
          <p:cNvPr id="67" name="Graphic 57">
            <a:extLst>
              <a:ext uri="{FF2B5EF4-FFF2-40B4-BE49-F238E27FC236}">
                <a16:creationId xmlns:a16="http://schemas.microsoft.com/office/drawing/2014/main" id="{266BC22C-C90C-4724-D87B-2C5C891C41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41244" y="3478373"/>
            <a:ext cx="257301" cy="216000"/>
          </a:xfrm>
          <a:prstGeom prst="rect">
            <a:avLst/>
          </a:prstGeom>
        </p:spPr>
      </p:pic>
      <p:pic>
        <p:nvPicPr>
          <p:cNvPr id="68" name="Graphic 57">
            <a:extLst>
              <a:ext uri="{FF2B5EF4-FFF2-40B4-BE49-F238E27FC236}">
                <a16:creationId xmlns:a16="http://schemas.microsoft.com/office/drawing/2014/main" id="{5BB9506B-C6D2-8E15-8A03-3892C738CD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08022" y="4435868"/>
            <a:ext cx="257301" cy="216000"/>
          </a:xfrm>
          <a:prstGeom prst="rect">
            <a:avLst/>
          </a:prstGeom>
        </p:spPr>
      </p:pic>
      <p:pic>
        <p:nvPicPr>
          <p:cNvPr id="69" name="Graphic 57">
            <a:extLst>
              <a:ext uri="{FF2B5EF4-FFF2-40B4-BE49-F238E27FC236}">
                <a16:creationId xmlns:a16="http://schemas.microsoft.com/office/drawing/2014/main" id="{1056296E-4005-EACC-A46F-CC9E4585DB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41244" y="4445626"/>
            <a:ext cx="257301" cy="216000"/>
          </a:xfrm>
          <a:prstGeom prst="rect">
            <a:avLst/>
          </a:prstGeom>
        </p:spPr>
      </p:pic>
      <p:pic>
        <p:nvPicPr>
          <p:cNvPr id="72" name="Graphic 57">
            <a:extLst>
              <a:ext uri="{FF2B5EF4-FFF2-40B4-BE49-F238E27FC236}">
                <a16:creationId xmlns:a16="http://schemas.microsoft.com/office/drawing/2014/main" id="{836024A7-62EE-C448-78A0-5ABA2A92D3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08022" y="5549149"/>
            <a:ext cx="257301" cy="216000"/>
          </a:xfrm>
          <a:prstGeom prst="rect">
            <a:avLst/>
          </a:prstGeom>
        </p:spPr>
      </p:pic>
      <p:pic>
        <p:nvPicPr>
          <p:cNvPr id="73" name="Graphic 57">
            <a:extLst>
              <a:ext uri="{FF2B5EF4-FFF2-40B4-BE49-F238E27FC236}">
                <a16:creationId xmlns:a16="http://schemas.microsoft.com/office/drawing/2014/main" id="{816C0084-39DB-60E9-F9C6-DD2329EB07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41244" y="5558907"/>
            <a:ext cx="257301" cy="216000"/>
          </a:xfrm>
          <a:prstGeom prst="rect">
            <a:avLst/>
          </a:prstGeom>
        </p:spPr>
      </p:pic>
      <p:pic>
        <p:nvPicPr>
          <p:cNvPr id="74" name="Graphic 57">
            <a:extLst>
              <a:ext uri="{FF2B5EF4-FFF2-40B4-BE49-F238E27FC236}">
                <a16:creationId xmlns:a16="http://schemas.microsoft.com/office/drawing/2014/main" id="{9333AE8A-4732-DF83-74B1-2CCF71B8BB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08022" y="6516402"/>
            <a:ext cx="257301" cy="216000"/>
          </a:xfrm>
          <a:prstGeom prst="rect">
            <a:avLst/>
          </a:prstGeom>
        </p:spPr>
      </p:pic>
      <p:pic>
        <p:nvPicPr>
          <p:cNvPr id="75" name="Graphic 57">
            <a:extLst>
              <a:ext uri="{FF2B5EF4-FFF2-40B4-BE49-F238E27FC236}">
                <a16:creationId xmlns:a16="http://schemas.microsoft.com/office/drawing/2014/main" id="{C841A88E-6C14-A63C-3B1B-88467CABAE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41244" y="6526160"/>
            <a:ext cx="257301" cy="216000"/>
          </a:xfrm>
          <a:prstGeom prst="rect">
            <a:avLst/>
          </a:prstGeom>
        </p:spPr>
      </p:pic>
      <p:pic>
        <p:nvPicPr>
          <p:cNvPr id="76" name="Graphic 57">
            <a:extLst>
              <a:ext uri="{FF2B5EF4-FFF2-40B4-BE49-F238E27FC236}">
                <a16:creationId xmlns:a16="http://schemas.microsoft.com/office/drawing/2014/main" id="{116E4D10-106D-D175-FB89-DAA5661585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08022" y="7647350"/>
            <a:ext cx="257301" cy="216000"/>
          </a:xfrm>
          <a:prstGeom prst="rect">
            <a:avLst/>
          </a:prstGeom>
        </p:spPr>
      </p:pic>
      <p:pic>
        <p:nvPicPr>
          <p:cNvPr id="77" name="Graphic 57">
            <a:extLst>
              <a:ext uri="{FF2B5EF4-FFF2-40B4-BE49-F238E27FC236}">
                <a16:creationId xmlns:a16="http://schemas.microsoft.com/office/drawing/2014/main" id="{9F20B932-03D5-35A4-B295-EBFC2210D3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41244" y="7657108"/>
            <a:ext cx="257301" cy="216000"/>
          </a:xfrm>
          <a:prstGeom prst="rect">
            <a:avLst/>
          </a:prstGeom>
        </p:spPr>
      </p:pic>
      <p:pic>
        <p:nvPicPr>
          <p:cNvPr id="78" name="Graphic 57">
            <a:extLst>
              <a:ext uri="{FF2B5EF4-FFF2-40B4-BE49-F238E27FC236}">
                <a16:creationId xmlns:a16="http://schemas.microsoft.com/office/drawing/2014/main" id="{1FDD7623-A032-0FA7-E92B-78C1435A4A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08022" y="8614603"/>
            <a:ext cx="257301" cy="216000"/>
          </a:xfrm>
          <a:prstGeom prst="rect">
            <a:avLst/>
          </a:prstGeom>
        </p:spPr>
      </p:pic>
      <p:pic>
        <p:nvPicPr>
          <p:cNvPr id="79" name="Graphic 57">
            <a:extLst>
              <a:ext uri="{FF2B5EF4-FFF2-40B4-BE49-F238E27FC236}">
                <a16:creationId xmlns:a16="http://schemas.microsoft.com/office/drawing/2014/main" id="{5ED861C7-2AB5-0490-5E04-D3D37B285B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41244" y="8624361"/>
            <a:ext cx="257301" cy="216000"/>
          </a:xfrm>
          <a:prstGeom prst="rect">
            <a:avLst/>
          </a:prstGeom>
        </p:spPr>
      </p:pic>
      <p:pic>
        <p:nvPicPr>
          <p:cNvPr id="80" name="Graphic 57">
            <a:extLst>
              <a:ext uri="{FF2B5EF4-FFF2-40B4-BE49-F238E27FC236}">
                <a16:creationId xmlns:a16="http://schemas.microsoft.com/office/drawing/2014/main" id="{B015B2E1-040E-543A-6B92-1E9F94710D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08022" y="1415358"/>
            <a:ext cx="257301" cy="216000"/>
          </a:xfrm>
          <a:prstGeom prst="rect">
            <a:avLst/>
          </a:prstGeom>
        </p:spPr>
      </p:pic>
      <p:pic>
        <p:nvPicPr>
          <p:cNvPr id="81" name="Graphic 57">
            <a:extLst>
              <a:ext uri="{FF2B5EF4-FFF2-40B4-BE49-F238E27FC236}">
                <a16:creationId xmlns:a16="http://schemas.microsoft.com/office/drawing/2014/main" id="{B72D9E82-7A22-2024-2187-945D2E2C2B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41244" y="1425116"/>
            <a:ext cx="257301" cy="216000"/>
          </a:xfrm>
          <a:prstGeom prst="rect">
            <a:avLst/>
          </a:prstGeom>
        </p:spPr>
      </p:pic>
      <p:pic>
        <p:nvPicPr>
          <p:cNvPr id="82" name="Graphic 57">
            <a:extLst>
              <a:ext uri="{FF2B5EF4-FFF2-40B4-BE49-F238E27FC236}">
                <a16:creationId xmlns:a16="http://schemas.microsoft.com/office/drawing/2014/main" id="{B1F53FF6-EC07-5067-0A56-B371E911D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08022" y="2382611"/>
            <a:ext cx="257301" cy="216000"/>
          </a:xfrm>
          <a:prstGeom prst="rect">
            <a:avLst/>
          </a:prstGeom>
        </p:spPr>
      </p:pic>
      <p:pic>
        <p:nvPicPr>
          <p:cNvPr id="83" name="Graphic 57">
            <a:extLst>
              <a:ext uri="{FF2B5EF4-FFF2-40B4-BE49-F238E27FC236}">
                <a16:creationId xmlns:a16="http://schemas.microsoft.com/office/drawing/2014/main" id="{9DBAB867-161C-F767-853A-D45EA642B8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41244" y="2392369"/>
            <a:ext cx="257301" cy="216000"/>
          </a:xfrm>
          <a:prstGeom prst="rect">
            <a:avLst/>
          </a:prstGeom>
        </p:spPr>
      </p:pic>
      <p:pic>
        <p:nvPicPr>
          <p:cNvPr id="84" name="Graphic 61">
            <a:extLst>
              <a:ext uri="{FF2B5EF4-FFF2-40B4-BE49-F238E27FC236}">
                <a16:creationId xmlns:a16="http://schemas.microsoft.com/office/drawing/2014/main" id="{83C3527C-20C1-4E5A-4AD3-4B97841CA1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0263" y="1616842"/>
            <a:ext cx="1198358" cy="1088575"/>
          </a:xfrm>
          <a:prstGeom prst="rect">
            <a:avLst/>
          </a:prstGeom>
        </p:spPr>
      </p:pic>
      <p:pic>
        <p:nvPicPr>
          <p:cNvPr id="85" name="Graphic 62">
            <a:extLst>
              <a:ext uri="{FF2B5EF4-FFF2-40B4-BE49-F238E27FC236}">
                <a16:creationId xmlns:a16="http://schemas.microsoft.com/office/drawing/2014/main" id="{21661CB1-8194-60A9-0706-5ED021E52B8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3364" y="3673266"/>
            <a:ext cx="1164156" cy="1088575"/>
          </a:xfrm>
          <a:prstGeom prst="rect">
            <a:avLst/>
          </a:prstGeom>
        </p:spPr>
      </p:pic>
      <p:pic>
        <p:nvPicPr>
          <p:cNvPr id="86" name="Graphic 63">
            <a:extLst>
              <a:ext uri="{FF2B5EF4-FFF2-40B4-BE49-F238E27FC236}">
                <a16:creationId xmlns:a16="http://schemas.microsoft.com/office/drawing/2014/main" id="{2DEAD44C-E2EA-23E0-2EC7-9CCB0F7F72D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5437" y="5807686"/>
            <a:ext cx="1367497" cy="1016574"/>
          </a:xfrm>
          <a:prstGeom prst="rect">
            <a:avLst/>
          </a:prstGeom>
        </p:spPr>
      </p:pic>
      <p:pic>
        <p:nvPicPr>
          <p:cNvPr id="87" name="Graphic 64">
            <a:extLst>
              <a:ext uri="{FF2B5EF4-FFF2-40B4-BE49-F238E27FC236}">
                <a16:creationId xmlns:a16="http://schemas.microsoft.com/office/drawing/2014/main" id="{05A171FA-B9AC-90D2-19F4-2622420889F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09908" y="7826460"/>
            <a:ext cx="1093671" cy="1083897"/>
          </a:xfrm>
          <a:prstGeom prst="rect">
            <a:avLst/>
          </a:prstGeom>
        </p:spPr>
      </p:pic>
      <p:sp>
        <p:nvSpPr>
          <p:cNvPr id="88" name="object 16">
            <a:extLst>
              <a:ext uri="{FF2B5EF4-FFF2-40B4-BE49-F238E27FC236}">
                <a16:creationId xmlns:a16="http://schemas.microsoft.com/office/drawing/2014/main" id="{2D3E1C2B-23F9-F5EC-6C20-34658BA9CD45}"/>
              </a:ext>
            </a:extLst>
          </p:cNvPr>
          <p:cNvSpPr txBox="1"/>
          <p:nvPr/>
        </p:nvSpPr>
        <p:spPr>
          <a:xfrm>
            <a:off x="372847" y="2810890"/>
            <a:ext cx="1652803" cy="2447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5080">
              <a:lnSpc>
                <a:spcPct val="111200"/>
              </a:lnSpc>
              <a:spcBef>
                <a:spcPts val="100"/>
              </a:spcBef>
            </a:pPr>
            <a:r>
              <a:rPr lang="sr-Latn-RS" sz="1400" b="1">
                <a:latin typeface="Bahnschrift" panose="020B0502040204020203" pitchFamily="34" charset="0"/>
                <a:cs typeface="Bahnschrift Light"/>
              </a:rPr>
              <a:t>FIRE</a:t>
            </a:r>
            <a:endParaRPr sz="1400" b="1">
              <a:latin typeface="Bahnschrift" panose="020B0502040204020203" pitchFamily="34" charset="0"/>
              <a:cs typeface="Bahnschrift Light"/>
            </a:endParaRPr>
          </a:p>
        </p:txBody>
      </p:sp>
      <p:sp>
        <p:nvSpPr>
          <p:cNvPr id="89" name="object 16">
            <a:extLst>
              <a:ext uri="{FF2B5EF4-FFF2-40B4-BE49-F238E27FC236}">
                <a16:creationId xmlns:a16="http://schemas.microsoft.com/office/drawing/2014/main" id="{F0D20267-83FB-DA5A-103C-5BB9817DD435}"/>
              </a:ext>
            </a:extLst>
          </p:cNvPr>
          <p:cNvSpPr txBox="1"/>
          <p:nvPr/>
        </p:nvSpPr>
        <p:spPr>
          <a:xfrm>
            <a:off x="372847" y="4841371"/>
            <a:ext cx="1652803" cy="2447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5080">
              <a:lnSpc>
                <a:spcPct val="111200"/>
              </a:lnSpc>
              <a:spcBef>
                <a:spcPts val="100"/>
              </a:spcBef>
            </a:pPr>
            <a:r>
              <a:rPr lang="sr-Latn-RS" sz="1400" b="1">
                <a:latin typeface="Bahnschrift" panose="020B0502040204020203" pitchFamily="34" charset="0"/>
                <a:cs typeface="Bahnschrift Light"/>
              </a:rPr>
              <a:t>FLOOD</a:t>
            </a:r>
            <a:endParaRPr sz="1400" b="1">
              <a:latin typeface="Bahnschrift" panose="020B0502040204020203" pitchFamily="34" charset="0"/>
              <a:cs typeface="Bahnschrift Light"/>
            </a:endParaRPr>
          </a:p>
        </p:txBody>
      </p:sp>
      <p:sp>
        <p:nvSpPr>
          <p:cNvPr id="90" name="object 16">
            <a:extLst>
              <a:ext uri="{FF2B5EF4-FFF2-40B4-BE49-F238E27FC236}">
                <a16:creationId xmlns:a16="http://schemas.microsoft.com/office/drawing/2014/main" id="{97208AE9-7DBC-CA06-BC19-69C9E0967026}"/>
              </a:ext>
            </a:extLst>
          </p:cNvPr>
          <p:cNvSpPr txBox="1"/>
          <p:nvPr/>
        </p:nvSpPr>
        <p:spPr>
          <a:xfrm>
            <a:off x="372847" y="6887092"/>
            <a:ext cx="1652803" cy="2447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5080">
              <a:lnSpc>
                <a:spcPct val="111200"/>
              </a:lnSpc>
              <a:spcBef>
                <a:spcPts val="100"/>
              </a:spcBef>
            </a:pPr>
            <a:r>
              <a:rPr lang="sr-Latn-RS" sz="1400" b="1">
                <a:latin typeface="Bahnschrift" panose="020B0502040204020203" pitchFamily="34" charset="0"/>
                <a:cs typeface="Bahnschrift Light"/>
              </a:rPr>
              <a:t>EARTHQUAKE</a:t>
            </a:r>
            <a:endParaRPr sz="1400" b="1">
              <a:latin typeface="Bahnschrift" panose="020B0502040204020203" pitchFamily="34" charset="0"/>
              <a:cs typeface="Bahnschrift Light"/>
            </a:endParaRPr>
          </a:p>
        </p:txBody>
      </p:sp>
      <p:sp>
        <p:nvSpPr>
          <p:cNvPr id="91" name="object 16">
            <a:extLst>
              <a:ext uri="{FF2B5EF4-FFF2-40B4-BE49-F238E27FC236}">
                <a16:creationId xmlns:a16="http://schemas.microsoft.com/office/drawing/2014/main" id="{85437CC8-E3F6-0540-E214-3AF2B6A488ED}"/>
              </a:ext>
            </a:extLst>
          </p:cNvPr>
          <p:cNvSpPr txBox="1"/>
          <p:nvPr/>
        </p:nvSpPr>
        <p:spPr>
          <a:xfrm>
            <a:off x="372847" y="8978533"/>
            <a:ext cx="1652803" cy="2447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5080">
              <a:lnSpc>
                <a:spcPct val="111200"/>
              </a:lnSpc>
              <a:spcBef>
                <a:spcPts val="100"/>
              </a:spcBef>
            </a:pPr>
            <a:r>
              <a:rPr lang="sr-Latn-RS" sz="1400" b="1">
                <a:latin typeface="Bahnschrift" panose="020B0502040204020203" pitchFamily="34" charset="0"/>
                <a:cs typeface="Bahnschrift Light"/>
              </a:rPr>
              <a:t>HURRICANE</a:t>
            </a:r>
            <a:endParaRPr sz="1400" b="1">
              <a:latin typeface="Bahnschrift" panose="020B0502040204020203" pitchFamily="34" charset="0"/>
              <a:cs typeface="Bahnschrift Light"/>
            </a:endParaRPr>
          </a:p>
        </p:txBody>
      </p:sp>
      <p:sp>
        <p:nvSpPr>
          <p:cNvPr id="6" name="TextBox 84">
            <a:extLst>
              <a:ext uri="{FF2B5EF4-FFF2-40B4-BE49-F238E27FC236}">
                <a16:creationId xmlns:a16="http://schemas.microsoft.com/office/drawing/2014/main" id="{678B9CE4-E9BE-0514-CEE8-852A5C03EDB5}"/>
              </a:ext>
            </a:extLst>
          </p:cNvPr>
          <p:cNvSpPr txBox="1"/>
          <p:nvPr/>
        </p:nvSpPr>
        <p:spPr>
          <a:xfrm>
            <a:off x="6140450" y="10399204"/>
            <a:ext cx="1244857" cy="22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 b="1"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Picture 9">
            <a:hlinkClick r:id="rId13"/>
            <a:extLst>
              <a:ext uri="{FF2B5EF4-FFF2-40B4-BE49-F238E27FC236}">
                <a16:creationId xmlns:a16="http://schemas.microsoft.com/office/drawing/2014/main" id="{501C2D36-0904-0EEE-3C01-22F554573245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495" y="92073"/>
            <a:ext cx="1273239" cy="28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555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Bahnschrift</vt:lpstr>
      <vt:lpstr>Bahnschrift Light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 | ELMED d.o.o.</dc:creator>
  <cp:lastModifiedBy>Bratislav Milojevic | ELMED d.o.o.</cp:lastModifiedBy>
  <cp:revision>4</cp:revision>
  <dcterms:created xsi:type="dcterms:W3CDTF">2023-07-20T18:27:47Z</dcterms:created>
  <dcterms:modified xsi:type="dcterms:W3CDTF">2023-07-20T21:55:31Z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2023-07-20T00:00:00Z</vt:filetime>
  </property>
  <property fmtid="{D5CDD505-2E9C-101B-9397-08002B2CF9AE}" pid="3" name="Creator">
    <vt:lpwstr>Microsoft® Excel® 2019</vt:lpwstr>
  </property>
  <property fmtid="{D5CDD505-2E9C-101B-9397-08002B2CF9AE}" pid="4" name="LastSaved">
    <vt:filetime>2023-07-20T00:00:00Z</vt:filetime>
  </property>
  <property fmtid="{D5CDD505-2E9C-101B-9397-08002B2CF9AE}" pid="5" name="Producer">
    <vt:lpwstr>Microsoft® Excel® 2019</vt:lpwstr>
  </property>
</Properties>
</file>