
<file path=[Content_Types].xml><?xml version="1.0" encoding="utf-8"?>
<Types xmlns="http://schemas.openxmlformats.org/package/2006/content-types">
  <Default Extension="jpg" ContentType="application/octet-stream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83" autoAdjust="0"/>
    <p:restoredTop sz="94660"/>
  </p:normalViewPr>
  <p:slideViewPr>
    <p:cSldViewPr>
      <p:cViewPr varScale="1">
        <p:scale>
          <a:sx n="75" d="100"/>
          <a:sy n="75" d="100"/>
        </p:scale>
        <p:origin x="1445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2023/8/10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hyperlink" Target="https://templatelab.com/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ag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8" y="1433567"/>
            <a:ext cx="10665966" cy="6090946"/>
          </a:xfrm>
          <a:prstGeom prst="rect">
            <a:avLst/>
          </a:prstGeom>
          <a:noFill/>
        </p:spPr>
      </p:pic>
      <p:sp>
        <p:nvSpPr>
          <p:cNvPr id="2" name="Text Box2"/>
          <p:cNvSpPr txBox="1"/>
          <p:nvPr/>
        </p:nvSpPr>
        <p:spPr>
          <a:xfrm>
            <a:off x="422188" y="192835"/>
            <a:ext cx="9680752" cy="960566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1949635" algn="l" rtl="0">
              <a:lnSpc>
                <a:spcPts val="2835"/>
              </a:lnSpc>
            </a:pPr>
            <a:r>
              <a:rPr lang="en-US" altLang="zh-CN" sz="2400" b="1" spc="13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DIVERSITY</a:t>
            </a:r>
            <a:r>
              <a:rPr lang="en-US" altLang="zh-CN" sz="2400" b="1" spc="-1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2400" b="1" spc="23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2400" b="1" spc="-3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2400" b="1" spc="1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INCLUSION</a:t>
            </a:r>
            <a:r>
              <a:rPr lang="en-US" altLang="zh-CN" sz="2400" b="1" spc="-2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2400" b="1" spc="1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ACTION</a:t>
            </a:r>
            <a:r>
              <a:rPr lang="en-US" altLang="zh-CN" sz="2400" b="1" spc="-2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2400" b="1" spc="19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PLAN</a:t>
            </a:r>
            <a:endParaRPr lang="en-US" altLang="zh-CN" sz="2400">
              <a:latin typeface="Lato"/>
              <a:ea typeface="Lato"/>
              <a:cs typeface="Lato"/>
            </a:endParaRPr>
          </a:p>
          <a:p>
            <a:pPr algn="l" rtl="0">
              <a:lnSpc>
                <a:spcPts val="1055"/>
              </a:lnSpc>
              <a:spcBef>
                <a:spcPts val="1562"/>
              </a:spcBef>
            </a:pPr>
            <a:r>
              <a:rPr lang="en-US" altLang="zh-CN" sz="800" spc="3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COMPANY</a:t>
            </a:r>
            <a:r>
              <a:rPr lang="en-US" altLang="zh-CN" sz="800" spc="-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NAME</a:t>
            </a:r>
            <a:r>
              <a:rPr lang="en-US" altLang="zh-CN" sz="800" spc="-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Diversity,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Equity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&amp;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Inclusion</a:t>
            </a:r>
            <a:r>
              <a:rPr lang="en-US" altLang="zh-CN" sz="800" spc="-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Council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should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be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established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response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overtly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white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representation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at</a:t>
            </a: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highest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levels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of</a:t>
            </a: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COMPANY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NAME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leadership.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Structural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racism,</a:t>
            </a:r>
            <a:r>
              <a:rPr lang="en-US" altLang="zh-CN" sz="800" spc="-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-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including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at</a:t>
            </a:r>
            <a:r>
              <a:rPr lang="en-US" altLang="zh-CN" sz="800" spc="15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COMPANY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NAME,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refers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system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-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which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policies,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institutional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practices,</a:t>
            </a:r>
            <a:r>
              <a:rPr lang="en-US" altLang="zh-CN" sz="800" spc="-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cultural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representations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spc="-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other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norms</a:t>
            </a: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work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various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spc="-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reinforcing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ways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spc="-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perpetuate</a:t>
            </a:r>
            <a:r>
              <a:rPr lang="en-US" altLang="zh-CN" sz="800" spc="-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racial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group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inequity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for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Blacks,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Indigenous,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People</a:t>
            </a:r>
            <a:r>
              <a:rPr lang="en-US" altLang="zh-CN" sz="800" spc="-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of</a:t>
            </a:r>
            <a:r>
              <a:rPr lang="en-US" altLang="zh-CN" sz="800" spc="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Color</a:t>
            </a: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(BIPOC).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Bold</a:t>
            </a:r>
            <a:r>
              <a:rPr lang="en-US" altLang="zh-CN" sz="800" spc="-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action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is</a:t>
            </a: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required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dismantle</a:t>
            </a:r>
            <a:r>
              <a:rPr lang="en-US" altLang="zh-CN" sz="800" spc="-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structural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racism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spc="-1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assure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that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resulting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cultural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shift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sustained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future.</a:t>
            </a:r>
            <a:endParaRPr lang="en-US" altLang="zh-CN" sz="800">
              <a:latin typeface="Lato"/>
              <a:ea typeface="Lato"/>
              <a:cs typeface="Lato"/>
            </a:endParaRPr>
          </a:p>
        </p:txBody>
      </p:sp>
      <p:sp>
        <p:nvSpPr>
          <p:cNvPr id="3" name="Text Box3"/>
          <p:cNvSpPr txBox="1"/>
          <p:nvPr/>
        </p:nvSpPr>
        <p:spPr>
          <a:xfrm>
            <a:off x="400850" y="1433567"/>
            <a:ext cx="3370519" cy="362517"/>
          </a:xfrm>
          <a:prstGeom prst="rect">
            <a:avLst/>
          </a:prstGeom>
          <a:solidFill>
            <a:srgbClr val="D7DC23"/>
          </a:solidFill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769"/>
              </a:lnSpc>
            </a:pPr>
            <a:endParaRPr/>
          </a:p>
          <a:p>
            <a:pPr marL="121932" algn="l" rtl="0">
              <a:lnSpc>
                <a:spcPts val="1177"/>
              </a:lnSpc>
            </a:pPr>
            <a:r>
              <a:rPr lang="en-US" altLang="zh-CN" sz="1000" b="1" spc="1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GUIDING</a:t>
            </a:r>
            <a:r>
              <a:rPr lang="en-US" altLang="zh-CN" sz="1000" b="1" spc="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1000" b="1" spc="1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PRINCIPLES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4" name="Text Box4"/>
          <p:cNvSpPr txBox="1"/>
          <p:nvPr/>
        </p:nvSpPr>
        <p:spPr>
          <a:xfrm>
            <a:off x="4114302" y="1537264"/>
            <a:ext cx="905638" cy="14943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b="1" spc="1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FOCUS</a:t>
            </a:r>
            <a:r>
              <a:rPr lang="en-US" altLang="zh-CN" sz="1000" b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1000" b="1" spc="1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AREAS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5" name="Text Box5"/>
          <p:cNvSpPr txBox="1"/>
          <p:nvPr/>
        </p:nvSpPr>
        <p:spPr>
          <a:xfrm>
            <a:off x="5745391" y="1537264"/>
            <a:ext cx="614931" cy="14943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b="1" spc="1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ACTIONS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6" name="Text Box6"/>
          <p:cNvSpPr txBox="1"/>
          <p:nvPr/>
        </p:nvSpPr>
        <p:spPr>
          <a:xfrm>
            <a:off x="8106673" y="1537264"/>
            <a:ext cx="889317" cy="14943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b="1" spc="1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RESPONSIBLE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7" name="Text Box7"/>
          <p:cNvSpPr txBox="1"/>
          <p:nvPr/>
        </p:nvSpPr>
        <p:spPr>
          <a:xfrm>
            <a:off x="9400670" y="1537264"/>
            <a:ext cx="642384" cy="149433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77"/>
              </a:lnSpc>
            </a:pPr>
            <a:r>
              <a:rPr lang="en-US" altLang="zh-CN" sz="1000" b="1" spc="1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TIMELINE</a:t>
            </a:r>
            <a:endParaRPr lang="en-US" altLang="zh-CN" sz="1000">
              <a:latin typeface="Lato"/>
              <a:ea typeface="Lato"/>
              <a:cs typeface="Lato"/>
            </a:endParaRPr>
          </a:p>
        </p:txBody>
      </p:sp>
      <p:sp>
        <p:nvSpPr>
          <p:cNvPr id="8" name="Text Box8"/>
          <p:cNvSpPr txBox="1"/>
          <p:nvPr/>
        </p:nvSpPr>
        <p:spPr>
          <a:xfrm>
            <a:off x="400850" y="1848069"/>
            <a:ext cx="3370519" cy="60955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658431" marR="293174" algn="l" rtl="0">
              <a:lnSpc>
                <a:spcPts val="1020"/>
              </a:lnSpc>
            </a:pPr>
            <a:r>
              <a:rPr lang="en-US" altLang="zh-CN" sz="800" spc="5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spc="-8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empower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people</a:t>
            </a:r>
            <a:r>
              <a:rPr lang="en-US" altLang="zh-CN" sz="800" spc="-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contribute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spc="-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their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full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potential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increase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retention,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cultivate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</a:t>
            </a: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culture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that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values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justice,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flexibility,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spc="-9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>
                <a:solidFill>
                  <a:srgbClr val="000000"/>
                </a:solidFill>
                <a:latin typeface="Lato"/>
                <a:ea typeface="Lato"/>
                <a:cs typeface="Lato"/>
              </a:rPr>
              <a:t>collaboration.</a:t>
            </a:r>
            <a:endParaRPr lang="sr-Latn-RS" altLang="zh-CN" sz="800" spc="0">
              <a:solidFill>
                <a:srgbClr val="000000"/>
              </a:solidFill>
              <a:latin typeface="Lato"/>
              <a:ea typeface="Lato"/>
              <a:cs typeface="Lato"/>
            </a:endParaRPr>
          </a:p>
        </p:txBody>
      </p:sp>
      <p:sp>
        <p:nvSpPr>
          <p:cNvPr id="12" name="Text Box12"/>
          <p:cNvSpPr txBox="1"/>
          <p:nvPr/>
        </p:nvSpPr>
        <p:spPr>
          <a:xfrm>
            <a:off x="400850" y="2512778"/>
            <a:ext cx="3370519" cy="66343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l">
              <a:lnSpc>
                <a:spcPts val="298"/>
              </a:lnSpc>
            </a:pPr>
            <a:endParaRPr/>
          </a:p>
          <a:p>
            <a:pPr marL="658431" marR="359653" algn="l" rtl="0">
              <a:lnSpc>
                <a:spcPts val="1003"/>
              </a:lnSpc>
            </a:pPr>
            <a:r>
              <a:rPr lang="en-GB" altLang="zh-CN" sz="800" spc="2">
                <a:solidFill>
                  <a:srgbClr val="000000"/>
                </a:solidFill>
                <a:latin typeface="Lato"/>
                <a:ea typeface="Lato"/>
                <a:cs typeface="Lato"/>
              </a:rPr>
              <a:t>Create plans to give leaders the tools they need to manage diversity, hold themselves accountable, track progress, make adjustments based on the information, and institutionalise an inclusive culture.</a:t>
            </a:r>
            <a:endParaRPr lang="en-US" altLang="zh-CN" sz="800">
              <a:latin typeface="Lato"/>
              <a:ea typeface="Lato"/>
              <a:cs typeface="Lato"/>
            </a:endParaRPr>
          </a:p>
        </p:txBody>
      </p:sp>
      <p:sp>
        <p:nvSpPr>
          <p:cNvPr id="15" name="Text Box15"/>
          <p:cNvSpPr txBox="1"/>
          <p:nvPr/>
        </p:nvSpPr>
        <p:spPr>
          <a:xfrm>
            <a:off x="400850" y="3255633"/>
            <a:ext cx="3370519" cy="61384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658431" marR="300221" algn="just" rtl="0">
              <a:lnSpc>
                <a:spcPts val="1020"/>
              </a:lnSpc>
            </a:pPr>
            <a:r>
              <a:rPr lang="en-US" altLang="zh-CN" sz="800" spc="5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spc="-8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build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high-performance,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long-lasting</a:t>
            </a:r>
            <a:r>
              <a:rPr lang="en-US" altLang="zh-CN" sz="800" spc="-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organisation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that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can</a:t>
            </a:r>
            <a:r>
              <a:rPr lang="en-US" altLang="zh-CN" sz="800" spc="-9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achieve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its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strategic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operational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goals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objectives,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evaluate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internal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talent.</a:t>
            </a:r>
            <a:r>
              <a:rPr lang="en-US" altLang="zh-CN" sz="800" spc="-15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endParaRPr lang="en-US" altLang="zh-CN" sz="800">
              <a:latin typeface="Lato"/>
              <a:ea typeface="Lato"/>
              <a:cs typeface="Lato"/>
            </a:endParaRPr>
          </a:p>
        </p:txBody>
      </p:sp>
      <p:sp>
        <p:nvSpPr>
          <p:cNvPr id="16" name="Text Box16"/>
          <p:cNvSpPr txBox="1"/>
          <p:nvPr/>
        </p:nvSpPr>
        <p:spPr>
          <a:xfrm>
            <a:off x="400850" y="3994273"/>
            <a:ext cx="3370519" cy="612715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658431" marR="217301" algn="l" rtl="0">
              <a:lnSpc>
                <a:spcPts val="1020"/>
              </a:lnSpc>
            </a:pPr>
            <a:r>
              <a:rPr lang="en-US" altLang="zh-CN" sz="800" spc="0">
                <a:solidFill>
                  <a:srgbClr val="000000"/>
                </a:solidFill>
                <a:latin typeface="Lato"/>
                <a:ea typeface="Lato"/>
                <a:cs typeface="Lato"/>
              </a:rPr>
              <a:t>Recruit</a:t>
            </a:r>
            <a:r>
              <a:rPr lang="en-US" altLang="zh-CN" sz="80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from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wide,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qualified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pool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of</a:t>
            </a:r>
            <a:r>
              <a:rPr lang="en-US" altLang="zh-CN" sz="800" spc="7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candidates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order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secure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high-performing</a:t>
            </a:r>
            <a:r>
              <a:rPr lang="en-US" altLang="zh-CN" sz="800" spc="-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workforce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that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represents</a:t>
            </a:r>
            <a:r>
              <a:rPr lang="en-US" altLang="zh-CN" sz="800" spc="15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all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aspects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of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our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society.</a:t>
            </a:r>
            <a:endParaRPr lang="en-US" altLang="zh-CN" sz="800">
              <a:latin typeface="Lato"/>
              <a:ea typeface="Lato"/>
              <a:cs typeface="Lato"/>
            </a:endParaRPr>
          </a:p>
        </p:txBody>
      </p:sp>
      <p:sp>
        <p:nvSpPr>
          <p:cNvPr id="21" name="Text Box21"/>
          <p:cNvSpPr txBox="1"/>
          <p:nvPr/>
        </p:nvSpPr>
        <p:spPr>
          <a:xfrm>
            <a:off x="422188" y="5112804"/>
            <a:ext cx="3162791" cy="874665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4573" algn="l" rtl="0">
              <a:lnSpc>
                <a:spcPts val="1177"/>
              </a:lnSpc>
            </a:pPr>
            <a:r>
              <a:rPr lang="en-US" altLang="zh-CN" sz="1000" b="1" spc="9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MISSION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l" rtl="0">
              <a:lnSpc>
                <a:spcPts val="1055"/>
              </a:lnSpc>
              <a:spcBef>
                <a:spcPts val="1489"/>
              </a:spcBef>
            </a:pP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create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</a:t>
            </a:r>
            <a:r>
              <a:rPr lang="en-US" altLang="zh-CN" sz="800" spc="6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place</a:t>
            </a: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that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grounded</a:t>
            </a:r>
            <a:r>
              <a:rPr lang="en-US" altLang="zh-CN" sz="800" spc="-1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justice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spc="-9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equity,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foster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</a:t>
            </a:r>
            <a:r>
              <a:rPr lang="en-US" altLang="zh-CN" sz="800" spc="15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inclusive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culture,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develop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put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into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practise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successful</a:t>
            </a:r>
            <a:r>
              <a:rPr lang="en-US" altLang="zh-CN" sz="800" spc="15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techniques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for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4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the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just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3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equitable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delivery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of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patient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care,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education,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research.</a:t>
            </a:r>
            <a:endParaRPr lang="en-US" altLang="zh-CN" sz="800">
              <a:latin typeface="Lato"/>
              <a:ea typeface="Lato"/>
              <a:cs typeface="Lato"/>
            </a:endParaRPr>
          </a:p>
        </p:txBody>
      </p:sp>
      <p:sp>
        <p:nvSpPr>
          <p:cNvPr id="25" name="Text Box25"/>
          <p:cNvSpPr txBox="1"/>
          <p:nvPr/>
        </p:nvSpPr>
        <p:spPr>
          <a:xfrm>
            <a:off x="422188" y="6186976"/>
            <a:ext cx="2796494" cy="708258"/>
          </a:xfrm>
          <a:prstGeom prst="rect">
            <a:avLst/>
          </a:prstGeom>
        </p:spPr>
        <p:txBody>
          <a:bodyPr wrap="square" lIns="0" tIns="0" rIns="0" rtlCol="0">
            <a:sp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marL="4573" algn="l" rtl="0">
              <a:lnSpc>
                <a:spcPts val="1177"/>
              </a:lnSpc>
            </a:pPr>
            <a:r>
              <a:rPr lang="en-US" altLang="zh-CN" sz="1000" b="1" spc="9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PROMISE</a:t>
            </a:r>
            <a:endParaRPr lang="en-US" altLang="zh-CN" sz="1000">
              <a:latin typeface="Lato"/>
              <a:ea typeface="Lato"/>
              <a:cs typeface="Lato"/>
            </a:endParaRPr>
          </a:p>
          <a:p>
            <a:pPr algn="just" rtl="0">
              <a:lnSpc>
                <a:spcPts val="1055"/>
              </a:lnSpc>
              <a:spcBef>
                <a:spcPts val="1234"/>
              </a:spcBef>
            </a:pPr>
            <a:r>
              <a:rPr lang="en-US" altLang="zh-CN" sz="800" spc="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attract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sustain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diverse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workforce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by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recruiting,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hiring,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developing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and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retaining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high-performing</a:t>
            </a:r>
            <a:r>
              <a:rPr lang="en-US" altLang="zh-CN" sz="800" spc="-8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employees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who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work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collaboratively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to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carry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out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2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the</a:t>
            </a:r>
            <a:r>
              <a:rPr lang="en-US" altLang="zh-CN" sz="800" spc="-5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mission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for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our</a:t>
            </a:r>
            <a:r>
              <a:rPr lang="en-US" altLang="zh-CN" sz="800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 </a:t>
            </a:r>
            <a:r>
              <a:rPr lang="en-US" altLang="zh-CN" sz="800" spc="1" dirty="0">
                <a:solidFill>
                  <a:srgbClr val="000000"/>
                </a:solidFill>
                <a:latin typeface="Lato"/>
                <a:ea typeface="Lato"/>
                <a:cs typeface="Lato"/>
              </a:rPr>
              <a:t>company.</a:t>
            </a:r>
            <a:endParaRPr lang="en-US" altLang="zh-CN" sz="800">
              <a:latin typeface="Lato"/>
              <a:ea typeface="Lato"/>
              <a:cs typeface="Lato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DF5A5B3-A4F9-2885-65E8-43D563534188}"/>
              </a:ext>
            </a:extLst>
          </p:cNvPr>
          <p:cNvGrpSpPr/>
          <p:nvPr/>
        </p:nvGrpSpPr>
        <p:grpSpPr>
          <a:xfrm>
            <a:off x="4111254" y="2923405"/>
            <a:ext cx="6059982" cy="962787"/>
            <a:chOff x="4111254" y="2918261"/>
            <a:chExt cx="6059982" cy="962787"/>
          </a:xfrm>
        </p:grpSpPr>
        <p:sp>
          <p:nvSpPr>
            <p:cNvPr id="32" name="Text Box32"/>
            <p:cNvSpPr txBox="1"/>
            <p:nvPr/>
          </p:nvSpPr>
          <p:spPr>
            <a:xfrm>
              <a:off x="4111254" y="2918261"/>
              <a:ext cx="1451470" cy="951213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063"/>
                </a:lnSpc>
              </a:pPr>
              <a:r>
                <a:rPr lang="en-GB" altLang="zh-CN" sz="900" b="1" spc="14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Make work environment diversity rich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36" name="Text Box36"/>
            <p:cNvSpPr txBox="1"/>
            <p:nvPr/>
          </p:nvSpPr>
          <p:spPr>
            <a:xfrm>
              <a:off x="8052524" y="3234856"/>
              <a:ext cx="936104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/>
            </a:p>
            <a:p>
              <a:pPr algn="ctr" rtl="0">
                <a:lnSpc>
                  <a:spcPts val="1063"/>
                </a:lnSpc>
              </a:pPr>
              <a:r>
                <a:rPr lang="en-U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George</a:t>
              </a:r>
              <a:endParaRPr lang="sr-Latn-RS" altLang="zh-CN" sz="900" spc="-1">
                <a:solidFill>
                  <a:srgbClr val="000000"/>
                </a:solidFill>
                <a:latin typeface="Lato"/>
                <a:ea typeface="Lato"/>
                <a:cs typeface="Lato"/>
              </a:endParaRPr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Thorpe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40" name="Text Box40"/>
            <p:cNvSpPr txBox="1"/>
            <p:nvPr/>
          </p:nvSpPr>
          <p:spPr>
            <a:xfrm>
              <a:off x="5742342" y="2918261"/>
              <a:ext cx="2041295" cy="962787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063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Inclusion practices should be visible every day. Share learning material with employees and conduct activities.</a:t>
              </a:r>
            </a:p>
            <a:p>
              <a:pPr algn="l" rtl="0">
                <a:lnSpc>
                  <a:spcPts val="1063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Lorem ipsum dolor sit amet, consectetuer adipiscing elit. 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54" name="Text Box36">
              <a:extLst>
                <a:ext uri="{FF2B5EF4-FFF2-40B4-BE49-F238E27FC236}">
                  <a16:creationId xmlns:a16="http://schemas.microsoft.com/office/drawing/2014/main" id="{040A5572-E17F-BE21-0046-B96E7E4DF772}"/>
                </a:ext>
              </a:extLst>
            </p:cNvPr>
            <p:cNvSpPr txBox="1"/>
            <p:nvPr/>
          </p:nvSpPr>
          <p:spPr>
            <a:xfrm>
              <a:off x="9112504" y="3234856"/>
              <a:ext cx="1058732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/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September 2023</a:t>
              </a:r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May 2024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064ABC8-F493-ADD9-CB01-5A3D013578DA}"/>
              </a:ext>
            </a:extLst>
          </p:cNvPr>
          <p:cNvGrpSpPr/>
          <p:nvPr/>
        </p:nvGrpSpPr>
        <p:grpSpPr>
          <a:xfrm>
            <a:off x="4111254" y="1848069"/>
            <a:ext cx="6059982" cy="962787"/>
            <a:chOff x="4111254" y="2918261"/>
            <a:chExt cx="6059982" cy="962787"/>
          </a:xfrm>
        </p:grpSpPr>
        <p:sp>
          <p:nvSpPr>
            <p:cNvPr id="57" name="Text Box32">
              <a:extLst>
                <a:ext uri="{FF2B5EF4-FFF2-40B4-BE49-F238E27FC236}">
                  <a16:creationId xmlns:a16="http://schemas.microsoft.com/office/drawing/2014/main" id="{18E3117F-954D-BA74-02A7-C55447051B34}"/>
                </a:ext>
              </a:extLst>
            </p:cNvPr>
            <p:cNvSpPr txBox="1"/>
            <p:nvPr/>
          </p:nvSpPr>
          <p:spPr>
            <a:xfrm>
              <a:off x="4111254" y="2918261"/>
              <a:ext cx="1451470" cy="951213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063"/>
                </a:lnSpc>
              </a:pPr>
              <a:r>
                <a:rPr lang="en-GB" altLang="zh-CN" sz="900" b="1" spc="14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Develop inclusion as leadership skill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58" name="Text Box36">
              <a:extLst>
                <a:ext uri="{FF2B5EF4-FFF2-40B4-BE49-F238E27FC236}">
                  <a16:creationId xmlns:a16="http://schemas.microsoft.com/office/drawing/2014/main" id="{E154D283-9B21-877B-4381-F1DF4131CBE1}"/>
                </a:ext>
              </a:extLst>
            </p:cNvPr>
            <p:cNvSpPr txBox="1"/>
            <p:nvPr/>
          </p:nvSpPr>
          <p:spPr>
            <a:xfrm>
              <a:off x="8052524" y="3234856"/>
              <a:ext cx="936104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/>
            </a:p>
            <a:p>
              <a:pPr algn="ctr" rtl="0">
                <a:lnSpc>
                  <a:spcPts val="1063"/>
                </a:lnSpc>
              </a:pPr>
              <a:r>
                <a:rPr lang="en-U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Simona</a:t>
              </a:r>
            </a:p>
            <a:p>
              <a:pPr algn="ctr" rtl="0">
                <a:lnSpc>
                  <a:spcPts val="1063"/>
                </a:lnSpc>
              </a:pPr>
              <a:r>
                <a:rPr lang="en-U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Dwayne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59" name="Text Box40">
              <a:extLst>
                <a:ext uri="{FF2B5EF4-FFF2-40B4-BE49-F238E27FC236}">
                  <a16:creationId xmlns:a16="http://schemas.microsoft.com/office/drawing/2014/main" id="{5EE8B87B-3223-F94C-D405-4EF838DDC36D}"/>
                </a:ext>
              </a:extLst>
            </p:cNvPr>
            <p:cNvSpPr txBox="1"/>
            <p:nvPr/>
          </p:nvSpPr>
          <p:spPr>
            <a:xfrm>
              <a:off x="5742342" y="2918261"/>
              <a:ext cx="2041295" cy="962787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algn="l" rtl="0">
                <a:lnSpc>
                  <a:spcPts val="1063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Conduct coaching programs for managers to develop inclusion as leadership skill for better team management.</a:t>
              </a:r>
            </a:p>
            <a:p>
              <a:pPr algn="l" rtl="0">
                <a:lnSpc>
                  <a:spcPts val="1063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Lorem ipsum text here.</a:t>
              </a:r>
              <a:endParaRPr lang="en-GB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60" name="Text Box36">
              <a:extLst>
                <a:ext uri="{FF2B5EF4-FFF2-40B4-BE49-F238E27FC236}">
                  <a16:creationId xmlns:a16="http://schemas.microsoft.com/office/drawing/2014/main" id="{8DDF9DB5-2DB9-B159-8693-A7BEAE4DF209}"/>
                </a:ext>
              </a:extLst>
            </p:cNvPr>
            <p:cNvSpPr txBox="1"/>
            <p:nvPr/>
          </p:nvSpPr>
          <p:spPr>
            <a:xfrm>
              <a:off x="9112504" y="3234856"/>
              <a:ext cx="1058732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/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September 2023</a:t>
              </a:r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March 2024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90E0D70-001C-6F02-8E2F-F444F838517B}"/>
              </a:ext>
            </a:extLst>
          </p:cNvPr>
          <p:cNvGrpSpPr/>
          <p:nvPr/>
        </p:nvGrpSpPr>
        <p:grpSpPr>
          <a:xfrm>
            <a:off x="4111254" y="3998741"/>
            <a:ext cx="6059982" cy="962787"/>
            <a:chOff x="4111254" y="2918261"/>
            <a:chExt cx="6059982" cy="962787"/>
          </a:xfrm>
        </p:grpSpPr>
        <p:sp>
          <p:nvSpPr>
            <p:cNvPr id="62" name="Text Box32">
              <a:extLst>
                <a:ext uri="{FF2B5EF4-FFF2-40B4-BE49-F238E27FC236}">
                  <a16:creationId xmlns:a16="http://schemas.microsoft.com/office/drawing/2014/main" id="{9AA48F78-951B-30DF-AA70-54139E53F7F8}"/>
                </a:ext>
              </a:extLst>
            </p:cNvPr>
            <p:cNvSpPr txBox="1"/>
            <p:nvPr/>
          </p:nvSpPr>
          <p:spPr>
            <a:xfrm>
              <a:off x="4111254" y="2918261"/>
              <a:ext cx="1451470" cy="951213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063"/>
                </a:lnSpc>
              </a:pPr>
              <a:r>
                <a:rPr lang="en-GB" altLang="zh-CN" sz="900" b="1" spc="14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Diverse recruitment and talent retention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63" name="Text Box36">
              <a:extLst>
                <a:ext uri="{FF2B5EF4-FFF2-40B4-BE49-F238E27FC236}">
                  <a16:creationId xmlns:a16="http://schemas.microsoft.com/office/drawing/2014/main" id="{12E99CCF-C11B-E939-0C81-421419D8C071}"/>
                </a:ext>
              </a:extLst>
            </p:cNvPr>
            <p:cNvSpPr txBox="1"/>
            <p:nvPr/>
          </p:nvSpPr>
          <p:spPr>
            <a:xfrm>
              <a:off x="8052524" y="3234856"/>
              <a:ext cx="936104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/>
            </a:p>
            <a:p>
              <a:pPr algn="ctr" rtl="0">
                <a:lnSpc>
                  <a:spcPts val="1063"/>
                </a:lnSpc>
              </a:pPr>
              <a:r>
                <a:rPr lang="en-U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Loyd</a:t>
              </a:r>
            </a:p>
            <a:p>
              <a:pPr algn="ctr" rtl="0">
                <a:lnSpc>
                  <a:spcPts val="1063"/>
                </a:lnSpc>
              </a:pPr>
              <a:r>
                <a:rPr lang="en-U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Black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64" name="Text Box40">
              <a:extLst>
                <a:ext uri="{FF2B5EF4-FFF2-40B4-BE49-F238E27FC236}">
                  <a16:creationId xmlns:a16="http://schemas.microsoft.com/office/drawing/2014/main" id="{CB11660D-204F-E51C-1ADC-C28C342A139F}"/>
                </a:ext>
              </a:extLst>
            </p:cNvPr>
            <p:cNvSpPr txBox="1"/>
            <p:nvPr/>
          </p:nvSpPr>
          <p:spPr>
            <a:xfrm>
              <a:off x="5742342" y="2918261"/>
              <a:ext cx="2041295" cy="962787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 lang="en-GB"/>
            </a:p>
            <a:p>
              <a:pPr algn="l" rtl="0">
                <a:lnSpc>
                  <a:spcPts val="1063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When recruiting, aim for people with diversified background.</a:t>
              </a:r>
            </a:p>
            <a:p>
              <a:pPr algn="l" rtl="0">
                <a:lnSpc>
                  <a:spcPts val="1063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Implement non biased promotion processes.</a:t>
              </a:r>
            </a:p>
            <a:p>
              <a:pPr algn="l" rtl="0">
                <a:lnSpc>
                  <a:spcPts val="1063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Lorem ipsum dolor sit amet, consectetuer adipiscing elit. </a:t>
              </a:r>
              <a:endParaRPr lang="en-GB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65" name="Text Box36">
              <a:extLst>
                <a:ext uri="{FF2B5EF4-FFF2-40B4-BE49-F238E27FC236}">
                  <a16:creationId xmlns:a16="http://schemas.microsoft.com/office/drawing/2014/main" id="{05BB6A31-7B6C-ECF7-8A52-48A38223543B}"/>
                </a:ext>
              </a:extLst>
            </p:cNvPr>
            <p:cNvSpPr txBox="1"/>
            <p:nvPr/>
          </p:nvSpPr>
          <p:spPr>
            <a:xfrm>
              <a:off x="9112504" y="3234856"/>
              <a:ext cx="1058732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/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September 2023</a:t>
              </a:r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November 2024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818436E-F084-2011-5A77-48C253972DCA}"/>
              </a:ext>
            </a:extLst>
          </p:cNvPr>
          <p:cNvGrpSpPr/>
          <p:nvPr/>
        </p:nvGrpSpPr>
        <p:grpSpPr>
          <a:xfrm>
            <a:off x="4111254" y="5074077"/>
            <a:ext cx="6059982" cy="962787"/>
            <a:chOff x="4111254" y="2918261"/>
            <a:chExt cx="6059982" cy="962787"/>
          </a:xfrm>
        </p:grpSpPr>
        <p:sp>
          <p:nvSpPr>
            <p:cNvPr id="67" name="Text Box32">
              <a:extLst>
                <a:ext uri="{FF2B5EF4-FFF2-40B4-BE49-F238E27FC236}">
                  <a16:creationId xmlns:a16="http://schemas.microsoft.com/office/drawing/2014/main" id="{84110A9A-95F6-4390-A4AB-56AED35C19C8}"/>
                </a:ext>
              </a:extLst>
            </p:cNvPr>
            <p:cNvSpPr txBox="1"/>
            <p:nvPr/>
          </p:nvSpPr>
          <p:spPr>
            <a:xfrm>
              <a:off x="4111254" y="2918261"/>
              <a:ext cx="1451470" cy="951213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063"/>
                </a:lnSpc>
              </a:pPr>
              <a:r>
                <a:rPr lang="en-GB" altLang="zh-CN" sz="900" b="1" spc="14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Diversity and inclusion council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68" name="Text Box36">
              <a:extLst>
                <a:ext uri="{FF2B5EF4-FFF2-40B4-BE49-F238E27FC236}">
                  <a16:creationId xmlns:a16="http://schemas.microsoft.com/office/drawing/2014/main" id="{4EE91554-A922-9EC4-CF45-09581E60CF7A}"/>
                </a:ext>
              </a:extLst>
            </p:cNvPr>
            <p:cNvSpPr txBox="1"/>
            <p:nvPr/>
          </p:nvSpPr>
          <p:spPr>
            <a:xfrm>
              <a:off x="8052524" y="3234856"/>
              <a:ext cx="936104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/>
            </a:p>
            <a:p>
              <a:pPr algn="ctr" rtl="0">
                <a:lnSpc>
                  <a:spcPts val="1063"/>
                </a:lnSpc>
              </a:pPr>
              <a:r>
                <a:rPr lang="en-U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Barbara</a:t>
              </a:r>
            </a:p>
            <a:p>
              <a:pPr algn="ctr" rtl="0">
                <a:lnSpc>
                  <a:spcPts val="1063"/>
                </a:lnSpc>
              </a:pPr>
              <a:r>
                <a:rPr lang="en-U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Schett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69" name="Text Box40">
              <a:extLst>
                <a:ext uri="{FF2B5EF4-FFF2-40B4-BE49-F238E27FC236}">
                  <a16:creationId xmlns:a16="http://schemas.microsoft.com/office/drawing/2014/main" id="{0DE9B8B3-BA1E-841A-2D7C-72B108EEB182}"/>
                </a:ext>
              </a:extLst>
            </p:cNvPr>
            <p:cNvSpPr txBox="1"/>
            <p:nvPr/>
          </p:nvSpPr>
          <p:spPr>
            <a:xfrm>
              <a:off x="5742342" y="2918261"/>
              <a:ext cx="2041295" cy="962787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063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By using voting process, select best persons to represent the council for diversity and inclusion which will be responsible for harassment incidents.</a:t>
              </a:r>
            </a:p>
            <a:p>
              <a:pPr algn="l" rtl="0">
                <a:lnSpc>
                  <a:spcPts val="1063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Lorem ipsum dolor sit amet.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70" name="Text Box36">
              <a:extLst>
                <a:ext uri="{FF2B5EF4-FFF2-40B4-BE49-F238E27FC236}">
                  <a16:creationId xmlns:a16="http://schemas.microsoft.com/office/drawing/2014/main" id="{183296B0-86EB-9679-7231-30596B624C30}"/>
                </a:ext>
              </a:extLst>
            </p:cNvPr>
            <p:cNvSpPr txBox="1"/>
            <p:nvPr/>
          </p:nvSpPr>
          <p:spPr>
            <a:xfrm>
              <a:off x="9112504" y="3234856"/>
              <a:ext cx="1058732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 lang="en-GB"/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December </a:t>
              </a:r>
              <a:r>
                <a:rPr lang="en-GB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2023</a:t>
              </a:r>
            </a:p>
            <a:p>
              <a:pPr algn="ctr" rtl="0">
                <a:lnSpc>
                  <a:spcPts val="1063"/>
                </a:lnSpc>
              </a:pPr>
              <a:r>
                <a:rPr lang="en-GB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March 2024</a:t>
              </a: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6A4D5FD2-77C5-9E6A-A6BC-B9EB349DCF4F}"/>
              </a:ext>
            </a:extLst>
          </p:cNvPr>
          <p:cNvGrpSpPr/>
          <p:nvPr/>
        </p:nvGrpSpPr>
        <p:grpSpPr>
          <a:xfrm>
            <a:off x="4111254" y="6149414"/>
            <a:ext cx="6059982" cy="962787"/>
            <a:chOff x="4111254" y="2918261"/>
            <a:chExt cx="6059982" cy="962787"/>
          </a:xfrm>
        </p:grpSpPr>
        <p:sp>
          <p:nvSpPr>
            <p:cNvPr id="72" name="Text Box32">
              <a:extLst>
                <a:ext uri="{FF2B5EF4-FFF2-40B4-BE49-F238E27FC236}">
                  <a16:creationId xmlns:a16="http://schemas.microsoft.com/office/drawing/2014/main" id="{CB29364E-F706-F3B8-CBA5-B76E8FE34B82}"/>
                </a:ext>
              </a:extLst>
            </p:cNvPr>
            <p:cNvSpPr txBox="1"/>
            <p:nvPr/>
          </p:nvSpPr>
          <p:spPr>
            <a:xfrm>
              <a:off x="4111254" y="2918261"/>
              <a:ext cx="1451470" cy="951213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063"/>
                </a:lnSpc>
              </a:pPr>
              <a:r>
                <a:rPr lang="en-GB" altLang="zh-CN" sz="900" b="1" spc="14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Policies change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73" name="Text Box36">
              <a:extLst>
                <a:ext uri="{FF2B5EF4-FFF2-40B4-BE49-F238E27FC236}">
                  <a16:creationId xmlns:a16="http://schemas.microsoft.com/office/drawing/2014/main" id="{DD3DF9EE-78E9-CECB-58D4-30D69445152D}"/>
                </a:ext>
              </a:extLst>
            </p:cNvPr>
            <p:cNvSpPr txBox="1"/>
            <p:nvPr/>
          </p:nvSpPr>
          <p:spPr>
            <a:xfrm>
              <a:off x="8052524" y="3234856"/>
              <a:ext cx="936104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/>
            </a:p>
            <a:p>
              <a:pPr algn="ctr" rtl="0">
                <a:lnSpc>
                  <a:spcPts val="1063"/>
                </a:lnSpc>
              </a:pPr>
              <a:r>
                <a:rPr lang="en-U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George</a:t>
              </a:r>
              <a:endParaRPr lang="sr-Latn-RS" altLang="zh-CN" sz="900" spc="-1">
                <a:solidFill>
                  <a:srgbClr val="000000"/>
                </a:solidFill>
                <a:latin typeface="Lato"/>
                <a:ea typeface="Lato"/>
                <a:cs typeface="Lato"/>
              </a:endParaRPr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Thorpe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74" name="Text Box40">
              <a:extLst>
                <a:ext uri="{FF2B5EF4-FFF2-40B4-BE49-F238E27FC236}">
                  <a16:creationId xmlns:a16="http://schemas.microsoft.com/office/drawing/2014/main" id="{E743191B-A5C5-D5A4-2D18-97748BC3879F}"/>
                </a:ext>
              </a:extLst>
            </p:cNvPr>
            <p:cNvSpPr txBox="1"/>
            <p:nvPr/>
          </p:nvSpPr>
          <p:spPr>
            <a:xfrm>
              <a:off x="5742342" y="2918261"/>
              <a:ext cx="2041295" cy="962787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l">
                <a:lnSpc>
                  <a:spcPts val="0"/>
                </a:lnSpc>
              </a:pPr>
              <a:r>
                <a:rPr lang="en-GB" altLang="zh-CN" sz="900" spc="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 </a:t>
              </a:r>
              <a:endParaRPr lang="en-GB" sz="900"/>
            </a:p>
            <a:p>
              <a:pPr>
                <a:lnSpc>
                  <a:spcPts val="1063"/>
                </a:lnSpc>
              </a:pPr>
              <a:r>
                <a:rPr lang="en-GB" altLang="zh-CN" sz="90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Change current policies and implement new ones that will handle all aspects of diversity and inclusion.</a:t>
              </a:r>
            </a:p>
            <a:p>
              <a:pPr>
                <a:lnSpc>
                  <a:spcPts val="1063"/>
                </a:lnSpc>
              </a:pPr>
              <a:r>
                <a:rPr lang="en-GB" altLang="zh-CN" sz="900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* Update policies regularly.</a:t>
              </a:r>
              <a:endParaRPr lang="en-US" altLang="zh-CN" sz="900">
                <a:latin typeface="Lato"/>
                <a:ea typeface="Lato"/>
                <a:cs typeface="Lato"/>
              </a:endParaRPr>
            </a:p>
          </p:txBody>
        </p:sp>
        <p:sp>
          <p:nvSpPr>
            <p:cNvPr id="75" name="Text Box36">
              <a:extLst>
                <a:ext uri="{FF2B5EF4-FFF2-40B4-BE49-F238E27FC236}">
                  <a16:creationId xmlns:a16="http://schemas.microsoft.com/office/drawing/2014/main" id="{F9767BBF-9E22-A0ED-D3C3-59DA62B8777A}"/>
                </a:ext>
              </a:extLst>
            </p:cNvPr>
            <p:cNvSpPr txBox="1"/>
            <p:nvPr/>
          </p:nvSpPr>
          <p:spPr>
            <a:xfrm>
              <a:off x="9112504" y="3234856"/>
              <a:ext cx="1058732" cy="332409"/>
            </a:xfrm>
            <a:prstGeom prst="rect">
              <a:avLst/>
            </a:prstGeom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>
                <a:lnSpc>
                  <a:spcPts val="0"/>
                </a:lnSpc>
              </a:pPr>
              <a:endParaRPr/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January 2024</a:t>
              </a:r>
            </a:p>
            <a:p>
              <a:pPr algn="ctr" rtl="0">
                <a:lnSpc>
                  <a:spcPts val="1063"/>
                </a:lnSpc>
              </a:pPr>
              <a:r>
                <a:rPr lang="sr-Latn-RS" altLang="zh-CN" sz="900" spc="-1">
                  <a:solidFill>
                    <a:srgbClr val="000000"/>
                  </a:solidFill>
                  <a:latin typeface="Lato"/>
                  <a:ea typeface="Lato"/>
                  <a:cs typeface="Lato"/>
                </a:rPr>
                <a:t>June 2024</a:t>
              </a:r>
            </a:p>
          </p:txBody>
        </p:sp>
      </p:grpSp>
      <p:pic>
        <p:nvPicPr>
          <p:cNvPr id="76" name="Graphic 7">
            <a:extLst>
              <a:ext uri="{FF2B5EF4-FFF2-40B4-BE49-F238E27FC236}">
                <a16:creationId xmlns:a16="http://schemas.microsoft.com/office/drawing/2014/main" id="{63784931-12E3-CBF0-C2D5-6BBE1A432F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4544" y="1919391"/>
            <a:ext cx="439637" cy="468000"/>
          </a:xfrm>
          <a:prstGeom prst="rect">
            <a:avLst/>
          </a:prstGeom>
        </p:spPr>
      </p:pic>
      <p:pic>
        <p:nvPicPr>
          <p:cNvPr id="77" name="Graphic 8">
            <a:extLst>
              <a:ext uri="{FF2B5EF4-FFF2-40B4-BE49-F238E27FC236}">
                <a16:creationId xmlns:a16="http://schemas.microsoft.com/office/drawing/2014/main" id="{D5280B4F-636C-E7ED-65B7-84A45352E91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116" y="2660432"/>
            <a:ext cx="427289" cy="427237"/>
          </a:xfrm>
          <a:prstGeom prst="rect">
            <a:avLst/>
          </a:prstGeom>
        </p:spPr>
      </p:pic>
      <p:pic>
        <p:nvPicPr>
          <p:cNvPr id="78" name="Graphic 9">
            <a:extLst>
              <a:ext uri="{FF2B5EF4-FFF2-40B4-BE49-F238E27FC236}">
                <a16:creationId xmlns:a16="http://schemas.microsoft.com/office/drawing/2014/main" id="{15FF4777-2B1E-C4C5-2D55-00CEF6741B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20379" y="3368650"/>
            <a:ext cx="424422" cy="431189"/>
          </a:xfrm>
          <a:prstGeom prst="rect">
            <a:avLst/>
          </a:prstGeom>
        </p:spPr>
      </p:pic>
      <p:pic>
        <p:nvPicPr>
          <p:cNvPr id="79" name="Graphic 11">
            <a:extLst>
              <a:ext uri="{FF2B5EF4-FFF2-40B4-BE49-F238E27FC236}">
                <a16:creationId xmlns:a16="http://schemas.microsoft.com/office/drawing/2014/main" id="{2F4CC77C-A719-8E96-86A2-B2B4BEBF5B7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95290" y="4062090"/>
            <a:ext cx="450228" cy="470005"/>
          </a:xfrm>
          <a:prstGeom prst="rect">
            <a:avLst/>
          </a:prstGeom>
        </p:spPr>
      </p:pic>
      <p:sp>
        <p:nvSpPr>
          <p:cNvPr id="80" name="TextBox 84">
            <a:extLst>
              <a:ext uri="{FF2B5EF4-FFF2-40B4-BE49-F238E27FC236}">
                <a16:creationId xmlns:a16="http://schemas.microsoft.com/office/drawing/2014/main" id="{DC062316-334B-356B-B7C7-FEBCCFBF84B9}"/>
              </a:ext>
            </a:extLst>
          </p:cNvPr>
          <p:cNvSpPr txBox="1"/>
          <p:nvPr/>
        </p:nvSpPr>
        <p:spPr>
          <a:xfrm>
            <a:off x="9219020" y="727273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81" name="Picture 80">
            <a:hlinkClick r:id="rId11"/>
            <a:extLst>
              <a:ext uri="{FF2B5EF4-FFF2-40B4-BE49-F238E27FC236}">
                <a16:creationId xmlns:a16="http://schemas.microsoft.com/office/drawing/2014/main" id="{9AAAB94D-D13C-A45E-C0DD-B75A84CEF6E2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0045" y="64314"/>
            <a:ext cx="1273239" cy="257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478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Lato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 | ELMED d.o.o.</cp:lastModifiedBy>
  <cp:revision>4</cp:revision>
  <dcterms:created xsi:type="dcterms:W3CDTF">2017-10-23T09:06:44Z</dcterms:created>
  <dcterms:modified xsi:type="dcterms:W3CDTF">2023-08-10T12:12:26Z</dcterms:modified>
</cp:coreProperties>
</file>