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5" d="100"/>
          <a:sy n="75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mplatelab.com/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8D6747D6-2096-F5EE-981D-DE68FCEC25B3}"/>
              </a:ext>
            </a:extLst>
          </p:cNvPr>
          <p:cNvGrpSpPr/>
          <p:nvPr/>
        </p:nvGrpSpPr>
        <p:grpSpPr>
          <a:xfrm>
            <a:off x="0" y="5434434"/>
            <a:ext cx="10693400" cy="2122066"/>
            <a:chOff x="0" y="5434434"/>
            <a:chExt cx="10693400" cy="212206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2A9E469-7F73-19D1-DEBA-55EACE38EC42}"/>
                </a:ext>
              </a:extLst>
            </p:cNvPr>
            <p:cNvSpPr/>
            <p:nvPr/>
          </p:nvSpPr>
          <p:spPr>
            <a:xfrm>
              <a:off x="0" y="5434434"/>
              <a:ext cx="10693400" cy="21220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E8E8BF7-D0B4-C55B-D4E4-A3E89CAFFDB9}"/>
                </a:ext>
              </a:extLst>
            </p:cNvPr>
            <p:cNvCxnSpPr/>
            <p:nvPr/>
          </p:nvCxnSpPr>
          <p:spPr>
            <a:xfrm>
              <a:off x="0" y="5434434"/>
              <a:ext cx="106934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13"/>
          <p:cNvSpPr txBox="1"/>
          <p:nvPr/>
        </p:nvSpPr>
        <p:spPr>
          <a:xfrm>
            <a:off x="387133" y="350281"/>
            <a:ext cx="5616118" cy="11304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5724" algn="l" rtl="0">
              <a:lnSpc>
                <a:spcPts val="4318"/>
              </a:lnSpc>
            </a:pPr>
            <a:r>
              <a:rPr lang="en-US" altLang="zh-CN" sz="36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CORRECTIVE</a:t>
            </a:r>
            <a:r>
              <a:rPr lang="en-US" altLang="zh-CN" sz="3600" spc="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6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ACTION</a:t>
            </a:r>
            <a:r>
              <a:rPr lang="en-US" altLang="zh-CN" sz="36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6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</a:t>
            </a:r>
            <a:endParaRPr lang="en-US" altLang="zh-CN" sz="36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324"/>
              </a:lnSpc>
              <a:spcBef>
                <a:spcPts val="3259"/>
              </a:spcBef>
            </a:pPr>
            <a:r>
              <a:rPr lang="en-US" altLang="zh-CN" sz="11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PROBLEM</a:t>
            </a:r>
            <a:r>
              <a:rPr lang="en-US" altLang="zh-CN" sz="11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1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DESCRIPTION</a:t>
            </a:r>
            <a:endParaRPr lang="en-US" altLang="zh-CN" sz="1100">
              <a:latin typeface="Bahnschrift"/>
              <a:ea typeface="Bahnschrift"/>
              <a:cs typeface="Bahnschrift"/>
            </a:endParaRPr>
          </a:p>
        </p:txBody>
      </p:sp>
      <p:sp>
        <p:nvSpPr>
          <p:cNvPr id="15" name="Text Box15"/>
          <p:cNvSpPr txBox="1"/>
          <p:nvPr/>
        </p:nvSpPr>
        <p:spPr>
          <a:xfrm>
            <a:off x="5354956" y="1515819"/>
            <a:ext cx="1388750" cy="709802"/>
          </a:xfrm>
          <a:prstGeom prst="rect">
            <a:avLst/>
          </a:prstGeom>
          <a:solidFill>
            <a:srgbClr val="5A9BD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40"/>
              </a:lnSpc>
            </a:pPr>
            <a:endParaRPr/>
          </a:p>
          <a:p>
            <a:pPr marL="580953" algn="l" rtl="0">
              <a:lnSpc>
                <a:spcPts val="1043"/>
              </a:lnSpc>
            </a:pPr>
            <a:r>
              <a:rPr lang="en-US" altLang="zh-CN" sz="1000" spc="0" dirty="0">
                <a:solidFill>
                  <a:srgbClr val="8AB8E2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-6" dirty="0">
                <a:solidFill>
                  <a:srgbClr val="8AB8E2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0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-6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0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endParaRPr lang="en-US" altLang="zh-CN" sz="1000">
              <a:latin typeface="Wingdings 2"/>
              <a:ea typeface="Wingdings 2"/>
              <a:cs typeface="Wingdings 2"/>
            </a:endParaRPr>
          </a:p>
          <a:p>
            <a:pPr marL="285269" algn="l" rtl="0">
              <a:lnSpc>
                <a:spcPts val="964"/>
              </a:lnSpc>
              <a:spcBef>
                <a:spcPts val="1132"/>
              </a:spcBef>
            </a:pPr>
            <a:r>
              <a:rPr lang="en-US" altLang="zh-CN" sz="8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FINANCIAL</a:t>
            </a:r>
            <a:r>
              <a:rPr lang="en-US" altLang="zh-CN" sz="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IMPACT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7156749" y="1515819"/>
            <a:ext cx="1388751" cy="709802"/>
          </a:xfrm>
          <a:prstGeom prst="rect">
            <a:avLst/>
          </a:prstGeom>
          <a:solidFill>
            <a:srgbClr val="5A9BD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40"/>
              </a:lnSpc>
            </a:pPr>
            <a:endParaRPr/>
          </a:p>
          <a:p>
            <a:pPr marL="580699" algn="l" rtl="0">
              <a:lnSpc>
                <a:spcPts val="1043"/>
              </a:lnSpc>
            </a:pPr>
            <a:r>
              <a:rPr lang="en-US" altLang="zh-CN" sz="1000" spc="0" dirty="0">
                <a:solidFill>
                  <a:srgbClr val="8AB8E2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0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-6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0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-6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endParaRPr lang="en-US" altLang="zh-CN" sz="1000">
              <a:latin typeface="Wingdings 2"/>
              <a:ea typeface="Wingdings 2"/>
              <a:cs typeface="Wingdings 2"/>
            </a:endParaRPr>
          </a:p>
          <a:p>
            <a:pPr marL="574603" algn="l" rtl="0">
              <a:lnSpc>
                <a:spcPts val="964"/>
              </a:lnSpc>
              <a:spcBef>
                <a:spcPts val="1132"/>
              </a:spcBef>
            </a:pPr>
            <a:r>
              <a:rPr lang="en-US" altLang="zh-CN" sz="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TIME</a:t>
            </a:r>
            <a:r>
              <a:rPr lang="en-US" altLang="zh-CN" sz="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IMPACT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17" name="Text Box17"/>
          <p:cNvSpPr txBox="1"/>
          <p:nvPr/>
        </p:nvSpPr>
        <p:spPr>
          <a:xfrm>
            <a:off x="8958670" y="1515819"/>
            <a:ext cx="1388750" cy="709802"/>
          </a:xfrm>
          <a:prstGeom prst="rect">
            <a:avLst/>
          </a:prstGeom>
          <a:solidFill>
            <a:srgbClr val="5A9BD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40"/>
              </a:lnSpc>
            </a:pPr>
            <a:endParaRPr/>
          </a:p>
          <a:p>
            <a:pPr marL="580698" algn="l" rtl="0">
              <a:lnSpc>
                <a:spcPts val="1043"/>
              </a:lnSpc>
            </a:pPr>
            <a:r>
              <a:rPr lang="en-US" altLang="zh-CN" sz="1000" spc="0" dirty="0">
                <a:solidFill>
                  <a:srgbClr val="8AB8E2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-6" dirty="0">
                <a:solidFill>
                  <a:srgbClr val="8AB8E2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0" dirty="0">
                <a:solidFill>
                  <a:srgbClr val="8AB8E2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-6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r>
              <a:rPr lang="en-US" altLang="zh-CN" sz="1000" spc="0" dirty="0">
                <a:solidFill>
                  <a:srgbClr val="FFFFFF"/>
                </a:solidFill>
                <a:latin typeface="Wingdings 2"/>
                <a:ea typeface="Wingdings 2"/>
                <a:cs typeface="Wingdings 2"/>
              </a:rPr>
              <a:t></a:t>
            </a:r>
            <a:endParaRPr lang="en-US" altLang="zh-CN" sz="1000">
              <a:latin typeface="Wingdings 2"/>
              <a:ea typeface="Wingdings 2"/>
              <a:cs typeface="Wingdings 2"/>
            </a:endParaRPr>
          </a:p>
          <a:p>
            <a:pPr marL="405422" algn="l" rtl="0">
              <a:lnSpc>
                <a:spcPts val="964"/>
              </a:lnSpc>
              <a:spcBef>
                <a:spcPts val="1132"/>
              </a:spcBef>
            </a:pPr>
            <a:r>
              <a:rPr lang="en-US" altLang="zh-CN" sz="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QUALITY</a:t>
            </a:r>
            <a:r>
              <a:rPr lang="en-US" altLang="zh-CN" sz="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IMPACT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18" name="Text Box18"/>
          <p:cNvSpPr txBox="1"/>
          <p:nvPr/>
        </p:nvSpPr>
        <p:spPr>
          <a:xfrm>
            <a:off x="361222" y="5818297"/>
            <a:ext cx="2963573" cy="300067"/>
          </a:xfrm>
          <a:prstGeom prst="rect">
            <a:avLst/>
          </a:prstGeom>
          <a:solidFill>
            <a:srgbClr val="5A9BD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582"/>
              </a:lnSpc>
            </a:pPr>
            <a:endParaRPr/>
          </a:p>
          <a:p>
            <a:pPr marL="811150" algn="l" rtl="0">
              <a:lnSpc>
                <a:spcPts val="1195"/>
              </a:lnSpc>
            </a:pPr>
            <a:r>
              <a:rPr lang="en-US" altLang="zh-CN" sz="10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PERSON</a:t>
            </a:r>
            <a:r>
              <a:rPr lang="en-US" altLang="zh-CN" sz="1000" b="1" spc="-7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RESPONSIBLE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9" name="Text Box19"/>
          <p:cNvSpPr txBox="1"/>
          <p:nvPr/>
        </p:nvSpPr>
        <p:spPr>
          <a:xfrm>
            <a:off x="3737838" y="5818297"/>
            <a:ext cx="3005868" cy="300067"/>
          </a:xfrm>
          <a:prstGeom prst="rect">
            <a:avLst/>
          </a:prstGeom>
          <a:solidFill>
            <a:srgbClr val="5A9BD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534"/>
              </a:lnSpc>
            </a:pPr>
            <a:endParaRPr/>
          </a:p>
          <a:p>
            <a:pPr marL="1216268" algn="l" rtl="0">
              <a:lnSpc>
                <a:spcPts val="1195"/>
              </a:lnSpc>
            </a:pPr>
            <a:r>
              <a:rPr lang="en-US" altLang="zh-CN" sz="10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LOCATION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7156749" y="5818297"/>
            <a:ext cx="3190671" cy="300067"/>
          </a:xfrm>
          <a:prstGeom prst="rect">
            <a:avLst/>
          </a:prstGeom>
          <a:solidFill>
            <a:srgbClr val="5A9BD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534"/>
              </a:lnSpc>
            </a:pPr>
            <a:endParaRPr/>
          </a:p>
          <a:p>
            <a:pPr marL="1312671" algn="l" rtl="0">
              <a:lnSpc>
                <a:spcPts val="1195"/>
              </a:lnSpc>
            </a:pPr>
            <a:r>
              <a:rPr lang="en-US" altLang="zh-CN" sz="1000" b="1" spc="-5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DUE</a:t>
            </a:r>
            <a:r>
              <a:rPr lang="en-US" altLang="zh-CN" sz="10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b="1" spc="-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DATE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439108" y="6208927"/>
            <a:ext cx="2772000" cy="225767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439"/>
              </a:lnSpc>
            </a:pPr>
            <a:r>
              <a:rPr lang="en-US" altLang="zh-CN" sz="12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Michael</a:t>
            </a:r>
            <a:r>
              <a:rPr lang="en-US" altLang="zh-CN" sz="12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Connors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sp>
        <p:nvSpPr>
          <p:cNvPr id="22" name="Text Box22"/>
          <p:cNvSpPr txBox="1"/>
          <p:nvPr/>
        </p:nvSpPr>
        <p:spPr>
          <a:xfrm>
            <a:off x="3856693" y="6198802"/>
            <a:ext cx="2772000" cy="235892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 rtl="0">
              <a:lnSpc>
                <a:spcPts val="1439"/>
              </a:lnSpc>
            </a:pPr>
            <a:r>
              <a:rPr lang="en-US" altLang="zh-CN" sz="1200" spc="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Manufacturing</a:t>
            </a:r>
            <a:r>
              <a:rPr lang="en-US" altLang="zh-CN" sz="12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Facility</a:t>
            </a:r>
            <a:r>
              <a:rPr lang="en-US" altLang="zh-CN" sz="12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X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7362924" y="6203864"/>
            <a:ext cx="2772000" cy="225767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439"/>
              </a:lnSpc>
            </a:pPr>
            <a:r>
              <a:rPr lang="en-US" altLang="zh-CN" sz="12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August</a:t>
            </a:r>
            <a:r>
              <a:rPr lang="en-US" altLang="zh-CN" sz="12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10th,</a:t>
            </a:r>
            <a:r>
              <a:rPr lang="en-US" altLang="zh-CN" sz="12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2023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sp>
        <p:nvSpPr>
          <p:cNvPr id="24" name="Text Box24"/>
          <p:cNvSpPr txBox="1"/>
          <p:nvPr/>
        </p:nvSpPr>
        <p:spPr>
          <a:xfrm>
            <a:off x="385608" y="1522670"/>
            <a:ext cx="4556177" cy="879318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 lang="en-GB"/>
          </a:p>
          <a:p>
            <a:pPr algn="l" rtl="0">
              <a:lnSpc>
                <a:spcPts val="1195"/>
              </a:lnSpc>
            </a:pPr>
            <a:r>
              <a:rPr lang="en-GB" altLang="zh-CN" sz="1000" spc="-4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Reports of errors on line #3 have risen by 13% since the previous quarter. Machine log report shows that there are more frequent alarms on the equipment.</a:t>
            </a:r>
            <a:endParaRPr lang="en-GB" altLang="zh-CN" sz="1000">
              <a:latin typeface="Bahnschrift Light" panose="020B0502040204020203" pitchFamily="34" charset="0"/>
              <a:ea typeface="Bahnschrift"/>
              <a:cs typeface="Bahnschrift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1387226" y="2791943"/>
            <a:ext cx="957952" cy="16815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24"/>
              </a:lnSpc>
            </a:pPr>
            <a:r>
              <a:rPr lang="en-US" altLang="zh-CN" sz="11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ACTION</a:t>
            </a:r>
            <a:r>
              <a:rPr lang="en-US" altLang="zh-CN" sz="11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1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STEPS</a:t>
            </a:r>
            <a:endParaRPr lang="en-US" altLang="zh-CN" sz="1100">
              <a:latin typeface="Bahnschrift"/>
              <a:ea typeface="Bahnschrift"/>
              <a:cs typeface="Bahnschrift"/>
            </a:endParaRPr>
          </a:p>
        </p:txBody>
      </p:sp>
      <p:sp>
        <p:nvSpPr>
          <p:cNvPr id="26" name="Text Box26"/>
          <p:cNvSpPr txBox="1"/>
          <p:nvPr/>
        </p:nvSpPr>
        <p:spPr>
          <a:xfrm>
            <a:off x="1349122" y="3000536"/>
            <a:ext cx="1036723" cy="1517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What</a:t>
            </a:r>
            <a:r>
              <a:rPr lang="en-US" altLang="zh-CN" sz="1000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will</a:t>
            </a:r>
            <a:r>
              <a:rPr lang="en-US" altLang="zh-CN" sz="10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</a:t>
            </a:r>
            <a:r>
              <a:rPr lang="en-US" altLang="zh-CN" sz="1000" spc="-1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done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7" name="Text Box27"/>
          <p:cNvSpPr txBox="1"/>
          <p:nvPr/>
        </p:nvSpPr>
        <p:spPr>
          <a:xfrm>
            <a:off x="4716339" y="2785850"/>
            <a:ext cx="4614613" cy="360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indent="59442" algn="l" rtl="0">
              <a:lnSpc>
                <a:spcPts val="1419"/>
              </a:lnSpc>
            </a:pPr>
            <a:r>
              <a:rPr lang="en-US" altLang="zh-CN" sz="11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JUSTIFICATION</a:t>
            </a:r>
            <a:r>
              <a:rPr lang="en-US" altLang="zh-CN" sz="1100" b="1" spc="2153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1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METHOD</a:t>
            </a:r>
            <a:r>
              <a:rPr lang="en-US" altLang="zh-CN" sz="1100" b="1" spc="29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Why</a:t>
            </a:r>
            <a:r>
              <a:rPr lang="en-US" altLang="zh-CN" sz="10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it</a:t>
            </a:r>
            <a:r>
              <a:rPr lang="en-US" altLang="zh-CN" sz="10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will</a:t>
            </a:r>
            <a:r>
              <a:rPr lang="en-US" altLang="zh-CN" sz="10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</a:t>
            </a:r>
            <a:r>
              <a:rPr lang="en-US" altLang="zh-CN" sz="1000" spc="-1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done</a:t>
            </a:r>
            <a:r>
              <a:rPr lang="en-US" altLang="zh-CN" sz="1000" spc="1899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How</a:t>
            </a:r>
            <a:r>
              <a:rPr lang="en-US" altLang="zh-CN" sz="1000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it</a:t>
            </a:r>
            <a:r>
              <a:rPr lang="en-US" altLang="zh-CN" sz="10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will</a:t>
            </a:r>
            <a:r>
              <a:rPr lang="en-US" altLang="zh-CN" sz="10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</a:t>
            </a:r>
            <a:r>
              <a:rPr lang="en-US" altLang="zh-CN" sz="1000" spc="-1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done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8" name="Text Box28"/>
          <p:cNvSpPr txBox="1"/>
          <p:nvPr/>
        </p:nvSpPr>
        <p:spPr>
          <a:xfrm>
            <a:off x="385609" y="3337159"/>
            <a:ext cx="2936940" cy="1870974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>
              <a:latin typeface="Bahnschrift Light" panose="020B0502040204020203" pitchFamily="34" charset="0"/>
            </a:endParaRPr>
          </a:p>
          <a:p>
            <a:pPr algn="l" rtl="0">
              <a:lnSpc>
                <a:spcPts val="1276"/>
              </a:lnSpc>
            </a:pPr>
            <a:r>
              <a:rPr lang="en-US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In-house seminars will be held to retrain operators on safe and proper preparation for line #3, pre-insertion guidelines, labelling process on the line, placement, monitoring, as well as complete and proper documentation.</a:t>
            </a:r>
          </a:p>
          <a:p>
            <a:pPr algn="l" rtl="0">
              <a:lnSpc>
                <a:spcPts val="1276"/>
              </a:lnSpc>
            </a:pPr>
            <a:endParaRPr lang="en-US" altLang="zh-CN" sz="1000" spc="-3">
              <a:solidFill>
                <a:srgbClr val="000000"/>
              </a:solidFill>
              <a:latin typeface="Bahnschrift Light" panose="020B0502040204020203" pitchFamily="34" charset="0"/>
              <a:ea typeface="Bahnschrift"/>
              <a:cs typeface="Bahnschrift"/>
            </a:endParaRPr>
          </a:p>
          <a:p>
            <a:pPr algn="l" rtl="0">
              <a:lnSpc>
                <a:spcPts val="1276"/>
              </a:lnSpc>
            </a:pPr>
            <a:r>
              <a:rPr lang="en-US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  <a:endParaRPr lang="en-US" altLang="zh-CN" sz="1000">
              <a:latin typeface="Bahnschrift Light" panose="020B0502040204020203" pitchFamily="34" charset="0"/>
              <a:ea typeface="Bahnschrift"/>
              <a:cs typeface="Bahnschrif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5C2ED0-22DA-EBF0-E8B2-0809243BB077}"/>
              </a:ext>
            </a:extLst>
          </p:cNvPr>
          <p:cNvSpPr txBox="1"/>
          <p:nvPr/>
        </p:nvSpPr>
        <p:spPr>
          <a:xfrm>
            <a:off x="962468" y="6906207"/>
            <a:ext cx="8784976" cy="423992"/>
          </a:xfrm>
          <a:prstGeom prst="rect">
            <a:avLst/>
          </a:prstGeom>
          <a:noFill/>
        </p:spPr>
        <p:txBody>
          <a:bodyPr wrap="none" lIns="36000" tIns="36000" rIns="36000" bIns="36000" anchor="ctr" anchorCtr="0">
            <a:noAutofit/>
          </a:bodyPr>
          <a:lstStyle/>
          <a:p>
            <a:pPr algn="ctr" rtl="0"/>
            <a:r>
              <a:rPr lang="en-US" altLang="zh-CN" sz="1000" spc="-4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Lorem</a:t>
            </a:r>
            <a:r>
              <a:rPr lang="en-US" altLang="zh-CN" sz="1000" spc="-7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Ipsum</a:t>
            </a:r>
            <a:r>
              <a:rPr lang="en-US" altLang="zh-CN" sz="1000" spc="255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|</a:t>
            </a:r>
            <a:r>
              <a:rPr lang="en-US" altLang="zh-CN" sz="1000" spc="26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Lorem</a:t>
            </a:r>
            <a:r>
              <a:rPr lang="en-US" altLang="zh-CN" sz="1000" spc="-7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Ipsum</a:t>
            </a:r>
            <a:r>
              <a:rPr lang="en-US" altLang="zh-CN" sz="1000" spc="255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|</a:t>
            </a:r>
            <a:r>
              <a:rPr lang="en-US" altLang="zh-CN" sz="1000" spc="26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Lorem</a:t>
            </a:r>
            <a:r>
              <a:rPr lang="en-US" altLang="zh-CN" sz="1000" spc="-7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Ipsum</a:t>
            </a:r>
            <a:r>
              <a:rPr lang="en-US" altLang="zh-CN" sz="1000" spc="255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|</a:t>
            </a:r>
            <a:r>
              <a:rPr lang="en-US" altLang="zh-CN" sz="1000" spc="26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Lorem</a:t>
            </a:r>
            <a:r>
              <a:rPr lang="en-US" altLang="zh-CN" sz="1000" spc="-7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Ipsum</a:t>
            </a:r>
            <a:r>
              <a:rPr lang="en-US" altLang="zh-CN" sz="1000" spc="255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|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6" name="Text Box28">
            <a:extLst>
              <a:ext uri="{FF2B5EF4-FFF2-40B4-BE49-F238E27FC236}">
                <a16:creationId xmlns:a16="http://schemas.microsoft.com/office/drawing/2014/main" id="{454F7C0C-ADE7-74E9-E94A-7DDBE1687D6E}"/>
              </a:ext>
            </a:extLst>
          </p:cNvPr>
          <p:cNvSpPr txBox="1"/>
          <p:nvPr/>
        </p:nvSpPr>
        <p:spPr>
          <a:xfrm>
            <a:off x="3866721" y="3337159"/>
            <a:ext cx="2936940" cy="1870974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>
              <a:latin typeface="Bahnschrift Light" panose="020B0502040204020203" pitchFamily="34" charset="0"/>
            </a:endParaRP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The seminars will serve to clarify SOPs regarding the preparation, utility, and monitoring of the equipment on the line #3. It is also intended to reinforce our standards to improve safety and lower rates of preventable errors.</a:t>
            </a:r>
          </a:p>
          <a:p>
            <a:pPr algn="l" rtl="0">
              <a:lnSpc>
                <a:spcPts val="1276"/>
              </a:lnSpc>
            </a:pPr>
            <a:endParaRPr lang="en-GB" altLang="zh-CN" sz="1000" spc="-3">
              <a:solidFill>
                <a:srgbClr val="000000"/>
              </a:solidFill>
              <a:latin typeface="Bahnschrift Light" panose="020B0502040204020203" pitchFamily="34" charset="0"/>
              <a:ea typeface="Bahnschrift"/>
              <a:cs typeface="Bahnschrift"/>
            </a:endParaRP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Machine tending will be raised to a highest professional level.</a:t>
            </a:r>
          </a:p>
        </p:txBody>
      </p:sp>
      <p:sp>
        <p:nvSpPr>
          <p:cNvPr id="47" name="Text Box28">
            <a:extLst>
              <a:ext uri="{FF2B5EF4-FFF2-40B4-BE49-F238E27FC236}">
                <a16:creationId xmlns:a16="http://schemas.microsoft.com/office/drawing/2014/main" id="{1C5AF17A-1C67-A807-B32D-FE0AF05D84DC}"/>
              </a:ext>
            </a:extLst>
          </p:cNvPr>
          <p:cNvSpPr txBox="1"/>
          <p:nvPr/>
        </p:nvSpPr>
        <p:spPr>
          <a:xfrm>
            <a:off x="7347832" y="3337159"/>
            <a:ext cx="2936940" cy="1870974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 lang="en-GB">
              <a:latin typeface="Bahnschrift Light" panose="020B0502040204020203" pitchFamily="34" charset="0"/>
            </a:endParaRP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Instructors Barnes, Sparrow, and Maye will convene and create a 30-minute presentation on the proper preparation of line #3, pre-insertion guidelines, labelling process, placement, and monitoring to be presented at the following intervals:</a:t>
            </a:r>
          </a:p>
          <a:p>
            <a:pPr algn="l" rtl="0">
              <a:lnSpc>
                <a:spcPts val="1276"/>
              </a:lnSpc>
            </a:pPr>
            <a:endParaRPr lang="en-GB" altLang="zh-CN" sz="1000" spc="-3">
              <a:solidFill>
                <a:srgbClr val="000000"/>
              </a:solidFill>
              <a:latin typeface="Bahnschrift Light" panose="020B0502040204020203" pitchFamily="34" charset="0"/>
              <a:ea typeface="Bahnschrift"/>
              <a:cs typeface="Bahnschrift"/>
            </a:endParaRP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Monday, July 31 8:00</a:t>
            </a: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Wednesday, August 02 09:00</a:t>
            </a: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Thursday, August 03 10:00</a:t>
            </a:r>
          </a:p>
          <a:p>
            <a:pPr algn="l" rtl="0">
              <a:lnSpc>
                <a:spcPts val="1276"/>
              </a:lnSpc>
            </a:pPr>
            <a:r>
              <a:rPr lang="en-GB" altLang="zh-CN" sz="1000" spc="-3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Friday, August 04, 12:00</a:t>
            </a:r>
            <a:endParaRPr lang="en-GB" altLang="zh-CN" sz="1000">
              <a:latin typeface="Bahnschrift Light" panose="020B0502040204020203" pitchFamily="34" charset="0"/>
              <a:ea typeface="Bahnschrift"/>
              <a:cs typeface="Bahnschrift"/>
            </a:endParaRPr>
          </a:p>
        </p:txBody>
      </p:sp>
      <p:pic>
        <p:nvPicPr>
          <p:cNvPr id="48" name="Graphic 3">
            <a:extLst>
              <a:ext uri="{FF2B5EF4-FFF2-40B4-BE49-F238E27FC236}">
                <a16:creationId xmlns:a16="http://schemas.microsoft.com/office/drawing/2014/main" id="{0E2811DC-D6E7-66A8-8876-5B43D2C28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9765" y="1131957"/>
            <a:ext cx="660207" cy="653706"/>
          </a:xfrm>
          <a:prstGeom prst="rect">
            <a:avLst/>
          </a:prstGeom>
        </p:spPr>
      </p:pic>
      <p:pic>
        <p:nvPicPr>
          <p:cNvPr id="49" name="Graphic 4">
            <a:extLst>
              <a:ext uri="{FF2B5EF4-FFF2-40B4-BE49-F238E27FC236}">
                <a16:creationId xmlns:a16="http://schemas.microsoft.com/office/drawing/2014/main" id="{7107BAC0-82B4-5D63-63F8-227BC492A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02927" y="1131957"/>
            <a:ext cx="663623" cy="655168"/>
          </a:xfrm>
          <a:prstGeom prst="rect">
            <a:avLst/>
          </a:prstGeom>
        </p:spPr>
      </p:pic>
      <p:pic>
        <p:nvPicPr>
          <p:cNvPr id="50" name="Graphic 5">
            <a:extLst>
              <a:ext uri="{FF2B5EF4-FFF2-40B4-BE49-F238E27FC236}">
                <a16:creationId xmlns:a16="http://schemas.microsoft.com/office/drawing/2014/main" id="{1DF5DE3D-701B-FC8C-F855-6020120573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1587" y="1131957"/>
            <a:ext cx="663622" cy="652655"/>
          </a:xfrm>
          <a:prstGeom prst="rect">
            <a:avLst/>
          </a:prstGeom>
        </p:spPr>
      </p:pic>
      <p:sp>
        <p:nvSpPr>
          <p:cNvPr id="51" name="TextBox 84">
            <a:extLst>
              <a:ext uri="{FF2B5EF4-FFF2-40B4-BE49-F238E27FC236}">
                <a16:creationId xmlns:a16="http://schemas.microsoft.com/office/drawing/2014/main" id="{DB05B931-8F87-F2FC-23CA-104BEF3F69E9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2" name="Picture 51">
            <a:hlinkClick r:id="rId8"/>
            <a:extLst>
              <a:ext uri="{FF2B5EF4-FFF2-40B4-BE49-F238E27FC236}">
                <a16:creationId xmlns:a16="http://schemas.microsoft.com/office/drawing/2014/main" id="{0E11C688-3861-0218-2DED-E38C66726B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57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283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Light</vt:lpstr>
      <vt:lpstr>Calibri</vt:lpstr>
      <vt:lpstr>Wingdings 2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4</cp:revision>
  <dcterms:created xsi:type="dcterms:W3CDTF">2017-10-23T09:06:44Z</dcterms:created>
  <dcterms:modified xsi:type="dcterms:W3CDTF">2023-07-26T21:08:27Z</dcterms:modified>
</cp:coreProperties>
</file>