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0B6"/>
    <a:srgbClr val="FFD6AE"/>
    <a:srgbClr val="E8A29C"/>
    <a:srgbClr val="F2F2F2"/>
    <a:srgbClr val="DDCCC5"/>
    <a:srgbClr val="F5E091"/>
    <a:srgbClr val="C8E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>
      <p:cViewPr varScale="1">
        <p:scale>
          <a:sx n="75" d="100"/>
          <a:sy n="75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AB3FBBC-D39C-BFF5-6E1A-908B57906441}"/>
              </a:ext>
            </a:extLst>
          </p:cNvPr>
          <p:cNvGrpSpPr/>
          <p:nvPr/>
        </p:nvGrpSpPr>
        <p:grpSpPr>
          <a:xfrm>
            <a:off x="3870693" y="4779327"/>
            <a:ext cx="2784613" cy="2336879"/>
            <a:chOff x="630667" y="1604384"/>
            <a:chExt cx="2784613" cy="2336879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0C253B2-5EC2-7DCC-8D41-5EC3DC80C372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BF72CD3C-774C-E68B-69D4-F1CD57D07EC5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5032B5F-B3E9-221B-1CA0-F9A85A00D726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75B0B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79F8399-3548-AEE7-B8BF-C6DA6C4C6164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5</a:t>
                </a:r>
                <a:endParaRPr lang="en-GB" sz="1000"/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F12D3BE-11A9-D2A0-7B10-57BBA92D5B70}"/>
              </a:ext>
            </a:extLst>
          </p:cNvPr>
          <p:cNvGrpSpPr/>
          <p:nvPr/>
        </p:nvGrpSpPr>
        <p:grpSpPr>
          <a:xfrm>
            <a:off x="7112803" y="4779327"/>
            <a:ext cx="2784613" cy="2336879"/>
            <a:chOff x="630667" y="1604384"/>
            <a:chExt cx="2784613" cy="2336879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0EBA35F-FE62-C8CE-2982-64100D3C8B88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0423646D-B615-3A4D-9396-62CC1ED554A9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8644671-DC7E-639B-2431-5316744E02C0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FFD6A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1DD48DD-3995-DBA7-589A-3DF3945C2308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6</a:t>
                </a:r>
                <a:endParaRPr lang="en-GB" sz="10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A51F2BE-A19E-11D4-1F7D-D83D3EB3E067}"/>
              </a:ext>
            </a:extLst>
          </p:cNvPr>
          <p:cNvGrpSpPr/>
          <p:nvPr/>
        </p:nvGrpSpPr>
        <p:grpSpPr>
          <a:xfrm>
            <a:off x="628582" y="4779327"/>
            <a:ext cx="2784613" cy="2336879"/>
            <a:chOff x="630667" y="1604384"/>
            <a:chExt cx="2784613" cy="2336879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ADD780D-B9CC-5DA3-40A9-A257ED1E370F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0D5CCE5-4A7C-B4E4-D632-0A90B2131E71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08F511A5-9967-03A9-CF56-1E0FDDED4B9C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E8A29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4D02184F-C49E-DD59-01C2-1455E631D785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4</a:t>
                </a:r>
                <a:endParaRPr lang="en-GB" sz="10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60FD73F-6539-88E0-E853-D1F0E4DEEFC4}"/>
              </a:ext>
            </a:extLst>
          </p:cNvPr>
          <p:cNvGrpSpPr/>
          <p:nvPr/>
        </p:nvGrpSpPr>
        <p:grpSpPr>
          <a:xfrm>
            <a:off x="630667" y="1604384"/>
            <a:ext cx="2784613" cy="2336879"/>
            <a:chOff x="630667" y="1604384"/>
            <a:chExt cx="2784613" cy="2336879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C3030D4-5543-27F9-141F-D7F6981D6553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58998643-8A52-7C73-FB15-3DB160B0B742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92783D4D-195A-0D7E-E9FC-76529B87B703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C8E6C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C1D5C78-A7CE-1DCB-8311-ED0D3B8A30A1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1</a:t>
                </a:r>
                <a:endParaRPr lang="en-GB" sz="10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3930197-4DB2-207C-8CEA-C2F65F8F69E7}"/>
              </a:ext>
            </a:extLst>
          </p:cNvPr>
          <p:cNvGrpSpPr/>
          <p:nvPr/>
        </p:nvGrpSpPr>
        <p:grpSpPr>
          <a:xfrm>
            <a:off x="7112803" y="1606696"/>
            <a:ext cx="2784613" cy="2336879"/>
            <a:chOff x="630667" y="1604384"/>
            <a:chExt cx="2784613" cy="233687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47186DA-62B5-F832-92E8-EAB06A07A5A9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51672BF-AA34-EF36-0F6A-8C23E63FEB66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587619A-3F70-1C0D-EA82-555028024737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DDCC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2E15B010-2AEA-2520-EFFA-E99777A6EF73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3</a:t>
                </a:r>
                <a:endParaRPr lang="en-GB" sz="1000"/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58A3251-A542-8E5D-BE1F-27D6E4E13B5A}"/>
              </a:ext>
            </a:extLst>
          </p:cNvPr>
          <p:cNvGrpSpPr/>
          <p:nvPr/>
        </p:nvGrpSpPr>
        <p:grpSpPr>
          <a:xfrm>
            <a:off x="3870693" y="1604383"/>
            <a:ext cx="2784613" cy="2336879"/>
            <a:chOff x="630667" y="1604384"/>
            <a:chExt cx="2784613" cy="2336879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1A36924-9A0D-FB55-03CA-B89DB221C269}"/>
                </a:ext>
              </a:extLst>
            </p:cNvPr>
            <p:cNvSpPr/>
            <p:nvPr/>
          </p:nvSpPr>
          <p:spPr>
            <a:xfrm>
              <a:off x="840745" y="1604384"/>
              <a:ext cx="2574535" cy="233687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931E95A-3C76-93F0-8081-F42F9246CB9D}"/>
                </a:ext>
              </a:extLst>
            </p:cNvPr>
            <p:cNvGrpSpPr/>
            <p:nvPr/>
          </p:nvGrpSpPr>
          <p:grpSpPr>
            <a:xfrm>
              <a:off x="630667" y="2054083"/>
              <a:ext cx="2574915" cy="396000"/>
              <a:chOff x="-2193820" y="4361200"/>
              <a:chExt cx="2574915" cy="39600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25559CB-9FBB-362D-5EBC-DC4758D973D4}"/>
                  </a:ext>
                </a:extLst>
              </p:cNvPr>
              <p:cNvSpPr/>
              <p:nvPr/>
            </p:nvSpPr>
            <p:spPr>
              <a:xfrm>
                <a:off x="-2193820" y="4361200"/>
                <a:ext cx="2574915" cy="396000"/>
              </a:xfrm>
              <a:prstGeom prst="rect">
                <a:avLst/>
              </a:prstGeom>
              <a:solidFill>
                <a:srgbClr val="F5E09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8DAE590-95F1-88F1-D732-1A6863691ADB}"/>
                  </a:ext>
                </a:extLst>
              </p:cNvPr>
              <p:cNvSpPr/>
              <p:nvPr/>
            </p:nvSpPr>
            <p:spPr>
              <a:xfrm>
                <a:off x="-1987956" y="4444937"/>
                <a:ext cx="252000" cy="25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sz="10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2</a:t>
                </a:r>
                <a:endParaRPr lang="en-GB" sz="1000"/>
              </a:p>
            </p:txBody>
          </p:sp>
        </p:grpSp>
      </p:grpSp>
      <p:sp>
        <p:nvSpPr>
          <p:cNvPr id="7" name="Text Box7"/>
          <p:cNvSpPr txBox="1"/>
          <p:nvPr/>
        </p:nvSpPr>
        <p:spPr>
          <a:xfrm>
            <a:off x="4080771" y="1608733"/>
            <a:ext cx="2574535" cy="46000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5870" marR="224031" algn="l" rtl="0">
              <a:lnSpc>
                <a:spcPts val="1016"/>
              </a:lnSpc>
            </a:pP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Get</a:t>
            </a:r>
            <a:r>
              <a:rPr lang="en-US" altLang="zh-CN" sz="800" spc="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much</a:t>
            </a:r>
            <a:r>
              <a:rPr lang="en-US" altLang="zh-CN" sz="800" spc="-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feedback</a:t>
            </a:r>
            <a:r>
              <a:rPr lang="en-US" altLang="zh-CN" sz="800" spc="-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early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process</a:t>
            </a:r>
            <a:r>
              <a:rPr lang="en-US" altLang="zh-CN" sz="800" spc="-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possible.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2" name="Text Box2"/>
          <p:cNvSpPr txBox="1"/>
          <p:nvPr/>
        </p:nvSpPr>
        <p:spPr>
          <a:xfrm>
            <a:off x="909914" y="273868"/>
            <a:ext cx="4669625" cy="59766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4318"/>
              </a:lnSpc>
            </a:pPr>
            <a:r>
              <a:rPr lang="en-US" altLang="zh-CN" sz="36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90</a:t>
            </a:r>
            <a:r>
              <a:rPr lang="en-US" altLang="zh-CN" sz="36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DAYS</a:t>
            </a:r>
            <a:r>
              <a:rPr lang="en-US" altLang="zh-CN" sz="3600" spc="1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3600" spc="0" dirty="0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ACTION</a:t>
            </a:r>
            <a:r>
              <a:rPr lang="en-US" altLang="zh-CN" sz="3600" dirty="0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 </a:t>
            </a:r>
            <a:r>
              <a:rPr lang="en-US" altLang="zh-CN" sz="3600" spc="2" dirty="0">
                <a:solidFill>
                  <a:srgbClr val="000000"/>
                </a:solidFill>
                <a:latin typeface="Bahnschrift Light" panose="020B0502040204020203" pitchFamily="34" charset="0"/>
                <a:ea typeface="Bahnschrift"/>
                <a:cs typeface="Bahnschrift"/>
              </a:rPr>
              <a:t>PLAN</a:t>
            </a:r>
            <a:endParaRPr lang="en-US" altLang="zh-CN" sz="3600">
              <a:latin typeface="Bahnschrift Light" panose="020B0502040204020203" pitchFamily="34" charset="0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838280" y="1186812"/>
            <a:ext cx="2574915" cy="423444"/>
          </a:xfrm>
          <a:prstGeom prst="rect">
            <a:avLst/>
          </a:prstGeom>
          <a:solidFill>
            <a:srgbClr val="C8E6C8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37009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15</a:t>
            </a:r>
            <a:r>
              <a:rPr lang="en-US" altLang="zh-CN" sz="2000" b="1" spc="9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4080771" y="1186812"/>
            <a:ext cx="2574535" cy="423444"/>
          </a:xfrm>
          <a:prstGeom prst="rect">
            <a:avLst/>
          </a:prstGeom>
          <a:solidFill>
            <a:srgbClr val="F5E091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12369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30</a:t>
            </a:r>
            <a:r>
              <a:rPr lang="en-US" altLang="zh-CN" sz="20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7322880" y="1186812"/>
            <a:ext cx="2574536" cy="423444"/>
          </a:xfrm>
          <a:prstGeom prst="rect">
            <a:avLst/>
          </a:prstGeom>
          <a:solidFill>
            <a:srgbClr val="DDCCC5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08179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45</a:t>
            </a:r>
            <a:r>
              <a:rPr lang="en-US" altLang="zh-CN" sz="2000" b="1" spc="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838280" y="1608733"/>
            <a:ext cx="2574915" cy="46000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6175" marR="378304" algn="l" rtl="0">
              <a:lnSpc>
                <a:spcPts val="1016"/>
              </a:lnSpc>
            </a:pP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Start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your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</a:t>
            </a:r>
            <a:r>
              <a:rPr lang="en-US" altLang="zh-CN" sz="800" spc="-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marketing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process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before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your</a:t>
            </a:r>
            <a:r>
              <a:rPr lang="en-US" altLang="zh-CN" sz="800" spc="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</a:t>
            </a:r>
            <a:r>
              <a:rPr lang="en-US" altLang="zh-CN" sz="800" spc="-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spc="8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even</a:t>
            </a:r>
            <a:r>
              <a:rPr lang="en-US" altLang="zh-CN" sz="800" spc="-9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edited.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7322880" y="1608733"/>
            <a:ext cx="2574536" cy="46000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5871" marR="221681" algn="l" rtl="0">
              <a:lnSpc>
                <a:spcPts val="1016"/>
              </a:lnSpc>
            </a:pP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This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can</a:t>
            </a:r>
            <a:r>
              <a:rPr lang="en-US" altLang="zh-CN" sz="800" spc="-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mean</a:t>
            </a:r>
            <a:r>
              <a:rPr lang="en-US" altLang="zh-CN" sz="800" spc="-9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difference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between</a:t>
            </a:r>
            <a:r>
              <a:rPr lang="en-US" altLang="zh-CN" sz="800" spc="-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writing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800" spc="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bestseller,</a:t>
            </a:r>
            <a:r>
              <a:rPr lang="en-US" altLang="zh-CN" sz="800" spc="-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or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800" spc="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mediocre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4335303" y="2143446"/>
            <a:ext cx="2120339" cy="2470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525" algn="l" rtl="0">
              <a:lnSpc>
                <a:spcPts val="1079"/>
              </a:lnSpc>
            </a:pPr>
            <a:r>
              <a:rPr lang="en-US" altLang="zh-CN" sz="900" b="1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GET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FEEDBACK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7577414" y="2143446"/>
            <a:ext cx="2120340" cy="2470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524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HIRE</a:t>
            </a:r>
            <a:r>
              <a:rPr lang="en-US" altLang="zh-CN" sz="900" b="1" spc="7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GREAT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EDITOR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1161703" y="2704401"/>
            <a:ext cx="136873" cy="9460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C8E6C8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C8E6C8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C8E6C8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C8E6C8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14" name="Text Box14"/>
          <p:cNvSpPr txBox="1"/>
          <p:nvPr/>
        </p:nvSpPr>
        <p:spPr>
          <a:xfrm>
            <a:off x="4403890" y="2704401"/>
            <a:ext cx="136872" cy="9460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F5E091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F5E091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F5E091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F5E091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7646000" y="2704401"/>
            <a:ext cx="136872" cy="9460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DDCCC5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DDCCC5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DDCCC5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DDCCC5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18" name="Text Box18"/>
          <p:cNvSpPr txBox="1"/>
          <p:nvPr/>
        </p:nvSpPr>
        <p:spPr>
          <a:xfrm>
            <a:off x="838280" y="4361755"/>
            <a:ext cx="2574915" cy="423445"/>
          </a:xfrm>
          <a:prstGeom prst="rect">
            <a:avLst/>
          </a:prstGeom>
          <a:solidFill>
            <a:srgbClr val="E8A29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14147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60</a:t>
            </a:r>
            <a:r>
              <a:rPr lang="en-US" altLang="zh-CN" sz="2000" b="1" spc="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4080771" y="4361755"/>
            <a:ext cx="2574535" cy="423445"/>
          </a:xfrm>
          <a:prstGeom prst="rect">
            <a:avLst/>
          </a:prstGeom>
          <a:solidFill>
            <a:srgbClr val="75B0B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15417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75</a:t>
            </a:r>
            <a:r>
              <a:rPr lang="en-US" altLang="zh-CN" sz="2000" b="1" spc="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7322880" y="4361755"/>
            <a:ext cx="2574536" cy="423445"/>
          </a:xfrm>
          <a:prstGeom prst="rect">
            <a:avLst/>
          </a:prstGeom>
          <a:solidFill>
            <a:srgbClr val="FFD6A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08"/>
              </a:lnSpc>
            </a:pPr>
            <a:endParaRPr/>
          </a:p>
          <a:p>
            <a:pPr marL="814275" algn="l" rtl="0">
              <a:lnSpc>
                <a:spcPts val="2404"/>
              </a:lnSpc>
            </a:pPr>
            <a:r>
              <a:rPr lang="en-US" altLang="zh-CN" sz="20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90</a:t>
            </a:r>
            <a:r>
              <a:rPr lang="en-US" altLang="zh-CN" sz="2000" b="1" spc="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b="1" spc="4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DAYS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838280" y="4783676"/>
            <a:ext cx="2574915" cy="46000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6175" marR="398116" algn="l" rtl="0">
              <a:lnSpc>
                <a:spcPts val="1016"/>
              </a:lnSpc>
            </a:pP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People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absolutely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do</a:t>
            </a:r>
            <a:r>
              <a:rPr lang="en-US" altLang="zh-CN" sz="800" spc="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judge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by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their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covers.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22" name="Text Box22"/>
          <p:cNvSpPr txBox="1"/>
          <p:nvPr/>
        </p:nvSpPr>
        <p:spPr>
          <a:xfrm>
            <a:off x="4080771" y="4783676"/>
            <a:ext cx="2574535" cy="46000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5870" marR="299802" algn="l" rtl="0">
              <a:lnSpc>
                <a:spcPts val="1016"/>
              </a:lnSpc>
            </a:pP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There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5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are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resources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online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that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can</a:t>
            </a:r>
            <a:r>
              <a:rPr lang="en-US" altLang="zh-CN" sz="800" spc="-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tell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how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format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your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</a:t>
            </a:r>
            <a:r>
              <a:rPr lang="en-US" altLang="zh-CN" sz="800" spc="-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yourself</a:t>
            </a:r>
            <a:r>
              <a:rPr lang="en-US" altLang="zh-CN" sz="800" spc="-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free.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7322880" y="4783676"/>
            <a:ext cx="2574536" cy="46000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652"/>
              </a:lnSpc>
            </a:pPr>
            <a:endParaRPr/>
          </a:p>
          <a:p>
            <a:pPr marL="275871" marR="317265" algn="l" rtl="0">
              <a:lnSpc>
                <a:spcPts val="1016"/>
              </a:lnSpc>
            </a:pP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soon</a:t>
            </a:r>
            <a:r>
              <a:rPr lang="en-US" altLang="zh-CN" sz="800" spc="-1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your</a:t>
            </a:r>
            <a:r>
              <a:rPr lang="en-US" altLang="zh-CN" sz="800" spc="8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book</a:t>
            </a:r>
            <a:r>
              <a:rPr lang="en-US" altLang="zh-CN" sz="800" spc="-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goes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live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5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800" spc="-9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Amazon,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time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spc="7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right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800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reach</a:t>
            </a:r>
            <a:r>
              <a:rPr lang="en-US" altLang="zh-CN" sz="800" spc="-6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rPr>
              <a:t>out.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1093117" y="5318389"/>
            <a:ext cx="2120085" cy="24706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474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DESIGN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BOOK</a:t>
            </a:r>
            <a:r>
              <a:rPr lang="en-US" altLang="zh-CN" sz="900" b="1" spc="-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COVER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4335303" y="5318389"/>
            <a:ext cx="2120339" cy="24706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525" algn="l" rtl="0">
              <a:lnSpc>
                <a:spcPts val="1079"/>
              </a:lnSpc>
            </a:pPr>
            <a:r>
              <a:rPr lang="en-US" altLang="zh-CN" sz="900" b="1" spc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FORMATTING</a:t>
            </a:r>
            <a:r>
              <a:rPr lang="en-US" altLang="zh-CN" sz="900" b="1" spc="-1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&amp;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PUBLISH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6" name="Text Box26"/>
          <p:cNvSpPr txBox="1"/>
          <p:nvPr/>
        </p:nvSpPr>
        <p:spPr>
          <a:xfrm>
            <a:off x="7577414" y="5318389"/>
            <a:ext cx="2120340" cy="24706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524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REACH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OUT</a:t>
            </a:r>
            <a:r>
              <a:rPr lang="en-US" altLang="zh-CN" sz="900" b="1" spc="-9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900" b="1" spc="-6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READERS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1161703" y="5879344"/>
            <a:ext cx="136873" cy="94600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E8A29C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E8A29C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E8A29C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E8A29C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29" name="Text Box29"/>
          <p:cNvSpPr txBox="1"/>
          <p:nvPr/>
        </p:nvSpPr>
        <p:spPr>
          <a:xfrm>
            <a:off x="4403890" y="5879344"/>
            <a:ext cx="136872" cy="94600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75B0B6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75B0B6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75B0B6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75B0B6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31" name="Text Box31"/>
          <p:cNvSpPr txBox="1"/>
          <p:nvPr/>
        </p:nvSpPr>
        <p:spPr>
          <a:xfrm>
            <a:off x="7646000" y="5879344"/>
            <a:ext cx="136872" cy="94600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spc="0" dirty="0">
                <a:solidFill>
                  <a:srgbClr val="FFD6AE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994"/>
              </a:spcBef>
            </a:pPr>
            <a:r>
              <a:rPr lang="en-US" altLang="zh-CN" sz="1000" spc="0" dirty="0">
                <a:solidFill>
                  <a:srgbClr val="FFD6AE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FFD6AE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177"/>
              </a:lnSpc>
              <a:spcBef>
                <a:spcPts val="874"/>
              </a:spcBef>
            </a:pPr>
            <a:r>
              <a:rPr lang="en-US" altLang="zh-CN" sz="1000" spc="0" dirty="0">
                <a:solidFill>
                  <a:srgbClr val="FFD6AE"/>
                </a:solidFill>
                <a:latin typeface="Lato"/>
                <a:ea typeface="Lato"/>
                <a:cs typeface="Lato"/>
              </a:rPr>
              <a:t>•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3C49539-8DDF-1F3D-3593-81BEEA65EE69}"/>
              </a:ext>
            </a:extLst>
          </p:cNvPr>
          <p:cNvGrpSpPr/>
          <p:nvPr/>
        </p:nvGrpSpPr>
        <p:grpSpPr>
          <a:xfrm>
            <a:off x="1302810" y="2663012"/>
            <a:ext cx="1980000" cy="1075780"/>
            <a:chOff x="1302811" y="2663012"/>
            <a:chExt cx="1844433" cy="1075780"/>
          </a:xfrm>
        </p:grpSpPr>
        <p:sp>
          <p:nvSpPr>
            <p:cNvPr id="13" name="Text Box13"/>
            <p:cNvSpPr txBox="1"/>
            <p:nvPr/>
          </p:nvSpPr>
          <p:spPr>
            <a:xfrm>
              <a:off x="1302811" y="2663012"/>
              <a:ext cx="1844433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US" altLang="zh-CN" sz="800" spc="3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Create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launch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page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where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you</a:t>
              </a:r>
              <a:r>
                <a:rPr lang="en-US" altLang="zh-CN" sz="800" spc="-6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can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collect</a:t>
              </a:r>
              <a:r>
                <a:rPr lang="en-US" altLang="zh-CN" sz="800" dirty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email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addresses</a:t>
              </a:r>
              <a:endParaRPr lang="en-US" altLang="zh-CN" sz="8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40" name="Text Box13">
              <a:extLst>
                <a:ext uri="{FF2B5EF4-FFF2-40B4-BE49-F238E27FC236}">
                  <a16:creationId xmlns:a16="http://schemas.microsoft.com/office/drawing/2014/main" id="{2FF40BEF-F7D0-3794-2F49-473D2E8CC3EB}"/>
                </a:ext>
              </a:extLst>
            </p:cNvPr>
            <p:cNvSpPr txBox="1"/>
            <p:nvPr/>
          </p:nvSpPr>
          <p:spPr>
            <a:xfrm>
              <a:off x="1302811" y="2934081"/>
              <a:ext cx="1844433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Send people over to that page using social media</a:t>
              </a:r>
              <a:endParaRPr lang="en-GB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41" name="Text Box13">
              <a:extLst>
                <a:ext uri="{FF2B5EF4-FFF2-40B4-BE49-F238E27FC236}">
                  <a16:creationId xmlns:a16="http://schemas.microsoft.com/office/drawing/2014/main" id="{6DCB7EC5-E3DE-4610-1FD8-4411EE91E81F}"/>
                </a:ext>
              </a:extLst>
            </p:cNvPr>
            <p:cNvSpPr txBox="1"/>
            <p:nvPr/>
          </p:nvSpPr>
          <p:spPr>
            <a:xfrm>
              <a:off x="1302811" y="3205150"/>
              <a:ext cx="1844433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Post about your upcoming book</a:t>
              </a:r>
              <a:endParaRPr lang="en-GB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42" name="Text Box13">
              <a:extLst>
                <a:ext uri="{FF2B5EF4-FFF2-40B4-BE49-F238E27FC236}">
                  <a16:creationId xmlns:a16="http://schemas.microsoft.com/office/drawing/2014/main" id="{FBD355D8-BE9A-6B63-1711-22CEDBFB1530}"/>
                </a:ext>
              </a:extLst>
            </p:cNvPr>
            <p:cNvSpPr txBox="1"/>
            <p:nvPr/>
          </p:nvSpPr>
          <p:spPr>
            <a:xfrm>
              <a:off x="1302811" y="3476220"/>
              <a:ext cx="1844433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Try MailChimp or Aweber for collecting email addresses</a:t>
              </a:r>
              <a:endParaRPr lang="en-GB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7769FEB-2BC4-4419-1707-52D11FA986C4}"/>
              </a:ext>
            </a:extLst>
          </p:cNvPr>
          <p:cNvGrpSpPr/>
          <p:nvPr/>
        </p:nvGrpSpPr>
        <p:grpSpPr>
          <a:xfrm>
            <a:off x="4540761" y="2656855"/>
            <a:ext cx="1980000" cy="1070886"/>
            <a:chOff x="4540761" y="2656855"/>
            <a:chExt cx="1980000" cy="1070886"/>
          </a:xfrm>
        </p:grpSpPr>
        <p:sp>
          <p:nvSpPr>
            <p:cNvPr id="45" name="Text Box13">
              <a:extLst>
                <a:ext uri="{FF2B5EF4-FFF2-40B4-BE49-F238E27FC236}">
                  <a16:creationId xmlns:a16="http://schemas.microsoft.com/office/drawing/2014/main" id="{16D84206-5E3C-0B7E-8BBC-C99FAE5C2304}"/>
                </a:ext>
              </a:extLst>
            </p:cNvPr>
            <p:cNvSpPr txBox="1"/>
            <p:nvPr/>
          </p:nvSpPr>
          <p:spPr>
            <a:xfrm>
              <a:off x="4540761" y="2656855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Fresh set of eyes on your book help you catch typos and grammatical errors</a:t>
              </a:r>
            </a:p>
          </p:txBody>
        </p:sp>
        <p:sp>
          <p:nvSpPr>
            <p:cNvPr id="46" name="Text Box13">
              <a:extLst>
                <a:ext uri="{FF2B5EF4-FFF2-40B4-BE49-F238E27FC236}">
                  <a16:creationId xmlns:a16="http://schemas.microsoft.com/office/drawing/2014/main" id="{FDB26996-C7B4-8F24-DBCA-F7372342F502}"/>
                </a:ext>
              </a:extLst>
            </p:cNvPr>
            <p:cNvSpPr txBox="1"/>
            <p:nvPr/>
          </p:nvSpPr>
          <p:spPr>
            <a:xfrm>
              <a:off x="4540761" y="2927924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 new perspective can give you ideas for tightening up your story</a:t>
              </a:r>
              <a:endParaRPr lang="en-GB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47" name="Text Box13">
              <a:extLst>
                <a:ext uri="{FF2B5EF4-FFF2-40B4-BE49-F238E27FC236}">
                  <a16:creationId xmlns:a16="http://schemas.microsoft.com/office/drawing/2014/main" id="{170EA762-4A1B-76D1-34AB-8FC05936EE50}"/>
                </a:ext>
              </a:extLst>
            </p:cNvPr>
            <p:cNvSpPr txBox="1"/>
            <p:nvPr/>
          </p:nvSpPr>
          <p:spPr>
            <a:xfrm>
              <a:off x="4540761" y="3198993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sr-Latn-RS" altLang="zh-CN" sz="800" spc="3">
                  <a:solidFill>
                    <a:srgbClr val="757171"/>
                  </a:solidFill>
                  <a:latin typeface="Bahnschrift"/>
                </a:rPr>
                <a:t>.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  <p:sp>
          <p:nvSpPr>
            <p:cNvPr id="69" name="Text Box13">
              <a:extLst>
                <a:ext uri="{FF2B5EF4-FFF2-40B4-BE49-F238E27FC236}">
                  <a16:creationId xmlns:a16="http://schemas.microsoft.com/office/drawing/2014/main" id="{14040ADC-6CF4-FBD2-4D1B-BB78C2A70040}"/>
                </a:ext>
              </a:extLst>
            </p:cNvPr>
            <p:cNvSpPr txBox="1"/>
            <p:nvPr/>
          </p:nvSpPr>
          <p:spPr>
            <a:xfrm>
              <a:off x="4540761" y="3465169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sr-Latn-RS" altLang="zh-CN" sz="800" spc="3">
                  <a:solidFill>
                    <a:srgbClr val="757171"/>
                  </a:solidFill>
                  <a:latin typeface="Bahnschrift"/>
                </a:rPr>
                <a:t>.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D2A614E-8CB4-52EA-C98D-80D50A1CA3E6}"/>
              </a:ext>
            </a:extLst>
          </p:cNvPr>
          <p:cNvGrpSpPr/>
          <p:nvPr/>
        </p:nvGrpSpPr>
        <p:grpSpPr>
          <a:xfrm>
            <a:off x="7802009" y="2664828"/>
            <a:ext cx="1980000" cy="1070886"/>
            <a:chOff x="4540761" y="2656855"/>
            <a:chExt cx="1980000" cy="1070886"/>
          </a:xfrm>
        </p:grpSpPr>
        <p:sp>
          <p:nvSpPr>
            <p:cNvPr id="72" name="Text Box13">
              <a:extLst>
                <a:ext uri="{FF2B5EF4-FFF2-40B4-BE49-F238E27FC236}">
                  <a16:creationId xmlns:a16="http://schemas.microsoft.com/office/drawing/2014/main" id="{F17F061C-757F-B385-660F-35B15325BD23}"/>
                </a:ext>
              </a:extLst>
            </p:cNvPr>
            <p:cNvSpPr txBox="1"/>
            <p:nvPr/>
          </p:nvSpPr>
          <p:spPr>
            <a:xfrm>
              <a:off x="4540761" y="2656855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Do you personally know any English teachers or others in the editorial field? </a:t>
              </a:r>
            </a:p>
          </p:txBody>
        </p:sp>
        <p:sp>
          <p:nvSpPr>
            <p:cNvPr id="73" name="Text Box13">
              <a:extLst>
                <a:ext uri="{FF2B5EF4-FFF2-40B4-BE49-F238E27FC236}">
                  <a16:creationId xmlns:a16="http://schemas.microsoft.com/office/drawing/2014/main" id="{126217AD-2FFE-6CBC-F6C2-F2552D515225}"/>
                </a:ext>
              </a:extLst>
            </p:cNvPr>
            <p:cNvSpPr txBox="1"/>
            <p:nvPr/>
          </p:nvSpPr>
          <p:spPr>
            <a:xfrm>
              <a:off x="4540761" y="2927924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Either hire a professional book editor, or hire a more budget-friendly editor </a:t>
              </a:r>
              <a:endParaRPr lang="en-GB" altLang="zh-CN" sz="800" spc="3" dirty="0">
                <a:solidFill>
                  <a:srgbClr val="757171"/>
                </a:solidFill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74" name="Text Box13">
              <a:extLst>
                <a:ext uri="{FF2B5EF4-FFF2-40B4-BE49-F238E27FC236}">
                  <a16:creationId xmlns:a16="http://schemas.microsoft.com/office/drawing/2014/main" id="{254604D8-8149-FA02-7099-35849FEBF990}"/>
                </a:ext>
              </a:extLst>
            </p:cNvPr>
            <p:cNvSpPr txBox="1"/>
            <p:nvPr/>
          </p:nvSpPr>
          <p:spPr>
            <a:xfrm>
              <a:off x="4540761" y="3198993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Start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by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paying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small</a:t>
              </a:r>
              <a:r>
                <a:rPr lang="en-US" altLang="zh-CN" sz="800" spc="-6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sum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to</a:t>
              </a:r>
              <a:r>
                <a:rPr lang="en-US" altLang="zh-CN" sz="800" spc="6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edit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</a:t>
              </a:r>
              <a:r>
                <a:rPr lang="en-US" altLang="zh-CN" sz="800" spc="7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few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pages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4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or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</a:t>
              </a:r>
              <a:r>
                <a:rPr lang="en-US" altLang="zh-CN" sz="800" spc="8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chapter</a:t>
              </a:r>
              <a:endParaRPr lang="en-US" altLang="zh-CN" sz="8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75" name="Text Box13">
              <a:extLst>
                <a:ext uri="{FF2B5EF4-FFF2-40B4-BE49-F238E27FC236}">
                  <a16:creationId xmlns:a16="http://schemas.microsoft.com/office/drawing/2014/main" id="{00C2CC59-998E-15E3-78C0-2CCEF9116827}"/>
                </a:ext>
              </a:extLst>
            </p:cNvPr>
            <p:cNvSpPr txBox="1"/>
            <p:nvPr/>
          </p:nvSpPr>
          <p:spPr>
            <a:xfrm>
              <a:off x="4540761" y="3465169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Get</a:t>
              </a:r>
              <a:r>
                <a:rPr lang="en-US" altLang="zh-CN" sz="800" spc="6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the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whole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book</a:t>
              </a:r>
              <a:r>
                <a:rPr lang="en-US" altLang="zh-CN" sz="800" spc="-6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edited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in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2</a:t>
              </a:r>
              <a:r>
                <a:rPr lang="en-US" altLang="zh-CN" sz="800" spc="7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weeks</a:t>
              </a:r>
              <a:endParaRPr lang="en-US" altLang="zh-CN" sz="800"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3C0D9D0-21F6-B7BA-4422-76DA5BAF76B2}"/>
              </a:ext>
            </a:extLst>
          </p:cNvPr>
          <p:cNvGrpSpPr/>
          <p:nvPr/>
        </p:nvGrpSpPr>
        <p:grpSpPr>
          <a:xfrm>
            <a:off x="1302810" y="5849485"/>
            <a:ext cx="1980000" cy="1070886"/>
            <a:chOff x="4540761" y="2656855"/>
            <a:chExt cx="1980000" cy="1070886"/>
          </a:xfrm>
        </p:grpSpPr>
        <p:sp>
          <p:nvSpPr>
            <p:cNvPr id="77" name="Text Box13">
              <a:extLst>
                <a:ext uri="{FF2B5EF4-FFF2-40B4-BE49-F238E27FC236}">
                  <a16:creationId xmlns:a16="http://schemas.microsoft.com/office/drawing/2014/main" id="{114429AF-3F3C-CB82-1CBD-F734B4F170DB}"/>
                </a:ext>
              </a:extLst>
            </p:cNvPr>
            <p:cNvSpPr txBox="1"/>
            <p:nvPr/>
          </p:nvSpPr>
          <p:spPr>
            <a:xfrm>
              <a:off x="4540761" y="2656855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Hire a professional to put the cover design together.</a:t>
              </a:r>
            </a:p>
          </p:txBody>
        </p:sp>
        <p:sp>
          <p:nvSpPr>
            <p:cNvPr id="78" name="Text Box13">
              <a:extLst>
                <a:ext uri="{FF2B5EF4-FFF2-40B4-BE49-F238E27FC236}">
                  <a16:creationId xmlns:a16="http://schemas.microsoft.com/office/drawing/2014/main" id="{B3455E11-20A3-8C4A-B92F-44D392BB4E00}"/>
                </a:ext>
              </a:extLst>
            </p:cNvPr>
            <p:cNvSpPr txBox="1"/>
            <p:nvPr/>
          </p:nvSpPr>
          <p:spPr>
            <a:xfrm>
              <a:off x="4540761" y="2927924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Have at least a rough idea of what you want your book cover to look like</a:t>
              </a:r>
            </a:p>
          </p:txBody>
        </p:sp>
        <p:sp>
          <p:nvSpPr>
            <p:cNvPr id="79" name="Text Box13">
              <a:extLst>
                <a:ext uri="{FF2B5EF4-FFF2-40B4-BE49-F238E27FC236}">
                  <a16:creationId xmlns:a16="http://schemas.microsoft.com/office/drawing/2014/main" id="{7155E6F0-E227-C600-7B79-4FBC5F669197}"/>
                </a:ext>
              </a:extLst>
            </p:cNvPr>
            <p:cNvSpPr txBox="1"/>
            <p:nvPr/>
          </p:nvSpPr>
          <p:spPr>
            <a:xfrm>
              <a:off x="4540761" y="3198993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Up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to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6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3</a:t>
              </a:r>
              <a:r>
                <a:rPr lang="en-US" altLang="zh-CN" sz="800" spc="-1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rounds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5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of</a:t>
              </a:r>
              <a:r>
                <a:rPr lang="en-US" altLang="zh-CN" sz="800" spc="-8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4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revisions</a:t>
              </a:r>
              <a:endParaRPr lang="en-US" altLang="zh-CN" sz="8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80" name="Text Box13">
              <a:extLst>
                <a:ext uri="{FF2B5EF4-FFF2-40B4-BE49-F238E27FC236}">
                  <a16:creationId xmlns:a16="http://schemas.microsoft.com/office/drawing/2014/main" id="{AE974D6C-928E-B5A8-08D7-8124975168FE}"/>
                </a:ext>
              </a:extLst>
            </p:cNvPr>
            <p:cNvSpPr txBox="1"/>
            <p:nvPr/>
          </p:nvSpPr>
          <p:spPr>
            <a:xfrm>
              <a:off x="4540761" y="3465169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sr-Latn-RS" altLang="zh-CN" sz="800" spc="3">
                  <a:solidFill>
                    <a:srgbClr val="757171"/>
                  </a:solidFill>
                  <a:latin typeface="Bahnschrift"/>
                </a:rPr>
                <a:t>.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8071070-A15F-A23D-DE2F-B42BD37F8F8F}"/>
              </a:ext>
            </a:extLst>
          </p:cNvPr>
          <p:cNvGrpSpPr/>
          <p:nvPr/>
        </p:nvGrpSpPr>
        <p:grpSpPr>
          <a:xfrm>
            <a:off x="4540761" y="5847683"/>
            <a:ext cx="1980000" cy="1070886"/>
            <a:chOff x="4540761" y="2656855"/>
            <a:chExt cx="1980000" cy="1070886"/>
          </a:xfrm>
        </p:grpSpPr>
        <p:sp>
          <p:nvSpPr>
            <p:cNvPr id="82" name="Text Box13">
              <a:extLst>
                <a:ext uri="{FF2B5EF4-FFF2-40B4-BE49-F238E27FC236}">
                  <a16:creationId xmlns:a16="http://schemas.microsoft.com/office/drawing/2014/main" id="{DF920D78-C2F2-A2A4-B0BC-B4D62E1CE084}"/>
                </a:ext>
              </a:extLst>
            </p:cNvPr>
            <p:cNvSpPr txBox="1"/>
            <p:nvPr/>
          </p:nvSpPr>
          <p:spPr>
            <a:xfrm>
              <a:off x="4540761" y="2656855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Start by looking at Amazon Kindle Direct Publishing (KDP) forums</a:t>
              </a:r>
            </a:p>
          </p:txBody>
        </p:sp>
        <p:sp>
          <p:nvSpPr>
            <p:cNvPr id="83" name="Text Box13">
              <a:extLst>
                <a:ext uri="{FF2B5EF4-FFF2-40B4-BE49-F238E27FC236}">
                  <a16:creationId xmlns:a16="http://schemas.microsoft.com/office/drawing/2014/main" id="{F9F7D936-0252-4D81-E250-2121969C0D6E}"/>
                </a:ext>
              </a:extLst>
            </p:cNvPr>
            <p:cNvSpPr txBox="1"/>
            <p:nvPr/>
          </p:nvSpPr>
          <p:spPr>
            <a:xfrm>
              <a:off x="4540761" y="2927924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Preview your book using the Kindle previewer</a:t>
              </a:r>
            </a:p>
          </p:txBody>
        </p:sp>
        <p:sp>
          <p:nvSpPr>
            <p:cNvPr id="84" name="Text Box13">
              <a:extLst>
                <a:ext uri="{FF2B5EF4-FFF2-40B4-BE49-F238E27FC236}">
                  <a16:creationId xmlns:a16="http://schemas.microsoft.com/office/drawing/2014/main" id="{F30D9561-4597-9C14-8C0A-39280F979D42}"/>
                </a:ext>
              </a:extLst>
            </p:cNvPr>
            <p:cNvSpPr txBox="1"/>
            <p:nvPr/>
          </p:nvSpPr>
          <p:spPr>
            <a:xfrm>
              <a:off x="4540761" y="3198993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Create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4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KDP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1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account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and</a:t>
              </a:r>
              <a:r>
                <a:rPr lang="en-US" altLang="zh-CN" sz="800" spc="5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1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upload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your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book</a:t>
              </a:r>
              <a:endParaRPr lang="en-US" altLang="zh-CN" sz="8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85" name="Text Box13">
              <a:extLst>
                <a:ext uri="{FF2B5EF4-FFF2-40B4-BE49-F238E27FC236}">
                  <a16:creationId xmlns:a16="http://schemas.microsoft.com/office/drawing/2014/main" id="{C1A94E14-CF06-0A31-99C2-0FCFAAE5FE92}"/>
                </a:ext>
              </a:extLst>
            </p:cNvPr>
            <p:cNvSpPr txBox="1"/>
            <p:nvPr/>
          </p:nvSpPr>
          <p:spPr>
            <a:xfrm>
              <a:off x="4540761" y="3465169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sr-Latn-RS" altLang="zh-CN" sz="800" spc="3">
                  <a:solidFill>
                    <a:srgbClr val="757171"/>
                  </a:solidFill>
                  <a:latin typeface="Bahnschrift"/>
                </a:rPr>
                <a:t>.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04EA1B8-BB3E-B2F4-CF35-74A1D583E8BA}"/>
              </a:ext>
            </a:extLst>
          </p:cNvPr>
          <p:cNvGrpSpPr/>
          <p:nvPr/>
        </p:nvGrpSpPr>
        <p:grpSpPr>
          <a:xfrm>
            <a:off x="7802009" y="5844230"/>
            <a:ext cx="1980000" cy="1070886"/>
            <a:chOff x="4540761" y="2656855"/>
            <a:chExt cx="1980000" cy="1070886"/>
          </a:xfrm>
        </p:grpSpPr>
        <p:sp>
          <p:nvSpPr>
            <p:cNvPr id="87" name="Text Box13">
              <a:extLst>
                <a:ext uri="{FF2B5EF4-FFF2-40B4-BE49-F238E27FC236}">
                  <a16:creationId xmlns:a16="http://schemas.microsoft.com/office/drawing/2014/main" id="{CA96884C-B7FF-A9FB-72AD-079B4897B819}"/>
                </a:ext>
              </a:extLst>
            </p:cNvPr>
            <p:cNvSpPr txBox="1"/>
            <p:nvPr/>
          </p:nvSpPr>
          <p:spPr>
            <a:xfrm>
              <a:off x="4540761" y="2656855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The initial sales will help push your book up Amazon’s rankings</a:t>
              </a:r>
            </a:p>
          </p:txBody>
        </p:sp>
        <p:sp>
          <p:nvSpPr>
            <p:cNvPr id="88" name="Text Box13">
              <a:extLst>
                <a:ext uri="{FF2B5EF4-FFF2-40B4-BE49-F238E27FC236}">
                  <a16:creationId xmlns:a16="http://schemas.microsoft.com/office/drawing/2014/main" id="{3A54FF0D-B2B5-C963-F728-F5224693AF2C}"/>
                </a:ext>
              </a:extLst>
            </p:cNvPr>
            <p:cNvSpPr txBox="1"/>
            <p:nvPr/>
          </p:nvSpPr>
          <p:spPr>
            <a:xfrm>
              <a:off x="4540761" y="2927924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Follow up with any influencers you’ve made contact with</a:t>
              </a:r>
            </a:p>
          </p:txBody>
        </p:sp>
        <p:sp>
          <p:nvSpPr>
            <p:cNvPr id="89" name="Text Box13">
              <a:extLst>
                <a:ext uri="{FF2B5EF4-FFF2-40B4-BE49-F238E27FC236}">
                  <a16:creationId xmlns:a16="http://schemas.microsoft.com/office/drawing/2014/main" id="{F0FDF684-B4E3-C221-FC96-196CBF78F93E}"/>
                </a:ext>
              </a:extLst>
            </p:cNvPr>
            <p:cNvSpPr txBox="1"/>
            <p:nvPr/>
          </p:nvSpPr>
          <p:spPr>
            <a:xfrm>
              <a:off x="4540761" y="3198993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en-GB" altLang="zh-CN" sz="800" spc="3">
                  <a:solidFill>
                    <a:srgbClr val="757171"/>
                  </a:solidFill>
                  <a:latin typeface="Bahnschrift"/>
                </a:rPr>
                <a:t>Offer to give away a free copy of your book to a winning audience member 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  <p:sp>
          <p:nvSpPr>
            <p:cNvPr id="90" name="Text Box13">
              <a:extLst>
                <a:ext uri="{FF2B5EF4-FFF2-40B4-BE49-F238E27FC236}">
                  <a16:creationId xmlns:a16="http://schemas.microsoft.com/office/drawing/2014/main" id="{45BA9079-E79C-0A85-806A-27E2B28B968E}"/>
                </a:ext>
              </a:extLst>
            </p:cNvPr>
            <p:cNvSpPr txBox="1"/>
            <p:nvPr/>
          </p:nvSpPr>
          <p:spPr>
            <a:xfrm>
              <a:off x="4540761" y="3465169"/>
              <a:ext cx="1980000" cy="262572"/>
            </a:xfrm>
            <a:prstGeom prst="rect">
              <a:avLst/>
            </a:prstGeom>
          </p:spPr>
          <p:txBody>
            <a:bodyPr wrap="square" lIns="0" tIns="0" r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marR="121203" algn="l" rtl="0">
                <a:lnSpc>
                  <a:spcPts val="1016"/>
                </a:lnSpc>
              </a:pPr>
              <a:r>
                <a:rPr lang="en-US" altLang="zh-CN" sz="800" spc="2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Make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some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1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special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offer</a:t>
              </a:r>
              <a:r>
                <a:rPr lang="en-US" altLang="zh-CN" sz="800" spc="1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to</a:t>
              </a:r>
              <a:r>
                <a:rPr lang="en-US" altLang="zh-CN" sz="800" spc="11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sweeten</a:t>
              </a:r>
              <a:r>
                <a:rPr lang="en-US" altLang="zh-CN" sz="800" spc="-5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the</a:t>
              </a:r>
              <a:r>
                <a:rPr lang="en-US" altLang="zh-CN" sz="800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 </a:t>
              </a:r>
              <a:r>
                <a:rPr lang="en-US" altLang="zh-CN" sz="800" spc="3">
                  <a:solidFill>
                    <a:srgbClr val="757171"/>
                  </a:solidFill>
                  <a:latin typeface="Bahnschrift"/>
                  <a:ea typeface="Bahnschrift"/>
                  <a:cs typeface="Bahnschrift"/>
                </a:rPr>
                <a:t>deal</a:t>
              </a:r>
              <a:endParaRPr lang="en-US" altLang="zh-CN" sz="800" spc="3">
                <a:solidFill>
                  <a:srgbClr val="757171"/>
                </a:solidFill>
                <a:latin typeface="Bahnschrift"/>
              </a:endParaRPr>
            </a:p>
          </p:txBody>
        </p:sp>
      </p:grpSp>
      <p:sp>
        <p:nvSpPr>
          <p:cNvPr id="9" name="Text Box9"/>
          <p:cNvSpPr txBox="1"/>
          <p:nvPr/>
        </p:nvSpPr>
        <p:spPr>
          <a:xfrm>
            <a:off x="1093117" y="2143446"/>
            <a:ext cx="2120085" cy="2470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425"/>
              </a:lnSpc>
            </a:pPr>
            <a:endParaRPr/>
          </a:p>
          <a:p>
            <a:pPr marL="222474" algn="l" rtl="0">
              <a:lnSpc>
                <a:spcPts val="1079"/>
              </a:lnSpc>
            </a:pP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MARKET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9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5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BOOK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4" name="TextBox 84">
            <a:extLst>
              <a:ext uri="{FF2B5EF4-FFF2-40B4-BE49-F238E27FC236}">
                <a16:creationId xmlns:a16="http://schemas.microsoft.com/office/drawing/2014/main" id="{FCF04B1D-C6A2-4BF9-8E2C-0BC67E3DFB19}"/>
              </a:ext>
            </a:extLst>
          </p:cNvPr>
          <p:cNvSpPr txBox="1"/>
          <p:nvPr/>
        </p:nvSpPr>
        <p:spPr>
          <a:xfrm>
            <a:off x="9219020" y="723209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8" name="Picture 47">
            <a:hlinkClick r:id="rId2"/>
            <a:extLst>
              <a:ext uri="{FF2B5EF4-FFF2-40B4-BE49-F238E27FC236}">
                <a16:creationId xmlns:a16="http://schemas.microsoft.com/office/drawing/2014/main" id="{D912038A-88E2-92F5-6009-A629A004C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55" y="144970"/>
            <a:ext cx="1273239" cy="28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366</Words>
  <Application>Microsoft Office PowerPoint</Application>
  <PresentationFormat>Custom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Lato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5</cp:revision>
  <dcterms:created xsi:type="dcterms:W3CDTF">2017-10-23T09:06:44Z</dcterms:created>
  <dcterms:modified xsi:type="dcterms:W3CDTF">2023-07-20T20:44:49Z</dcterms:modified>
</cp:coreProperties>
</file>