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8" r:id="rId2"/>
  </p:sldIdLst>
  <p:sldSz cx="10693400" cy="7556500"/>
  <p:notesSz cx="6858000" cy="9144000"/>
  <p:embeddedFontLst>
    <p:embeddedFont>
      <p:font typeface="Be Vietnam Pro" pitchFamily="2" charset="0"/>
      <p:regular r:id="rId3"/>
      <p:bold r:id="rId4"/>
      <p:italic r:id="rId5"/>
      <p:boldItalic r:id="rId6"/>
    </p:embeddedFont>
    <p:embeddedFont>
      <p:font typeface="Be Vietnam Pro SemiBold" pitchFamily="2" charset="0"/>
      <p:bold r:id="rId7"/>
      <p:boldItalic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66" d="100"/>
          <a:sy n="66" d="100"/>
        </p:scale>
        <p:origin x="888"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presProps" Target="pres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heme" Target="theme/theme1.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DF9"/>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5C11F0CA-D053-5788-330B-A3BC7053DA11}"/>
              </a:ext>
            </a:extLst>
          </p:cNvPr>
          <p:cNvGrpSpPr/>
          <p:nvPr/>
        </p:nvGrpSpPr>
        <p:grpSpPr>
          <a:xfrm>
            <a:off x="899765" y="822675"/>
            <a:ext cx="9015922" cy="2739178"/>
            <a:chOff x="899765" y="822675"/>
            <a:chExt cx="9015922" cy="2739178"/>
          </a:xfrm>
        </p:grpSpPr>
        <p:sp>
          <p:nvSpPr>
            <p:cNvPr id="2" name="TextBox 2"/>
            <p:cNvSpPr txBox="1"/>
            <p:nvPr/>
          </p:nvSpPr>
          <p:spPr>
            <a:xfrm>
              <a:off x="899765" y="822675"/>
              <a:ext cx="2541195" cy="718145"/>
            </a:xfrm>
            <a:prstGeom prst="rect">
              <a:avLst/>
            </a:prstGeom>
          </p:spPr>
          <p:txBody>
            <a:bodyPr lIns="0" tIns="0" rIns="0" bIns="0" rtlCol="0" anchor="t">
              <a:spAutoFit/>
            </a:bodyPr>
            <a:lstStyle/>
            <a:p>
              <a:pPr>
                <a:lnSpc>
                  <a:spcPts val="2768"/>
                </a:lnSpc>
              </a:pPr>
              <a:r>
                <a:rPr lang="en-US" sz="2800" spc="-85">
                  <a:solidFill>
                    <a:srgbClr val="D2571E"/>
                  </a:solidFill>
                  <a:latin typeface="Be Vietnam Pro SemiBold" pitchFamily="2" charset="0"/>
                </a:rPr>
                <a:t>Story map mountain</a:t>
              </a:r>
            </a:p>
          </p:txBody>
        </p:sp>
        <p:sp>
          <p:nvSpPr>
            <p:cNvPr id="3" name="AutoShape 3"/>
            <p:cNvSpPr/>
            <p:nvPr/>
          </p:nvSpPr>
          <p:spPr>
            <a:xfrm flipV="1">
              <a:off x="958115" y="3558428"/>
              <a:ext cx="2008838" cy="3425"/>
            </a:xfrm>
            <a:prstGeom prst="line">
              <a:avLst/>
            </a:prstGeom>
            <a:ln w="19050" cap="rnd">
              <a:solidFill>
                <a:srgbClr val="D2581E"/>
              </a:solidFill>
              <a:prstDash val="solid"/>
              <a:headEnd type="none" w="sm" len="sm"/>
              <a:tailEnd type="none" w="sm" len="sm"/>
            </a:ln>
          </p:spPr>
        </p:sp>
        <p:sp>
          <p:nvSpPr>
            <p:cNvPr id="4" name="AutoShape 4"/>
            <p:cNvSpPr/>
            <p:nvPr/>
          </p:nvSpPr>
          <p:spPr>
            <a:xfrm flipV="1">
              <a:off x="2962545" y="1390389"/>
              <a:ext cx="2362337" cy="2164421"/>
            </a:xfrm>
            <a:prstGeom prst="line">
              <a:avLst/>
            </a:prstGeom>
            <a:ln w="19050" cap="rnd">
              <a:solidFill>
                <a:srgbClr val="D2581E"/>
              </a:solidFill>
              <a:prstDash val="solid"/>
              <a:headEnd type="none" w="sm" len="sm"/>
              <a:tailEnd type="none" w="sm" len="sm"/>
            </a:ln>
          </p:spPr>
        </p:sp>
        <p:sp>
          <p:nvSpPr>
            <p:cNvPr id="5" name="AutoShape 5"/>
            <p:cNvSpPr/>
            <p:nvPr/>
          </p:nvSpPr>
          <p:spPr>
            <a:xfrm flipH="1" flipV="1">
              <a:off x="5321019" y="1386771"/>
              <a:ext cx="2409837" cy="2142758"/>
            </a:xfrm>
            <a:prstGeom prst="line">
              <a:avLst/>
            </a:prstGeom>
            <a:ln w="19050" cap="rnd">
              <a:solidFill>
                <a:srgbClr val="D2581E"/>
              </a:solidFill>
              <a:prstDash val="solid"/>
              <a:headEnd type="none" w="sm" len="sm"/>
              <a:tailEnd type="none" w="sm" len="sm"/>
            </a:ln>
          </p:spPr>
        </p:sp>
        <p:sp>
          <p:nvSpPr>
            <p:cNvPr id="6" name="AutoShape 6"/>
            <p:cNvSpPr/>
            <p:nvPr/>
          </p:nvSpPr>
          <p:spPr>
            <a:xfrm flipV="1">
              <a:off x="7730856" y="3529530"/>
              <a:ext cx="1927837" cy="1712"/>
            </a:xfrm>
            <a:prstGeom prst="line">
              <a:avLst/>
            </a:prstGeom>
            <a:ln w="19050" cap="rnd">
              <a:solidFill>
                <a:srgbClr val="D2581E"/>
              </a:solidFill>
              <a:prstDash val="solid"/>
              <a:headEnd type="none" w="sm" len="sm"/>
              <a:tailEnd type="none" w="sm" len="sm"/>
            </a:ln>
          </p:spPr>
        </p:sp>
        <p:sp>
          <p:nvSpPr>
            <p:cNvPr id="7" name="TextBox 7"/>
            <p:cNvSpPr txBox="1"/>
            <p:nvPr/>
          </p:nvSpPr>
          <p:spPr>
            <a:xfrm>
              <a:off x="1443453" y="3055035"/>
              <a:ext cx="1471592" cy="256737"/>
            </a:xfrm>
            <a:prstGeom prst="rect">
              <a:avLst/>
            </a:prstGeom>
          </p:spPr>
          <p:txBody>
            <a:bodyPr lIns="0" tIns="0" rIns="0" bIns="0" rtlCol="0" anchor="t">
              <a:spAutoFit/>
            </a:bodyPr>
            <a:lstStyle/>
            <a:p>
              <a:pPr>
                <a:lnSpc>
                  <a:spcPts val="2202"/>
                </a:lnSpc>
              </a:pPr>
              <a:r>
                <a:rPr lang="en-US" sz="1400">
                  <a:solidFill>
                    <a:srgbClr val="000000"/>
                  </a:solidFill>
                  <a:latin typeface="Be Vietnam Pro SemiBold" pitchFamily="2" charset="0"/>
                </a:rPr>
                <a:t>Exposition</a:t>
              </a:r>
            </a:p>
          </p:txBody>
        </p:sp>
        <p:sp>
          <p:nvSpPr>
            <p:cNvPr id="8" name="TextBox 8"/>
            <p:cNvSpPr txBox="1"/>
            <p:nvPr/>
          </p:nvSpPr>
          <p:spPr>
            <a:xfrm>
              <a:off x="998997" y="3095380"/>
              <a:ext cx="356041" cy="256480"/>
            </a:xfrm>
            <a:prstGeom prst="rect">
              <a:avLst/>
            </a:prstGeom>
          </p:spPr>
          <p:txBody>
            <a:bodyPr lIns="0" tIns="0" rIns="0" bIns="0" rtlCol="0" anchor="t">
              <a:spAutoFit/>
            </a:bodyPr>
            <a:lstStyle/>
            <a:p>
              <a:pPr>
                <a:lnSpc>
                  <a:spcPts val="1957"/>
                </a:lnSpc>
              </a:pPr>
              <a:r>
                <a:rPr lang="en-US" sz="2000" spc="-67">
                  <a:solidFill>
                    <a:srgbClr val="D2581E"/>
                  </a:solidFill>
                  <a:latin typeface="Be Vietnam Pro SemiBold" pitchFamily="2" charset="0"/>
                </a:rPr>
                <a:t>01</a:t>
              </a:r>
            </a:p>
          </p:txBody>
        </p:sp>
        <p:sp>
          <p:nvSpPr>
            <p:cNvPr id="9" name="TextBox 9"/>
            <p:cNvSpPr txBox="1"/>
            <p:nvPr/>
          </p:nvSpPr>
          <p:spPr>
            <a:xfrm>
              <a:off x="5393935" y="998885"/>
              <a:ext cx="1471592" cy="256737"/>
            </a:xfrm>
            <a:prstGeom prst="rect">
              <a:avLst/>
            </a:prstGeom>
          </p:spPr>
          <p:txBody>
            <a:bodyPr lIns="0" tIns="0" rIns="0" bIns="0" rtlCol="0" anchor="t">
              <a:spAutoFit/>
            </a:bodyPr>
            <a:lstStyle/>
            <a:p>
              <a:pPr>
                <a:lnSpc>
                  <a:spcPts val="2202"/>
                </a:lnSpc>
              </a:pPr>
              <a:r>
                <a:rPr lang="en-US" sz="1400">
                  <a:solidFill>
                    <a:srgbClr val="000000"/>
                  </a:solidFill>
                  <a:latin typeface="Be Vietnam Pro SemiBold" pitchFamily="2" charset="0"/>
                </a:rPr>
                <a:t>Climax</a:t>
              </a:r>
            </a:p>
          </p:txBody>
        </p:sp>
        <p:sp>
          <p:nvSpPr>
            <p:cNvPr id="10" name="TextBox 10"/>
            <p:cNvSpPr txBox="1"/>
            <p:nvPr/>
          </p:nvSpPr>
          <p:spPr>
            <a:xfrm>
              <a:off x="4933811" y="1039230"/>
              <a:ext cx="444457" cy="256480"/>
            </a:xfrm>
            <a:prstGeom prst="rect">
              <a:avLst/>
            </a:prstGeom>
          </p:spPr>
          <p:txBody>
            <a:bodyPr lIns="0" tIns="0" rIns="0" bIns="0" rtlCol="0" anchor="t">
              <a:spAutoFit/>
            </a:bodyPr>
            <a:lstStyle/>
            <a:p>
              <a:pPr>
                <a:lnSpc>
                  <a:spcPts val="1957"/>
                </a:lnSpc>
              </a:pPr>
              <a:r>
                <a:rPr lang="en-US" sz="2000" spc="-67">
                  <a:solidFill>
                    <a:srgbClr val="D2581E"/>
                  </a:solidFill>
                  <a:latin typeface="Be Vietnam Pro SemiBold" pitchFamily="2" charset="0"/>
                </a:rPr>
                <a:t>04</a:t>
              </a:r>
            </a:p>
          </p:txBody>
        </p:sp>
        <p:sp>
          <p:nvSpPr>
            <p:cNvPr id="11" name="TextBox 11"/>
            <p:cNvSpPr txBox="1"/>
            <p:nvPr/>
          </p:nvSpPr>
          <p:spPr>
            <a:xfrm>
              <a:off x="8287612" y="3055035"/>
              <a:ext cx="1471592" cy="256737"/>
            </a:xfrm>
            <a:prstGeom prst="rect">
              <a:avLst/>
            </a:prstGeom>
          </p:spPr>
          <p:txBody>
            <a:bodyPr lIns="0" tIns="0" rIns="0" bIns="0" rtlCol="0" anchor="t">
              <a:spAutoFit/>
            </a:bodyPr>
            <a:lstStyle/>
            <a:p>
              <a:pPr>
                <a:lnSpc>
                  <a:spcPts val="2202"/>
                </a:lnSpc>
              </a:pPr>
              <a:r>
                <a:rPr lang="en-US" sz="1400">
                  <a:solidFill>
                    <a:srgbClr val="000000"/>
                  </a:solidFill>
                  <a:latin typeface="Be Vietnam Pro SemiBold" pitchFamily="2" charset="0"/>
                </a:rPr>
                <a:t>Resolution</a:t>
              </a:r>
            </a:p>
          </p:txBody>
        </p:sp>
        <p:sp>
          <p:nvSpPr>
            <p:cNvPr id="12" name="TextBox 12"/>
            <p:cNvSpPr txBox="1"/>
            <p:nvPr/>
          </p:nvSpPr>
          <p:spPr>
            <a:xfrm>
              <a:off x="7827489" y="3095380"/>
              <a:ext cx="444457" cy="256480"/>
            </a:xfrm>
            <a:prstGeom prst="rect">
              <a:avLst/>
            </a:prstGeom>
          </p:spPr>
          <p:txBody>
            <a:bodyPr lIns="0" tIns="0" rIns="0" bIns="0" rtlCol="0" anchor="t">
              <a:spAutoFit/>
            </a:bodyPr>
            <a:lstStyle/>
            <a:p>
              <a:pPr>
                <a:lnSpc>
                  <a:spcPts val="1957"/>
                </a:lnSpc>
              </a:pPr>
              <a:r>
                <a:rPr lang="en-US" sz="2000" spc="-67">
                  <a:solidFill>
                    <a:srgbClr val="D2581E"/>
                  </a:solidFill>
                  <a:latin typeface="Be Vietnam Pro SemiBold" pitchFamily="2" charset="0"/>
                </a:rPr>
                <a:t>06</a:t>
              </a:r>
            </a:p>
          </p:txBody>
        </p:sp>
        <p:sp>
          <p:nvSpPr>
            <p:cNvPr id="13" name="TextBox 13"/>
            <p:cNvSpPr txBox="1"/>
            <p:nvPr/>
          </p:nvSpPr>
          <p:spPr>
            <a:xfrm>
              <a:off x="3152941" y="1776822"/>
              <a:ext cx="1471592" cy="256737"/>
            </a:xfrm>
            <a:prstGeom prst="rect">
              <a:avLst/>
            </a:prstGeom>
          </p:spPr>
          <p:txBody>
            <a:bodyPr lIns="0" tIns="0" rIns="0" bIns="0" rtlCol="0" anchor="t">
              <a:spAutoFit/>
            </a:bodyPr>
            <a:lstStyle/>
            <a:p>
              <a:pPr>
                <a:lnSpc>
                  <a:spcPts val="2202"/>
                </a:lnSpc>
              </a:pPr>
              <a:r>
                <a:rPr lang="en-US" sz="1400">
                  <a:solidFill>
                    <a:srgbClr val="000000"/>
                  </a:solidFill>
                  <a:latin typeface="Be Vietnam Pro SemiBold" pitchFamily="2" charset="0"/>
                </a:rPr>
                <a:t>Rising Action</a:t>
              </a:r>
            </a:p>
          </p:txBody>
        </p:sp>
        <p:sp>
          <p:nvSpPr>
            <p:cNvPr id="14" name="TextBox 14"/>
            <p:cNvSpPr txBox="1"/>
            <p:nvPr/>
          </p:nvSpPr>
          <p:spPr>
            <a:xfrm>
              <a:off x="2692817" y="1817166"/>
              <a:ext cx="444457" cy="256480"/>
            </a:xfrm>
            <a:prstGeom prst="rect">
              <a:avLst/>
            </a:prstGeom>
          </p:spPr>
          <p:txBody>
            <a:bodyPr lIns="0" tIns="0" rIns="0" bIns="0" rtlCol="0" anchor="t">
              <a:spAutoFit/>
            </a:bodyPr>
            <a:lstStyle/>
            <a:p>
              <a:pPr>
                <a:lnSpc>
                  <a:spcPts val="1957"/>
                </a:lnSpc>
              </a:pPr>
              <a:r>
                <a:rPr lang="en-US" sz="2000" spc="-67">
                  <a:solidFill>
                    <a:srgbClr val="D2581E"/>
                  </a:solidFill>
                  <a:latin typeface="Be Vietnam Pro SemiBold" pitchFamily="2" charset="0"/>
                </a:rPr>
                <a:t>03</a:t>
              </a:r>
            </a:p>
          </p:txBody>
        </p:sp>
        <p:sp>
          <p:nvSpPr>
            <p:cNvPr id="15" name="TextBox 15"/>
            <p:cNvSpPr txBox="1"/>
            <p:nvPr/>
          </p:nvSpPr>
          <p:spPr>
            <a:xfrm>
              <a:off x="7170763" y="2135665"/>
              <a:ext cx="1471592" cy="256737"/>
            </a:xfrm>
            <a:prstGeom prst="rect">
              <a:avLst/>
            </a:prstGeom>
          </p:spPr>
          <p:txBody>
            <a:bodyPr lIns="0" tIns="0" rIns="0" bIns="0" rtlCol="0" anchor="t">
              <a:spAutoFit/>
            </a:bodyPr>
            <a:lstStyle/>
            <a:p>
              <a:pPr>
                <a:lnSpc>
                  <a:spcPts val="2202"/>
                </a:lnSpc>
              </a:pPr>
              <a:r>
                <a:rPr lang="en-US" sz="1400">
                  <a:solidFill>
                    <a:srgbClr val="000000"/>
                  </a:solidFill>
                  <a:latin typeface="Be Vietnam Pro SemiBold" pitchFamily="2" charset="0"/>
                </a:rPr>
                <a:t>Falling Action</a:t>
              </a:r>
            </a:p>
          </p:txBody>
        </p:sp>
        <p:sp>
          <p:nvSpPr>
            <p:cNvPr id="16" name="TextBox 16"/>
            <p:cNvSpPr txBox="1"/>
            <p:nvPr/>
          </p:nvSpPr>
          <p:spPr>
            <a:xfrm>
              <a:off x="6710640" y="2176010"/>
              <a:ext cx="444457" cy="256480"/>
            </a:xfrm>
            <a:prstGeom prst="rect">
              <a:avLst/>
            </a:prstGeom>
          </p:spPr>
          <p:txBody>
            <a:bodyPr lIns="0" tIns="0" rIns="0" bIns="0" rtlCol="0" anchor="t">
              <a:spAutoFit/>
            </a:bodyPr>
            <a:lstStyle/>
            <a:p>
              <a:pPr>
                <a:lnSpc>
                  <a:spcPts val="1957"/>
                </a:lnSpc>
              </a:pPr>
              <a:r>
                <a:rPr lang="en-US" sz="2000" spc="-67">
                  <a:solidFill>
                    <a:srgbClr val="D2581E"/>
                  </a:solidFill>
                  <a:latin typeface="Be Vietnam Pro SemiBold" pitchFamily="2" charset="0"/>
                </a:rPr>
                <a:t>05</a:t>
              </a:r>
            </a:p>
          </p:txBody>
        </p:sp>
        <p:pic>
          <p:nvPicPr>
            <p:cNvPr id="17"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694775" y="835535"/>
              <a:ext cx="1220912" cy="201450"/>
            </a:xfrm>
            <a:prstGeom prst="rect">
              <a:avLst/>
            </a:prstGeom>
          </p:spPr>
        </p:pic>
        <p:sp>
          <p:nvSpPr>
            <p:cNvPr id="22" name="TextBox 22"/>
            <p:cNvSpPr txBox="1"/>
            <p:nvPr/>
          </p:nvSpPr>
          <p:spPr>
            <a:xfrm>
              <a:off x="2083930" y="2426079"/>
              <a:ext cx="1677898" cy="256737"/>
            </a:xfrm>
            <a:prstGeom prst="rect">
              <a:avLst/>
            </a:prstGeom>
          </p:spPr>
          <p:txBody>
            <a:bodyPr lIns="0" tIns="0" rIns="0" bIns="0" rtlCol="0" anchor="t">
              <a:spAutoFit/>
            </a:bodyPr>
            <a:lstStyle/>
            <a:p>
              <a:pPr>
                <a:lnSpc>
                  <a:spcPts val="2202"/>
                </a:lnSpc>
              </a:pPr>
              <a:r>
                <a:rPr lang="en-US" sz="1400">
                  <a:solidFill>
                    <a:srgbClr val="000000"/>
                  </a:solidFill>
                  <a:latin typeface="Be Vietnam Pro SemiBold" pitchFamily="2" charset="0"/>
                </a:rPr>
                <a:t>Inciting Incident</a:t>
              </a:r>
            </a:p>
          </p:txBody>
        </p:sp>
        <p:sp>
          <p:nvSpPr>
            <p:cNvPr id="23" name="TextBox 23"/>
            <p:cNvSpPr txBox="1"/>
            <p:nvPr/>
          </p:nvSpPr>
          <p:spPr>
            <a:xfrm>
              <a:off x="1623807" y="2466423"/>
              <a:ext cx="444457" cy="256480"/>
            </a:xfrm>
            <a:prstGeom prst="rect">
              <a:avLst/>
            </a:prstGeom>
          </p:spPr>
          <p:txBody>
            <a:bodyPr lIns="0" tIns="0" rIns="0" bIns="0" rtlCol="0" anchor="t">
              <a:spAutoFit/>
            </a:bodyPr>
            <a:lstStyle/>
            <a:p>
              <a:pPr>
                <a:lnSpc>
                  <a:spcPts val="1957"/>
                </a:lnSpc>
              </a:pPr>
              <a:r>
                <a:rPr lang="en-US" sz="2000" spc="-67">
                  <a:solidFill>
                    <a:srgbClr val="D2581E"/>
                  </a:solidFill>
                  <a:latin typeface="Be Vietnam Pro SemiBold" pitchFamily="2" charset="0"/>
                </a:rPr>
                <a:t>02</a:t>
              </a:r>
            </a:p>
          </p:txBody>
        </p:sp>
      </p:grpSp>
      <p:grpSp>
        <p:nvGrpSpPr>
          <p:cNvPr id="44" name="Group 43">
            <a:extLst>
              <a:ext uri="{FF2B5EF4-FFF2-40B4-BE49-F238E27FC236}">
                <a16:creationId xmlns:a16="http://schemas.microsoft.com/office/drawing/2014/main" id="{E9C7732C-5B40-2DDC-12F3-BB8D9DB2D9EC}"/>
              </a:ext>
            </a:extLst>
          </p:cNvPr>
          <p:cNvGrpSpPr/>
          <p:nvPr/>
        </p:nvGrpSpPr>
        <p:grpSpPr>
          <a:xfrm>
            <a:off x="925125" y="4086024"/>
            <a:ext cx="8753419" cy="2956894"/>
            <a:chOff x="925125" y="4086024"/>
            <a:chExt cx="8753419" cy="2956894"/>
          </a:xfrm>
        </p:grpSpPr>
        <p:sp>
          <p:nvSpPr>
            <p:cNvPr id="19" name="TextBox 19"/>
            <p:cNvSpPr txBox="1"/>
            <p:nvPr/>
          </p:nvSpPr>
          <p:spPr>
            <a:xfrm>
              <a:off x="925125" y="4419987"/>
              <a:ext cx="2668975" cy="756104"/>
            </a:xfrm>
            <a:prstGeom prst="rect">
              <a:avLst/>
            </a:prstGeom>
          </p:spPr>
          <p:txBody>
            <a:bodyPr wrap="square" lIns="0" tIns="0" rIns="0" bIns="0" rtlCol="0" anchor="t">
              <a:spAutoFit/>
            </a:bodyPr>
            <a:lstStyle/>
            <a:p>
              <a:pPr>
                <a:lnSpc>
                  <a:spcPts val="1200"/>
                </a:lnSpc>
              </a:pPr>
              <a:r>
                <a:rPr lang="en-US" sz="900" dirty="0">
                  <a:solidFill>
                    <a:srgbClr val="000000"/>
                  </a:solidFill>
                  <a:latin typeface="Be Vietnam Pro" pitchFamily="2" charset="0"/>
                </a:rPr>
                <a:t>The story introduces Maya, a curious and brave girl living in a small village near the Enchanted Forest. The Enchanted Forest is a place filled with magical creatures and untold secrets and holds great significance to the villagers.</a:t>
              </a:r>
            </a:p>
          </p:txBody>
        </p:sp>
        <p:sp>
          <p:nvSpPr>
            <p:cNvPr id="20" name="TextBox 20"/>
            <p:cNvSpPr txBox="1"/>
            <p:nvPr/>
          </p:nvSpPr>
          <p:spPr>
            <a:xfrm>
              <a:off x="1353900" y="4086024"/>
              <a:ext cx="1419671" cy="260471"/>
            </a:xfrm>
            <a:prstGeom prst="rect">
              <a:avLst/>
            </a:prstGeom>
          </p:spPr>
          <p:txBody>
            <a:bodyPr lIns="0" tIns="0" rIns="0" bIns="0" rtlCol="0" anchor="t">
              <a:spAutoFit/>
            </a:bodyPr>
            <a:lstStyle/>
            <a:p>
              <a:pPr>
                <a:lnSpc>
                  <a:spcPts val="2202"/>
                </a:lnSpc>
              </a:pPr>
              <a:r>
                <a:rPr lang="en-US" sz="1400" dirty="0">
                  <a:solidFill>
                    <a:srgbClr val="000000"/>
                  </a:solidFill>
                  <a:latin typeface="Be Vietnam Pro SemiBold" pitchFamily="2" charset="0"/>
                </a:rPr>
                <a:t>Exposition</a:t>
              </a:r>
            </a:p>
          </p:txBody>
        </p:sp>
        <p:sp>
          <p:nvSpPr>
            <p:cNvPr id="21" name="TextBox 21"/>
            <p:cNvSpPr txBox="1"/>
            <p:nvPr/>
          </p:nvSpPr>
          <p:spPr>
            <a:xfrm>
              <a:off x="925125" y="4090015"/>
              <a:ext cx="343479" cy="256480"/>
            </a:xfrm>
            <a:prstGeom prst="rect">
              <a:avLst/>
            </a:prstGeom>
          </p:spPr>
          <p:txBody>
            <a:bodyPr lIns="0" tIns="0" rIns="0" bIns="0" rtlCol="0" anchor="t">
              <a:spAutoFit/>
            </a:bodyPr>
            <a:lstStyle/>
            <a:p>
              <a:pPr>
                <a:lnSpc>
                  <a:spcPts val="1957"/>
                </a:lnSpc>
              </a:pPr>
              <a:r>
                <a:rPr lang="en-US" sz="2000" spc="-67" dirty="0">
                  <a:solidFill>
                    <a:srgbClr val="D2581E"/>
                  </a:solidFill>
                  <a:latin typeface="Be Vietnam Pro SemiBold" pitchFamily="2" charset="0"/>
                </a:rPr>
                <a:t>01</a:t>
              </a:r>
            </a:p>
          </p:txBody>
        </p:sp>
        <p:sp>
          <p:nvSpPr>
            <p:cNvPr id="25" name="TextBox 25"/>
            <p:cNvSpPr txBox="1"/>
            <p:nvPr/>
          </p:nvSpPr>
          <p:spPr>
            <a:xfrm>
              <a:off x="3967347" y="4419987"/>
              <a:ext cx="2668975" cy="1067728"/>
            </a:xfrm>
            <a:prstGeom prst="rect">
              <a:avLst/>
            </a:prstGeom>
          </p:spPr>
          <p:txBody>
            <a:bodyPr wrap="square" lIns="0" tIns="0" rIns="0" bIns="0" rtlCol="0" anchor="t">
              <a:spAutoFit/>
            </a:bodyPr>
            <a:lstStyle/>
            <a:p>
              <a:pPr>
                <a:lnSpc>
                  <a:spcPts val="1200"/>
                </a:lnSpc>
              </a:pPr>
              <a:r>
                <a:rPr lang="en-US" sz="900" dirty="0">
                  <a:solidFill>
                    <a:srgbClr val="000000"/>
                  </a:solidFill>
                  <a:latin typeface="Be Vietnam Pro" pitchFamily="2" charset="0"/>
                </a:rPr>
                <a:t>As she ventures into the Enchanted Forest, Maya encounters magical creatures and overcomes various obstacles. Along the way, she befriends Leo, a talking lion, who becomes her companion on the journey. Together, they navigate the dangers and mysteries of the forest.</a:t>
              </a:r>
            </a:p>
          </p:txBody>
        </p:sp>
        <p:sp>
          <p:nvSpPr>
            <p:cNvPr id="26" name="TextBox 26"/>
            <p:cNvSpPr txBox="1"/>
            <p:nvPr/>
          </p:nvSpPr>
          <p:spPr>
            <a:xfrm>
              <a:off x="4396122" y="4086024"/>
              <a:ext cx="1419671" cy="260471"/>
            </a:xfrm>
            <a:prstGeom prst="rect">
              <a:avLst/>
            </a:prstGeom>
          </p:spPr>
          <p:txBody>
            <a:bodyPr lIns="0" tIns="0" rIns="0" bIns="0" rtlCol="0" anchor="t">
              <a:spAutoFit/>
            </a:bodyPr>
            <a:lstStyle/>
            <a:p>
              <a:pPr>
                <a:lnSpc>
                  <a:spcPts val="2202"/>
                </a:lnSpc>
              </a:pPr>
              <a:r>
                <a:rPr lang="en-US" sz="1400">
                  <a:solidFill>
                    <a:srgbClr val="000000"/>
                  </a:solidFill>
                  <a:latin typeface="Be Vietnam Pro SemiBold" pitchFamily="2" charset="0"/>
                </a:rPr>
                <a:t>Rising Action</a:t>
              </a:r>
            </a:p>
          </p:txBody>
        </p:sp>
        <p:sp>
          <p:nvSpPr>
            <p:cNvPr id="27" name="TextBox 27"/>
            <p:cNvSpPr txBox="1"/>
            <p:nvPr/>
          </p:nvSpPr>
          <p:spPr>
            <a:xfrm>
              <a:off x="3967347" y="4090015"/>
              <a:ext cx="343479" cy="256480"/>
            </a:xfrm>
            <a:prstGeom prst="rect">
              <a:avLst/>
            </a:prstGeom>
          </p:spPr>
          <p:txBody>
            <a:bodyPr lIns="0" tIns="0" rIns="0" bIns="0" rtlCol="0" anchor="t">
              <a:spAutoFit/>
            </a:bodyPr>
            <a:lstStyle/>
            <a:p>
              <a:pPr>
                <a:lnSpc>
                  <a:spcPts val="1957"/>
                </a:lnSpc>
              </a:pPr>
              <a:r>
                <a:rPr lang="en-US" sz="2000" spc="-67">
                  <a:solidFill>
                    <a:srgbClr val="D2581E"/>
                  </a:solidFill>
                  <a:latin typeface="Be Vietnam Pro SemiBold" pitchFamily="2" charset="0"/>
                </a:rPr>
                <a:t>03</a:t>
              </a:r>
            </a:p>
          </p:txBody>
        </p:sp>
        <p:sp>
          <p:nvSpPr>
            <p:cNvPr id="29" name="TextBox 29"/>
            <p:cNvSpPr txBox="1"/>
            <p:nvPr/>
          </p:nvSpPr>
          <p:spPr>
            <a:xfrm>
              <a:off x="7009569" y="4419987"/>
              <a:ext cx="2668975" cy="769143"/>
            </a:xfrm>
            <a:prstGeom prst="rect">
              <a:avLst/>
            </a:prstGeom>
          </p:spPr>
          <p:txBody>
            <a:bodyPr wrap="square" lIns="0" tIns="0" rIns="0" bIns="0" rtlCol="0" anchor="t">
              <a:spAutoFit/>
            </a:bodyPr>
            <a:lstStyle/>
            <a:p>
              <a:pPr>
                <a:lnSpc>
                  <a:spcPts val="1200"/>
                </a:lnSpc>
              </a:pPr>
              <a:r>
                <a:rPr lang="en-US" sz="900" dirty="0">
                  <a:solidFill>
                    <a:srgbClr val="000000"/>
                  </a:solidFill>
                  <a:latin typeface="Be Vietnam Pro" pitchFamily="2" charset="0"/>
                </a:rPr>
                <a:t>Maya and Leo bravely face the dragon, using their courage, wit, and the knowledge they gained throughout their journey. Eventually, they outsmart the dragon and gain access to the hidden treasure.</a:t>
              </a:r>
            </a:p>
          </p:txBody>
        </p:sp>
        <p:sp>
          <p:nvSpPr>
            <p:cNvPr id="30" name="TextBox 30"/>
            <p:cNvSpPr txBox="1"/>
            <p:nvPr/>
          </p:nvSpPr>
          <p:spPr>
            <a:xfrm>
              <a:off x="7438344" y="4086024"/>
              <a:ext cx="1419671" cy="260471"/>
            </a:xfrm>
            <a:prstGeom prst="rect">
              <a:avLst/>
            </a:prstGeom>
          </p:spPr>
          <p:txBody>
            <a:bodyPr lIns="0" tIns="0" rIns="0" bIns="0" rtlCol="0" anchor="t">
              <a:spAutoFit/>
            </a:bodyPr>
            <a:lstStyle/>
            <a:p>
              <a:pPr>
                <a:lnSpc>
                  <a:spcPts val="2202"/>
                </a:lnSpc>
              </a:pPr>
              <a:r>
                <a:rPr lang="en-US" sz="1400">
                  <a:solidFill>
                    <a:srgbClr val="000000"/>
                  </a:solidFill>
                  <a:latin typeface="Be Vietnam Pro SemiBold" pitchFamily="2" charset="0"/>
                </a:rPr>
                <a:t>Falling Action</a:t>
              </a:r>
            </a:p>
          </p:txBody>
        </p:sp>
        <p:sp>
          <p:nvSpPr>
            <p:cNvPr id="31" name="TextBox 31"/>
            <p:cNvSpPr txBox="1"/>
            <p:nvPr/>
          </p:nvSpPr>
          <p:spPr>
            <a:xfrm>
              <a:off x="7009569" y="4090015"/>
              <a:ext cx="343479" cy="256480"/>
            </a:xfrm>
            <a:prstGeom prst="rect">
              <a:avLst/>
            </a:prstGeom>
          </p:spPr>
          <p:txBody>
            <a:bodyPr lIns="0" tIns="0" rIns="0" bIns="0" rtlCol="0" anchor="t">
              <a:spAutoFit/>
            </a:bodyPr>
            <a:lstStyle/>
            <a:p>
              <a:pPr>
                <a:lnSpc>
                  <a:spcPts val="1957"/>
                </a:lnSpc>
              </a:pPr>
              <a:r>
                <a:rPr lang="en-US" sz="2000" spc="-67">
                  <a:solidFill>
                    <a:srgbClr val="D2581E"/>
                  </a:solidFill>
                  <a:latin typeface="Be Vietnam Pro SemiBold" pitchFamily="2" charset="0"/>
                </a:rPr>
                <a:t>05</a:t>
              </a:r>
            </a:p>
          </p:txBody>
        </p:sp>
        <p:sp>
          <p:nvSpPr>
            <p:cNvPr id="32" name="TextBox 32"/>
            <p:cNvSpPr txBox="1"/>
            <p:nvPr/>
          </p:nvSpPr>
          <p:spPr>
            <a:xfrm>
              <a:off x="925125" y="6129078"/>
              <a:ext cx="2668975" cy="913840"/>
            </a:xfrm>
            <a:prstGeom prst="rect">
              <a:avLst/>
            </a:prstGeom>
          </p:spPr>
          <p:txBody>
            <a:bodyPr wrap="square" lIns="0" tIns="0" rIns="0" bIns="0" rtlCol="0" anchor="t">
              <a:spAutoFit/>
            </a:bodyPr>
            <a:lstStyle/>
            <a:p>
              <a:pPr>
                <a:lnSpc>
                  <a:spcPts val="1200"/>
                </a:lnSpc>
              </a:pPr>
              <a:r>
                <a:rPr lang="en-US" sz="900" dirty="0">
                  <a:solidFill>
                    <a:srgbClr val="000000"/>
                  </a:solidFill>
                  <a:latin typeface="Be Vietnam Pro" pitchFamily="2" charset="0"/>
                </a:rPr>
                <a:t>One day, Maya overhears a conversation about a hidden treasure within the Enchanted Forest that could bring prosperity to the village. Intrigued and eager to help her village, Maya decides to embark on an adventure to find the treasure.</a:t>
              </a:r>
            </a:p>
          </p:txBody>
        </p:sp>
        <p:sp>
          <p:nvSpPr>
            <p:cNvPr id="33" name="TextBox 33"/>
            <p:cNvSpPr txBox="1"/>
            <p:nvPr/>
          </p:nvSpPr>
          <p:spPr>
            <a:xfrm>
              <a:off x="1353900" y="5807513"/>
              <a:ext cx="1570297" cy="256737"/>
            </a:xfrm>
            <a:prstGeom prst="rect">
              <a:avLst/>
            </a:prstGeom>
          </p:spPr>
          <p:txBody>
            <a:bodyPr lIns="0" tIns="0" rIns="0" bIns="0" rtlCol="0" anchor="t">
              <a:spAutoFit/>
            </a:bodyPr>
            <a:lstStyle/>
            <a:p>
              <a:pPr>
                <a:lnSpc>
                  <a:spcPts val="2202"/>
                </a:lnSpc>
              </a:pPr>
              <a:r>
                <a:rPr lang="en-US" sz="1400">
                  <a:solidFill>
                    <a:srgbClr val="000000"/>
                  </a:solidFill>
                  <a:latin typeface="Be Vietnam Pro SemiBold" pitchFamily="2" charset="0"/>
                </a:rPr>
                <a:t>Inciting Incident</a:t>
              </a:r>
            </a:p>
          </p:txBody>
        </p:sp>
        <p:sp>
          <p:nvSpPr>
            <p:cNvPr id="34" name="TextBox 34"/>
            <p:cNvSpPr txBox="1"/>
            <p:nvPr/>
          </p:nvSpPr>
          <p:spPr>
            <a:xfrm>
              <a:off x="925125" y="5807770"/>
              <a:ext cx="343479" cy="256480"/>
            </a:xfrm>
            <a:prstGeom prst="rect">
              <a:avLst/>
            </a:prstGeom>
          </p:spPr>
          <p:txBody>
            <a:bodyPr lIns="0" tIns="0" rIns="0" bIns="0" rtlCol="0" anchor="t">
              <a:spAutoFit/>
            </a:bodyPr>
            <a:lstStyle/>
            <a:p>
              <a:pPr>
                <a:lnSpc>
                  <a:spcPts val="1957"/>
                </a:lnSpc>
              </a:pPr>
              <a:r>
                <a:rPr lang="en-US" sz="2000" spc="-67">
                  <a:solidFill>
                    <a:srgbClr val="D2581E"/>
                  </a:solidFill>
                  <a:latin typeface="Be Vietnam Pro SemiBold" pitchFamily="2" charset="0"/>
                </a:rPr>
                <a:t>02</a:t>
              </a:r>
            </a:p>
          </p:txBody>
        </p:sp>
        <p:sp>
          <p:nvSpPr>
            <p:cNvPr id="36" name="TextBox 36"/>
            <p:cNvSpPr txBox="1"/>
            <p:nvPr/>
          </p:nvSpPr>
          <p:spPr>
            <a:xfrm>
              <a:off x="3967347" y="6131460"/>
              <a:ext cx="2743293" cy="769143"/>
            </a:xfrm>
            <a:prstGeom prst="rect">
              <a:avLst/>
            </a:prstGeom>
          </p:spPr>
          <p:txBody>
            <a:bodyPr wrap="square" lIns="0" tIns="0" rIns="0" bIns="0" rtlCol="0" anchor="t">
              <a:spAutoFit/>
            </a:bodyPr>
            <a:lstStyle/>
            <a:p>
              <a:pPr>
                <a:lnSpc>
                  <a:spcPts val="1200"/>
                </a:lnSpc>
              </a:pPr>
              <a:r>
                <a:rPr lang="en-US" sz="900" dirty="0">
                  <a:solidFill>
                    <a:srgbClr val="000000"/>
                  </a:solidFill>
                  <a:latin typeface="Be Vietnam Pro" pitchFamily="2" charset="0"/>
                </a:rPr>
                <a:t>After days of traveling and facing challenges, Maya and Leo finally reach the heart of the forest where the treasure is hidden. To their surprise, they find a guardian dragon protecting the treasure.</a:t>
              </a:r>
            </a:p>
          </p:txBody>
        </p:sp>
        <p:sp>
          <p:nvSpPr>
            <p:cNvPr id="37" name="TextBox 37"/>
            <p:cNvSpPr txBox="1"/>
            <p:nvPr/>
          </p:nvSpPr>
          <p:spPr>
            <a:xfrm>
              <a:off x="4393943" y="5803779"/>
              <a:ext cx="1412455" cy="260471"/>
            </a:xfrm>
            <a:prstGeom prst="rect">
              <a:avLst/>
            </a:prstGeom>
          </p:spPr>
          <p:txBody>
            <a:bodyPr lIns="0" tIns="0" rIns="0" bIns="0" rtlCol="0" anchor="t">
              <a:spAutoFit/>
            </a:bodyPr>
            <a:lstStyle/>
            <a:p>
              <a:pPr>
                <a:lnSpc>
                  <a:spcPts val="2202"/>
                </a:lnSpc>
              </a:pPr>
              <a:r>
                <a:rPr lang="en-US" sz="1400">
                  <a:solidFill>
                    <a:srgbClr val="000000"/>
                  </a:solidFill>
                  <a:latin typeface="Be Vietnam Pro SemiBold" pitchFamily="2" charset="0"/>
                </a:rPr>
                <a:t>Climax</a:t>
              </a:r>
            </a:p>
          </p:txBody>
        </p:sp>
        <p:sp>
          <p:nvSpPr>
            <p:cNvPr id="38" name="TextBox 38"/>
            <p:cNvSpPr txBox="1"/>
            <p:nvPr/>
          </p:nvSpPr>
          <p:spPr>
            <a:xfrm>
              <a:off x="3967347" y="5807385"/>
              <a:ext cx="426596" cy="256865"/>
            </a:xfrm>
            <a:prstGeom prst="rect">
              <a:avLst/>
            </a:prstGeom>
          </p:spPr>
          <p:txBody>
            <a:bodyPr wrap="square" lIns="0" tIns="0" rIns="0" bIns="0" rtlCol="0" anchor="t">
              <a:spAutoFit/>
            </a:bodyPr>
            <a:lstStyle/>
            <a:p>
              <a:pPr>
                <a:lnSpc>
                  <a:spcPts val="1957"/>
                </a:lnSpc>
              </a:pPr>
              <a:r>
                <a:rPr lang="en-US" sz="2000" spc="-67" dirty="0">
                  <a:solidFill>
                    <a:srgbClr val="D2581E"/>
                  </a:solidFill>
                  <a:latin typeface="Be Vietnam Pro SemiBold" pitchFamily="2" charset="0"/>
                </a:rPr>
                <a:t>04</a:t>
              </a:r>
            </a:p>
          </p:txBody>
        </p:sp>
        <p:sp>
          <p:nvSpPr>
            <p:cNvPr id="40" name="TextBox 40"/>
            <p:cNvSpPr txBox="1"/>
            <p:nvPr/>
          </p:nvSpPr>
          <p:spPr>
            <a:xfrm>
              <a:off x="7009569" y="6131460"/>
              <a:ext cx="2668975" cy="756104"/>
            </a:xfrm>
            <a:prstGeom prst="rect">
              <a:avLst/>
            </a:prstGeom>
          </p:spPr>
          <p:txBody>
            <a:bodyPr wrap="square" lIns="0" tIns="0" rIns="0" bIns="0" rtlCol="0" anchor="t">
              <a:spAutoFit/>
            </a:bodyPr>
            <a:lstStyle/>
            <a:p>
              <a:pPr>
                <a:lnSpc>
                  <a:spcPts val="1200"/>
                </a:lnSpc>
              </a:pPr>
              <a:r>
                <a:rPr lang="en-US" sz="900" dirty="0">
                  <a:solidFill>
                    <a:srgbClr val="000000"/>
                  </a:solidFill>
                  <a:latin typeface="Be Vietnam Pro" pitchFamily="2" charset="0"/>
                </a:rPr>
                <a:t>Maya and Leo return to the village with the treasure, improving the lives of the villagers. The story highlights the importance of courage, friendship, and perseverance in overcoming challenges and achieving success.</a:t>
              </a:r>
            </a:p>
          </p:txBody>
        </p:sp>
        <p:sp>
          <p:nvSpPr>
            <p:cNvPr id="41" name="TextBox 41"/>
            <p:cNvSpPr txBox="1"/>
            <p:nvPr/>
          </p:nvSpPr>
          <p:spPr>
            <a:xfrm>
              <a:off x="7438344" y="5771908"/>
              <a:ext cx="1419671" cy="260471"/>
            </a:xfrm>
            <a:prstGeom prst="rect">
              <a:avLst/>
            </a:prstGeom>
          </p:spPr>
          <p:txBody>
            <a:bodyPr lIns="0" tIns="0" rIns="0" bIns="0" rtlCol="0" anchor="t">
              <a:spAutoFit/>
            </a:bodyPr>
            <a:lstStyle/>
            <a:p>
              <a:pPr>
                <a:lnSpc>
                  <a:spcPts val="2202"/>
                </a:lnSpc>
              </a:pPr>
              <a:r>
                <a:rPr lang="en-US" sz="1400">
                  <a:solidFill>
                    <a:srgbClr val="000000"/>
                  </a:solidFill>
                  <a:latin typeface="Be Vietnam Pro SemiBold" pitchFamily="2" charset="0"/>
                </a:rPr>
                <a:t>Resolution</a:t>
              </a:r>
            </a:p>
          </p:txBody>
        </p:sp>
        <p:sp>
          <p:nvSpPr>
            <p:cNvPr id="42" name="TextBox 42"/>
            <p:cNvSpPr txBox="1"/>
            <p:nvPr/>
          </p:nvSpPr>
          <p:spPr>
            <a:xfrm>
              <a:off x="7009569" y="5807770"/>
              <a:ext cx="343479" cy="256480"/>
            </a:xfrm>
            <a:prstGeom prst="rect">
              <a:avLst/>
            </a:prstGeom>
          </p:spPr>
          <p:txBody>
            <a:bodyPr lIns="0" tIns="0" rIns="0" bIns="0" rtlCol="0" anchor="t">
              <a:spAutoFit/>
            </a:bodyPr>
            <a:lstStyle/>
            <a:p>
              <a:pPr>
                <a:lnSpc>
                  <a:spcPts val="1957"/>
                </a:lnSpc>
              </a:pPr>
              <a:r>
                <a:rPr lang="en-US" sz="2000" spc="-67">
                  <a:solidFill>
                    <a:srgbClr val="D2581E"/>
                  </a:solidFill>
                  <a:latin typeface="Be Vietnam Pro SemiBold" pitchFamily="2" charset="0"/>
                </a:rPr>
                <a:t>06</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277</Words>
  <Application>Microsoft Office PowerPoint</Application>
  <PresentationFormat>Custom</PresentationFormat>
  <Paragraphs>31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Be Vietnam Pro</vt:lpstr>
      <vt:lpstr>Calibri</vt:lpstr>
      <vt:lpstr>Be Vietnam Pro SemiBold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 map template</dc:title>
  <cp:lastModifiedBy>HUONG NGUYEN THU</cp:lastModifiedBy>
  <cp:revision>3</cp:revision>
  <dcterms:created xsi:type="dcterms:W3CDTF">2006-08-16T00:00:00Z</dcterms:created>
  <dcterms:modified xsi:type="dcterms:W3CDTF">2023-04-14T23:35:58Z</dcterms:modified>
  <dc:identifier>DAFf7x7ITDk</dc:identifier>
</cp:coreProperties>
</file>