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5" r:id="rId2"/>
  </p:sldIdLst>
  <p:sldSz cx="10693400" cy="7556500"/>
  <p:notesSz cx="6858000" cy="9144000"/>
  <p:embeddedFontLst>
    <p:embeddedFont>
      <p:font typeface="Calibri" panose="020F0502020204030204" pitchFamily="34" charset="0"/>
      <p:regular r:id="rId3"/>
      <p:bold r:id="rId4"/>
      <p:italic r:id="rId5"/>
      <p:boldItalic r:id="rId6"/>
    </p:embeddedFont>
    <p:embeddedFont>
      <p:font typeface="October Crow" panose="02000500000000000000" pitchFamily="2" charset="0"/>
      <p:regular r:id="rId7"/>
    </p:embeddedFont>
    <p:embeddedFont>
      <p:font typeface="Open Sans" pitchFamily="2" charset="0"/>
      <p:regular r:id="rId8"/>
      <p:bold r:id="rId9"/>
      <p:italic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8" d="100"/>
          <a:sy n="68" d="100"/>
        </p:scale>
        <p:origin x="835" y="2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viewProps" Target="viewProps.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tableStyles" Target="tableStyles.xml"/><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DBBC"/>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7551BEF-43E7-1542-74E3-1E8FE116CAD4}"/>
              </a:ext>
            </a:extLst>
          </p:cNvPr>
          <p:cNvGrpSpPr/>
          <p:nvPr/>
        </p:nvGrpSpPr>
        <p:grpSpPr>
          <a:xfrm>
            <a:off x="-7020" y="716090"/>
            <a:ext cx="10461914" cy="6657771"/>
            <a:chOff x="-7020" y="716090"/>
            <a:chExt cx="10461914" cy="6657771"/>
          </a:xfrm>
        </p:grpSpPr>
        <p:sp>
          <p:nvSpPr>
            <p:cNvPr id="2" name="AutoShape 2"/>
            <p:cNvSpPr/>
            <p:nvPr/>
          </p:nvSpPr>
          <p:spPr>
            <a:xfrm flipV="1">
              <a:off x="773893" y="4592331"/>
              <a:ext cx="2111520" cy="3600"/>
            </a:xfrm>
            <a:prstGeom prst="line">
              <a:avLst/>
            </a:prstGeom>
            <a:ln w="12700" cap="rnd">
              <a:solidFill>
                <a:srgbClr val="D2571E"/>
              </a:solidFill>
              <a:prstDash val="lgDash"/>
              <a:headEnd type="none" w="sm" len="sm"/>
              <a:tailEnd type="none" w="sm" len="sm"/>
            </a:ln>
          </p:spPr>
        </p:sp>
        <p:sp>
          <p:nvSpPr>
            <p:cNvPr id="3" name="AutoShape 3"/>
            <p:cNvSpPr/>
            <p:nvPr/>
          </p:nvSpPr>
          <p:spPr>
            <a:xfrm flipV="1">
              <a:off x="2885412" y="3137561"/>
              <a:ext cx="2474237" cy="1458370"/>
            </a:xfrm>
            <a:prstGeom prst="line">
              <a:avLst/>
            </a:prstGeom>
            <a:ln w="12700" cap="rnd">
              <a:solidFill>
                <a:srgbClr val="D2571E"/>
              </a:solidFill>
              <a:prstDash val="lgDash"/>
              <a:headEnd type="none" w="sm" len="sm"/>
              <a:tailEnd type="none" w="sm" len="sm"/>
            </a:ln>
          </p:spPr>
        </p:sp>
        <p:sp>
          <p:nvSpPr>
            <p:cNvPr id="4" name="AutoShape 4"/>
            <p:cNvSpPr/>
            <p:nvPr/>
          </p:nvSpPr>
          <p:spPr>
            <a:xfrm flipH="1" flipV="1">
              <a:off x="5386693" y="3124949"/>
              <a:ext cx="2515617" cy="1438807"/>
            </a:xfrm>
            <a:prstGeom prst="line">
              <a:avLst/>
            </a:prstGeom>
            <a:ln w="12700" cap="rnd">
              <a:solidFill>
                <a:srgbClr val="D2571E"/>
              </a:solidFill>
              <a:prstDash val="lgDash"/>
              <a:headEnd type="none" w="sm" len="sm"/>
              <a:tailEnd type="none" w="sm" len="sm"/>
            </a:ln>
          </p:spPr>
        </p:sp>
        <p:sp>
          <p:nvSpPr>
            <p:cNvPr id="5" name="AutoShape 5"/>
            <p:cNvSpPr/>
            <p:nvPr/>
          </p:nvSpPr>
          <p:spPr>
            <a:xfrm flipV="1">
              <a:off x="7892826" y="4561956"/>
              <a:ext cx="2026379" cy="1800"/>
            </a:xfrm>
            <a:prstGeom prst="line">
              <a:avLst/>
            </a:prstGeom>
            <a:ln w="12700" cap="rnd">
              <a:solidFill>
                <a:srgbClr val="D2571E"/>
              </a:solidFill>
              <a:prstDash val="lgDash"/>
              <a:headEnd type="none" w="sm" len="sm"/>
              <a:tailEnd type="none" w="sm" len="sm"/>
            </a:ln>
          </p:spPr>
        </p:sp>
        <p:sp>
          <p:nvSpPr>
            <p:cNvPr id="6" name="AutoShape 6"/>
            <p:cNvSpPr/>
            <p:nvPr/>
          </p:nvSpPr>
          <p:spPr>
            <a:xfrm flipH="1" flipV="1">
              <a:off x="786590" y="4592331"/>
              <a:ext cx="20831" cy="1929008"/>
            </a:xfrm>
            <a:prstGeom prst="line">
              <a:avLst/>
            </a:prstGeom>
            <a:ln w="9525" cap="rnd">
              <a:solidFill>
                <a:srgbClr val="D2571E"/>
              </a:solidFill>
              <a:prstDash val="solid"/>
              <a:headEnd type="oval" w="med" len="med"/>
              <a:tailEnd type="none" w="med" len="med"/>
            </a:ln>
          </p:spPr>
        </p:sp>
        <p:sp>
          <p:nvSpPr>
            <p:cNvPr id="7" name="AutoShape 7"/>
            <p:cNvSpPr/>
            <p:nvPr/>
          </p:nvSpPr>
          <p:spPr>
            <a:xfrm flipV="1">
              <a:off x="5359650" y="3147488"/>
              <a:ext cx="0" cy="2333269"/>
            </a:xfrm>
            <a:prstGeom prst="line">
              <a:avLst/>
            </a:prstGeom>
            <a:ln w="9525" cap="rnd">
              <a:solidFill>
                <a:srgbClr val="D2571E"/>
              </a:solidFill>
              <a:prstDash val="solid"/>
              <a:headEnd type="oval" w="med" len="med"/>
              <a:tailEnd type="none" w="med" len="med"/>
            </a:ln>
          </p:spPr>
        </p:sp>
        <p:sp>
          <p:nvSpPr>
            <p:cNvPr id="8" name="AutoShape 8"/>
            <p:cNvSpPr/>
            <p:nvPr/>
          </p:nvSpPr>
          <p:spPr>
            <a:xfrm flipV="1">
              <a:off x="3259654" y="4387850"/>
              <a:ext cx="16035" cy="2200588"/>
            </a:xfrm>
            <a:prstGeom prst="line">
              <a:avLst/>
            </a:prstGeom>
            <a:ln w="9525" cap="rnd">
              <a:solidFill>
                <a:srgbClr val="D2571E"/>
              </a:solidFill>
              <a:prstDash val="solid"/>
              <a:headEnd type="oval" w="med" len="med"/>
              <a:tailEnd type="none" w="med" len="med"/>
            </a:ln>
          </p:spPr>
        </p:sp>
        <p:sp>
          <p:nvSpPr>
            <p:cNvPr id="9" name="AutoShape 9"/>
            <p:cNvSpPr/>
            <p:nvPr/>
          </p:nvSpPr>
          <p:spPr>
            <a:xfrm flipV="1">
              <a:off x="8154991" y="4578043"/>
              <a:ext cx="0" cy="2010350"/>
            </a:xfrm>
            <a:prstGeom prst="line">
              <a:avLst/>
            </a:prstGeom>
            <a:ln w="9525" cap="rnd">
              <a:solidFill>
                <a:srgbClr val="D2571E"/>
              </a:solidFill>
              <a:prstDash val="solid"/>
              <a:headEnd type="oval" w="med" len="med"/>
              <a:tailEnd type="none" w="med" len="med"/>
            </a:ln>
          </p:spPr>
        </p:sp>
        <p:sp>
          <p:nvSpPr>
            <p:cNvPr id="10" name="AutoShape 10"/>
            <p:cNvSpPr/>
            <p:nvPr/>
          </p:nvSpPr>
          <p:spPr>
            <a:xfrm flipH="1" flipV="1">
              <a:off x="6773404" y="3955822"/>
              <a:ext cx="0" cy="2641481"/>
            </a:xfrm>
            <a:prstGeom prst="line">
              <a:avLst/>
            </a:prstGeom>
            <a:ln w="9525" cap="rnd">
              <a:solidFill>
                <a:srgbClr val="D2571E"/>
              </a:solidFill>
              <a:prstDash val="solid"/>
              <a:headEnd type="oval" w="med" len="med"/>
              <a:tailEnd type="none" w="med" len="med"/>
            </a:ln>
          </p:spPr>
        </p:sp>
        <p:sp>
          <p:nvSpPr>
            <p:cNvPr id="11" name="TextBox 11"/>
            <p:cNvSpPr txBox="1"/>
            <p:nvPr/>
          </p:nvSpPr>
          <p:spPr>
            <a:xfrm>
              <a:off x="1045567" y="4166154"/>
              <a:ext cx="1546813" cy="270908"/>
            </a:xfrm>
            <a:prstGeom prst="rect">
              <a:avLst/>
            </a:prstGeom>
          </p:spPr>
          <p:txBody>
            <a:bodyPr lIns="0" tIns="0" rIns="0" bIns="0" rtlCol="0" anchor="t">
              <a:spAutoFit/>
            </a:bodyPr>
            <a:lstStyle/>
            <a:p>
              <a:pPr>
                <a:lnSpc>
                  <a:spcPts val="2314"/>
                </a:lnSpc>
              </a:pPr>
              <a:r>
                <a:rPr lang="en-US" sz="1653" dirty="0">
                  <a:solidFill>
                    <a:srgbClr val="000000"/>
                  </a:solidFill>
                  <a:latin typeface="October Crow" panose="02000500000000000000" pitchFamily="2" charset="0"/>
                  <a:ea typeface="Drukaatie burti" panose="03080302030302030204" pitchFamily="66" charset="0"/>
                </a:rPr>
                <a:t>Exposition</a:t>
              </a:r>
            </a:p>
          </p:txBody>
        </p:sp>
        <p:sp>
          <p:nvSpPr>
            <p:cNvPr id="12" name="TextBox 12"/>
            <p:cNvSpPr txBox="1"/>
            <p:nvPr/>
          </p:nvSpPr>
          <p:spPr>
            <a:xfrm>
              <a:off x="938990" y="5180700"/>
              <a:ext cx="1358839" cy="1200150"/>
            </a:xfrm>
            <a:prstGeom prst="rect">
              <a:avLst/>
            </a:prstGeom>
          </p:spPr>
          <p:txBody>
            <a:bodyPr lIns="0" tIns="0" rIns="0" bIns="0" rtlCol="0" anchor="t">
              <a:spAutoFit/>
            </a:bodyPr>
            <a:lstStyle/>
            <a:p>
              <a:pPr>
                <a:lnSpc>
                  <a:spcPts val="1080"/>
                </a:lnSpc>
              </a:pPr>
              <a:r>
                <a:rPr lang="en-US" sz="900">
                  <a:solidFill>
                    <a:srgbClr val="000000"/>
                  </a:solidFill>
                  <a:latin typeface="Open Sans"/>
                </a:rPr>
                <a:t>The story introduces Sarah and Tom, best friends on Halloween night, who live in a neighborhood with a haunted house. This haunted house is rumored to be inhabited by a friendly ghost.</a:t>
              </a:r>
            </a:p>
          </p:txBody>
        </p:sp>
        <p:sp>
          <p:nvSpPr>
            <p:cNvPr id="13" name="TextBox 13"/>
            <p:cNvSpPr txBox="1"/>
            <p:nvPr/>
          </p:nvSpPr>
          <p:spPr>
            <a:xfrm>
              <a:off x="3412054" y="4488654"/>
              <a:ext cx="1798608" cy="2110450"/>
            </a:xfrm>
            <a:prstGeom prst="rect">
              <a:avLst/>
            </a:prstGeom>
          </p:spPr>
          <p:txBody>
            <a:bodyPr wrap="square" lIns="0" tIns="0" rIns="0" bIns="0" rtlCol="0" anchor="t">
              <a:spAutoFit/>
            </a:bodyPr>
            <a:lstStyle/>
            <a:p>
              <a:pPr>
                <a:lnSpc>
                  <a:spcPts val="1080"/>
                </a:lnSpc>
              </a:pPr>
              <a:r>
                <a:rPr lang="en-US" sz="900" dirty="0">
                  <a:solidFill>
                    <a:srgbClr val="000000"/>
                  </a:solidFill>
                  <a:latin typeface="Open Sans"/>
                </a:rPr>
                <a:t>Sarah and Tom, feeling adventurous, dare each other to enter the haunted house, even though they're both a little scared.</a:t>
              </a:r>
            </a:p>
            <a:p>
              <a:pPr>
                <a:lnSpc>
                  <a:spcPts val="1080"/>
                </a:lnSpc>
              </a:pPr>
              <a:r>
                <a:rPr lang="en-US" sz="900" dirty="0">
                  <a:solidFill>
                    <a:srgbClr val="000000"/>
                  </a:solidFill>
                  <a:latin typeface="Open Sans"/>
                </a:rPr>
                <a:t>As they step inside, they encounter spooky sounds and sights that increase their fear. Eventually, they meet Casper, the friendly ghost, who asks for their help to find his lost toy. The pair agrees, and they navigate through the house, overcoming their fears and various obstacles along the way.</a:t>
              </a:r>
            </a:p>
          </p:txBody>
        </p:sp>
        <p:sp>
          <p:nvSpPr>
            <p:cNvPr id="14" name="TextBox 14"/>
            <p:cNvSpPr txBox="1"/>
            <p:nvPr/>
          </p:nvSpPr>
          <p:spPr>
            <a:xfrm rot="-1738341">
              <a:off x="3208484" y="3505165"/>
              <a:ext cx="1546813" cy="270908"/>
            </a:xfrm>
            <a:prstGeom prst="rect">
              <a:avLst/>
            </a:prstGeom>
          </p:spPr>
          <p:txBody>
            <a:bodyPr lIns="0" tIns="0" rIns="0" bIns="0" rtlCol="0" anchor="t">
              <a:spAutoFit/>
            </a:bodyPr>
            <a:lstStyle/>
            <a:p>
              <a:pPr>
                <a:lnSpc>
                  <a:spcPts val="2314"/>
                </a:lnSpc>
              </a:pPr>
              <a:r>
                <a:rPr lang="en-US" sz="1653" dirty="0">
                  <a:solidFill>
                    <a:srgbClr val="000000"/>
                  </a:solidFill>
                  <a:latin typeface="October Crow" panose="02000500000000000000" pitchFamily="2" charset="0"/>
                  <a:ea typeface="Drukaatie burti" panose="03080302030302030204" pitchFamily="66" charset="0"/>
                </a:rPr>
                <a:t>Rising Action</a:t>
              </a:r>
            </a:p>
          </p:txBody>
        </p:sp>
        <p:sp>
          <p:nvSpPr>
            <p:cNvPr id="15" name="TextBox 15"/>
            <p:cNvSpPr txBox="1"/>
            <p:nvPr/>
          </p:nvSpPr>
          <p:spPr>
            <a:xfrm>
              <a:off x="4586243" y="2747785"/>
              <a:ext cx="1546813" cy="270908"/>
            </a:xfrm>
            <a:prstGeom prst="rect">
              <a:avLst/>
            </a:prstGeom>
          </p:spPr>
          <p:txBody>
            <a:bodyPr lIns="0" tIns="0" rIns="0" bIns="0" rtlCol="0" anchor="t">
              <a:spAutoFit/>
            </a:bodyPr>
            <a:lstStyle/>
            <a:p>
              <a:pPr algn="ctr">
                <a:lnSpc>
                  <a:spcPts val="2314"/>
                </a:lnSpc>
              </a:pPr>
              <a:r>
                <a:rPr lang="en-US" sz="1653">
                  <a:solidFill>
                    <a:srgbClr val="000000"/>
                  </a:solidFill>
                  <a:latin typeface="October Crow" panose="02000500000000000000" pitchFamily="2" charset="0"/>
                  <a:ea typeface="Drukaatie burti" panose="03080302030302030204" pitchFamily="66" charset="0"/>
                </a:rPr>
                <a:t>Climax</a:t>
              </a:r>
            </a:p>
          </p:txBody>
        </p:sp>
        <p:sp>
          <p:nvSpPr>
            <p:cNvPr id="16" name="TextBox 16"/>
            <p:cNvSpPr txBox="1"/>
            <p:nvPr/>
          </p:nvSpPr>
          <p:spPr>
            <a:xfrm>
              <a:off x="5491219" y="4267244"/>
              <a:ext cx="857646" cy="1066800"/>
            </a:xfrm>
            <a:prstGeom prst="rect">
              <a:avLst/>
            </a:prstGeom>
          </p:spPr>
          <p:txBody>
            <a:bodyPr lIns="0" tIns="0" rIns="0" bIns="0" rtlCol="0" anchor="t">
              <a:spAutoFit/>
            </a:bodyPr>
            <a:lstStyle/>
            <a:p>
              <a:pPr>
                <a:lnSpc>
                  <a:spcPts val="1080"/>
                </a:lnSpc>
              </a:pPr>
              <a:r>
                <a:rPr lang="en-US" sz="900">
                  <a:solidFill>
                    <a:srgbClr val="000000"/>
                  </a:solidFill>
                  <a:latin typeface="Open Sans"/>
                </a:rPr>
                <a:t>Sarah, Tom, and Casper finally find the toy in the attic, facing their biggest fear yet in the dark and creepy space.</a:t>
              </a:r>
            </a:p>
          </p:txBody>
        </p:sp>
        <p:sp>
          <p:nvSpPr>
            <p:cNvPr id="17" name="TextBox 17"/>
            <p:cNvSpPr txBox="1"/>
            <p:nvPr/>
          </p:nvSpPr>
          <p:spPr>
            <a:xfrm rot="1703313">
              <a:off x="6165811" y="3513352"/>
              <a:ext cx="1546813" cy="270908"/>
            </a:xfrm>
            <a:prstGeom prst="rect">
              <a:avLst/>
            </a:prstGeom>
          </p:spPr>
          <p:txBody>
            <a:bodyPr lIns="0" tIns="0" rIns="0" bIns="0" rtlCol="0" anchor="t">
              <a:spAutoFit/>
            </a:bodyPr>
            <a:lstStyle/>
            <a:p>
              <a:pPr>
                <a:lnSpc>
                  <a:spcPts val="2314"/>
                </a:lnSpc>
              </a:pPr>
              <a:r>
                <a:rPr lang="en-US" sz="1653">
                  <a:solidFill>
                    <a:srgbClr val="000000"/>
                  </a:solidFill>
                  <a:latin typeface="October Crow" panose="02000500000000000000" pitchFamily="2" charset="0"/>
                  <a:ea typeface="Drukaatie burti" panose="03080302030302030204" pitchFamily="66" charset="0"/>
                </a:rPr>
                <a:t>Falling Action</a:t>
              </a:r>
            </a:p>
          </p:txBody>
        </p:sp>
        <p:sp>
          <p:nvSpPr>
            <p:cNvPr id="18" name="TextBox 18"/>
            <p:cNvSpPr txBox="1"/>
            <p:nvPr/>
          </p:nvSpPr>
          <p:spPr>
            <a:xfrm>
              <a:off x="6925803" y="4828318"/>
              <a:ext cx="976512" cy="1600200"/>
            </a:xfrm>
            <a:prstGeom prst="rect">
              <a:avLst/>
            </a:prstGeom>
          </p:spPr>
          <p:txBody>
            <a:bodyPr lIns="0" tIns="0" rIns="0" bIns="0" rtlCol="0" anchor="t">
              <a:spAutoFit/>
            </a:bodyPr>
            <a:lstStyle/>
            <a:p>
              <a:pPr>
                <a:lnSpc>
                  <a:spcPts val="1080"/>
                </a:lnSpc>
              </a:pPr>
              <a:r>
                <a:rPr lang="en-US" sz="900">
                  <a:solidFill>
                    <a:srgbClr val="000000"/>
                  </a:solidFill>
                  <a:latin typeface="Open Sans"/>
                </a:rPr>
                <a:t>Casper thanks Sarah and Tom for their help and friendship. The atmosphere in the haunted house becomes less spooky and more welcoming, as the trio has overcome their fears together.</a:t>
              </a:r>
            </a:p>
          </p:txBody>
        </p:sp>
        <p:sp>
          <p:nvSpPr>
            <p:cNvPr id="19" name="TextBox 19"/>
            <p:cNvSpPr txBox="1"/>
            <p:nvPr/>
          </p:nvSpPr>
          <p:spPr>
            <a:xfrm>
              <a:off x="8307391" y="4166154"/>
              <a:ext cx="1546813" cy="270908"/>
            </a:xfrm>
            <a:prstGeom prst="rect">
              <a:avLst/>
            </a:prstGeom>
          </p:spPr>
          <p:txBody>
            <a:bodyPr lIns="0" tIns="0" rIns="0" bIns="0" rtlCol="0" anchor="t">
              <a:spAutoFit/>
            </a:bodyPr>
            <a:lstStyle/>
            <a:p>
              <a:pPr>
                <a:lnSpc>
                  <a:spcPts val="2314"/>
                </a:lnSpc>
              </a:pPr>
              <a:r>
                <a:rPr lang="en-US" sz="1653">
                  <a:solidFill>
                    <a:srgbClr val="000000"/>
                  </a:solidFill>
                  <a:latin typeface="October Crow" panose="02000500000000000000" pitchFamily="2" charset="0"/>
                  <a:ea typeface="Drukaatie burti" panose="03080302030302030204" pitchFamily="66" charset="0"/>
                </a:rPr>
                <a:t>Resolution</a:t>
              </a:r>
            </a:p>
          </p:txBody>
        </p:sp>
        <p:sp>
          <p:nvSpPr>
            <p:cNvPr id="20" name="TextBox 20"/>
            <p:cNvSpPr txBox="1"/>
            <p:nvPr/>
          </p:nvSpPr>
          <p:spPr>
            <a:xfrm>
              <a:off x="8307391" y="4828318"/>
              <a:ext cx="1425887" cy="1600200"/>
            </a:xfrm>
            <a:prstGeom prst="rect">
              <a:avLst/>
            </a:prstGeom>
          </p:spPr>
          <p:txBody>
            <a:bodyPr lIns="0" tIns="0" rIns="0" bIns="0" rtlCol="0" anchor="t">
              <a:spAutoFit/>
            </a:bodyPr>
            <a:lstStyle/>
            <a:p>
              <a:pPr>
                <a:lnSpc>
                  <a:spcPts val="1080"/>
                </a:lnSpc>
              </a:pPr>
              <a:r>
                <a:rPr lang="en-US" sz="900">
                  <a:solidFill>
                    <a:srgbClr val="000000"/>
                  </a:solidFill>
                  <a:latin typeface="Open Sans"/>
                </a:rPr>
                <a:t>The story concludes with Sarah, Tom, and Casper leaving the haunted house, having faced their fears and formed a new friendship. The tale ends with the lesson that friendship and courage can help overcome challenges and fear, even in a spooky haunted house on Halloween night.</a:t>
              </a:r>
            </a:p>
          </p:txBody>
        </p:sp>
        <p:sp>
          <p:nvSpPr>
            <p:cNvPr id="21" name="TextBox 21"/>
            <p:cNvSpPr txBox="1"/>
            <p:nvPr/>
          </p:nvSpPr>
          <p:spPr>
            <a:xfrm>
              <a:off x="921121" y="784575"/>
              <a:ext cx="8841319" cy="594393"/>
            </a:xfrm>
            <a:prstGeom prst="rect">
              <a:avLst/>
            </a:prstGeom>
          </p:spPr>
          <p:txBody>
            <a:bodyPr lIns="0" tIns="0" rIns="0" bIns="0" rtlCol="0" anchor="t">
              <a:spAutoFit/>
            </a:bodyPr>
            <a:lstStyle/>
            <a:p>
              <a:pPr algn="ctr">
                <a:lnSpc>
                  <a:spcPts val="4280"/>
                </a:lnSpc>
              </a:pPr>
              <a:r>
                <a:rPr lang="en-US" sz="5400" b="1" dirty="0">
                  <a:solidFill>
                    <a:srgbClr val="000000"/>
                  </a:solidFill>
                  <a:latin typeface="October Crow" panose="02000500000000000000" pitchFamily="2" charset="0"/>
                  <a:ea typeface="Drukaatie burti" panose="03080302030302030204" pitchFamily="66" charset="0"/>
                </a:rPr>
                <a:t>HALLOWEEN STORY MAP</a:t>
              </a:r>
            </a:p>
          </p:txBody>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105" y="1060483"/>
              <a:ext cx="1037789" cy="88212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1265" flipH="1">
              <a:off x="-7020" y="716090"/>
              <a:ext cx="973677" cy="1058345"/>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759">
              <a:off x="1986764" y="3734868"/>
              <a:ext cx="622132" cy="320398"/>
            </a:xfrm>
            <a:prstGeom prst="rect">
              <a:avLst/>
            </a:prstGeom>
          </p:spPr>
        </p:pic>
        <p:sp>
          <p:nvSpPr>
            <p:cNvPr id="26" name="TextBox 26"/>
            <p:cNvSpPr txBox="1"/>
            <p:nvPr/>
          </p:nvSpPr>
          <p:spPr>
            <a:xfrm>
              <a:off x="4100026" y="1796693"/>
              <a:ext cx="1546813" cy="270908"/>
            </a:xfrm>
            <a:prstGeom prst="rect">
              <a:avLst/>
            </a:prstGeom>
          </p:spPr>
          <p:txBody>
            <a:bodyPr lIns="0" tIns="0" rIns="0" bIns="0" rtlCol="0" anchor="t">
              <a:spAutoFit/>
            </a:bodyPr>
            <a:lstStyle/>
            <a:p>
              <a:pPr>
                <a:lnSpc>
                  <a:spcPts val="2314"/>
                </a:lnSpc>
              </a:pPr>
              <a:r>
                <a:rPr lang="en-US" sz="1653">
                  <a:solidFill>
                    <a:srgbClr val="000000"/>
                  </a:solidFill>
                  <a:latin typeface="October Crow" panose="02000500000000000000" pitchFamily="2" charset="0"/>
                  <a:ea typeface="Drukaatie burti" panose="03080302030302030204" pitchFamily="66" charset="0"/>
                </a:rPr>
                <a:t>Setting</a:t>
              </a:r>
            </a:p>
          </p:txBody>
        </p:sp>
        <p:sp>
          <p:nvSpPr>
            <p:cNvPr id="27" name="TextBox 27"/>
            <p:cNvSpPr txBox="1"/>
            <p:nvPr/>
          </p:nvSpPr>
          <p:spPr>
            <a:xfrm>
              <a:off x="4100026" y="2166294"/>
              <a:ext cx="2016068" cy="133350"/>
            </a:xfrm>
            <a:prstGeom prst="rect">
              <a:avLst/>
            </a:prstGeom>
          </p:spPr>
          <p:txBody>
            <a:bodyPr lIns="0" tIns="0" rIns="0" bIns="0" rtlCol="0" anchor="t">
              <a:spAutoFit/>
            </a:bodyPr>
            <a:lstStyle/>
            <a:p>
              <a:pPr>
                <a:lnSpc>
                  <a:spcPts val="1080"/>
                </a:lnSpc>
              </a:pPr>
              <a:r>
                <a:rPr lang="en-US" sz="900">
                  <a:solidFill>
                    <a:srgbClr val="000000"/>
                  </a:solidFill>
                  <a:latin typeface="Open Sans"/>
                </a:rPr>
                <a:t>A haunted house on Halloween night</a:t>
              </a:r>
            </a:p>
          </p:txBody>
        </p:sp>
        <p:sp>
          <p:nvSpPr>
            <p:cNvPr id="29" name="TextBox 29"/>
            <p:cNvSpPr txBox="1"/>
            <p:nvPr/>
          </p:nvSpPr>
          <p:spPr>
            <a:xfrm>
              <a:off x="6870148" y="1796693"/>
              <a:ext cx="1941448" cy="270908"/>
            </a:xfrm>
            <a:prstGeom prst="rect">
              <a:avLst/>
            </a:prstGeom>
          </p:spPr>
          <p:txBody>
            <a:bodyPr lIns="0" tIns="0" rIns="0" bIns="0" rtlCol="0" anchor="t">
              <a:spAutoFit/>
            </a:bodyPr>
            <a:lstStyle/>
            <a:p>
              <a:pPr>
                <a:lnSpc>
                  <a:spcPts val="2314"/>
                </a:lnSpc>
              </a:pPr>
              <a:r>
                <a:rPr lang="en-US" sz="1653">
                  <a:solidFill>
                    <a:srgbClr val="000000"/>
                  </a:solidFill>
                  <a:latin typeface="October Crow" panose="02000500000000000000" pitchFamily="2" charset="0"/>
                  <a:ea typeface="Drukaatie burti" panose="03080302030302030204" pitchFamily="66" charset="0"/>
                </a:rPr>
                <a:t>Characters</a:t>
              </a:r>
            </a:p>
          </p:txBody>
        </p:sp>
        <p:sp>
          <p:nvSpPr>
            <p:cNvPr id="30" name="TextBox 30"/>
            <p:cNvSpPr txBox="1"/>
            <p:nvPr/>
          </p:nvSpPr>
          <p:spPr>
            <a:xfrm>
              <a:off x="6870148" y="2166294"/>
              <a:ext cx="2530422" cy="417678"/>
            </a:xfrm>
            <a:prstGeom prst="rect">
              <a:avLst/>
            </a:prstGeom>
          </p:spPr>
          <p:txBody>
            <a:bodyPr lIns="0" tIns="0" rIns="0" bIns="0" rtlCol="0" anchor="t">
              <a:spAutoFit/>
            </a:bodyPr>
            <a:lstStyle/>
            <a:p>
              <a:pPr>
                <a:lnSpc>
                  <a:spcPts val="1080"/>
                </a:lnSpc>
              </a:pPr>
              <a:r>
                <a:rPr lang="en-US" sz="900" b="1" dirty="0">
                  <a:solidFill>
                    <a:srgbClr val="000000"/>
                  </a:solidFill>
                  <a:latin typeface="Open Sans" pitchFamily="2" charset="0"/>
                  <a:ea typeface="Open Sans" pitchFamily="2" charset="0"/>
                  <a:cs typeface="Open Sans" pitchFamily="2" charset="0"/>
                </a:rPr>
                <a:t>Protagonist: </a:t>
              </a:r>
              <a:r>
                <a:rPr lang="en-US" sz="900" dirty="0">
                  <a:solidFill>
                    <a:srgbClr val="000000"/>
                  </a:solidFill>
                  <a:latin typeface="Open Sans" pitchFamily="2" charset="0"/>
                  <a:ea typeface="Open Sans" pitchFamily="2" charset="0"/>
                  <a:cs typeface="Open Sans" pitchFamily="2" charset="0"/>
                </a:rPr>
                <a:t>Sarah, a curious and brave girl</a:t>
              </a:r>
            </a:p>
            <a:p>
              <a:pPr>
                <a:lnSpc>
                  <a:spcPts val="1080"/>
                </a:lnSpc>
              </a:pPr>
              <a:r>
                <a:rPr lang="en-US" sz="900" b="1" dirty="0">
                  <a:solidFill>
                    <a:srgbClr val="000000"/>
                  </a:solidFill>
                  <a:latin typeface="Open Sans" pitchFamily="2" charset="0"/>
                  <a:ea typeface="Open Sans" pitchFamily="2" charset="0"/>
                  <a:cs typeface="Open Sans" pitchFamily="2" charset="0"/>
                </a:rPr>
                <a:t>Friend: </a:t>
              </a:r>
              <a:r>
                <a:rPr lang="en-US" sz="900" dirty="0">
                  <a:solidFill>
                    <a:srgbClr val="000000"/>
                  </a:solidFill>
                  <a:latin typeface="Open Sans" pitchFamily="2" charset="0"/>
                  <a:ea typeface="Open Sans" pitchFamily="2" charset="0"/>
                  <a:cs typeface="Open Sans" pitchFamily="2" charset="0"/>
                </a:rPr>
                <a:t>Tom, Sarah's cautious friend</a:t>
              </a:r>
            </a:p>
            <a:p>
              <a:pPr>
                <a:lnSpc>
                  <a:spcPts val="1080"/>
                </a:lnSpc>
              </a:pPr>
              <a:r>
                <a:rPr lang="en-US" sz="900" b="1" dirty="0">
                  <a:solidFill>
                    <a:srgbClr val="000000"/>
                  </a:solidFill>
                  <a:latin typeface="Open Sans" pitchFamily="2" charset="0"/>
                  <a:ea typeface="Open Sans" pitchFamily="2" charset="0"/>
                  <a:cs typeface="Open Sans" pitchFamily="2" charset="0"/>
                </a:rPr>
                <a:t>Ghost: </a:t>
              </a:r>
              <a:r>
                <a:rPr lang="en-US" sz="900" dirty="0">
                  <a:solidFill>
                    <a:srgbClr val="000000"/>
                  </a:solidFill>
                  <a:latin typeface="Open Sans" pitchFamily="2" charset="0"/>
                  <a:ea typeface="Open Sans" pitchFamily="2" charset="0"/>
                  <a:cs typeface="Open Sans" pitchFamily="2" charset="0"/>
                </a:rPr>
                <a:t>A friendly ghost named Casper</a:t>
              </a:r>
            </a:p>
          </p:txBody>
        </p:sp>
        <p:sp>
          <p:nvSpPr>
            <p:cNvPr id="32" name="TextBox 32"/>
            <p:cNvSpPr txBox="1"/>
            <p:nvPr/>
          </p:nvSpPr>
          <p:spPr>
            <a:xfrm>
              <a:off x="1329903" y="1796693"/>
              <a:ext cx="1546813" cy="270908"/>
            </a:xfrm>
            <a:prstGeom prst="rect">
              <a:avLst/>
            </a:prstGeom>
          </p:spPr>
          <p:txBody>
            <a:bodyPr lIns="0" tIns="0" rIns="0" bIns="0" rtlCol="0" anchor="t">
              <a:spAutoFit/>
            </a:bodyPr>
            <a:lstStyle/>
            <a:p>
              <a:pPr>
                <a:lnSpc>
                  <a:spcPts val="2314"/>
                </a:lnSpc>
              </a:pPr>
              <a:r>
                <a:rPr lang="en-US" sz="1653" dirty="0">
                  <a:solidFill>
                    <a:srgbClr val="000000"/>
                  </a:solidFill>
                  <a:latin typeface="October Crow" panose="02000500000000000000" pitchFamily="2" charset="0"/>
                  <a:ea typeface="Drukaatie burti" panose="03080302030302030204" pitchFamily="66" charset="0"/>
                </a:rPr>
                <a:t>Title</a:t>
              </a:r>
            </a:p>
          </p:txBody>
        </p:sp>
        <p:sp>
          <p:nvSpPr>
            <p:cNvPr id="33" name="TextBox 33"/>
            <p:cNvSpPr txBox="1"/>
            <p:nvPr/>
          </p:nvSpPr>
          <p:spPr>
            <a:xfrm>
              <a:off x="1329903" y="2166294"/>
              <a:ext cx="2016068" cy="133350"/>
            </a:xfrm>
            <a:prstGeom prst="rect">
              <a:avLst/>
            </a:prstGeom>
          </p:spPr>
          <p:txBody>
            <a:bodyPr lIns="0" tIns="0" rIns="0" bIns="0" rtlCol="0" anchor="t">
              <a:spAutoFit/>
            </a:bodyPr>
            <a:lstStyle/>
            <a:p>
              <a:pPr>
                <a:lnSpc>
                  <a:spcPts val="1080"/>
                </a:lnSpc>
              </a:pPr>
              <a:r>
                <a:rPr lang="en-US" sz="900" dirty="0">
                  <a:solidFill>
                    <a:srgbClr val="000000"/>
                  </a:solidFill>
                  <a:latin typeface="Open Sans"/>
                </a:rPr>
                <a:t>The Haunted House Adventure</a:t>
              </a:r>
            </a:p>
          </p:txBody>
        </p:sp>
        <p:pic>
          <p:nvPicPr>
            <p:cNvPr id="34" name="Picture 3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93770" y="7134921"/>
              <a:ext cx="947533" cy="156343"/>
            </a:xfrm>
            <a:prstGeom prst="rect">
              <a:avLst/>
            </a:prstGeom>
          </p:spPr>
        </p:pic>
        <p:pic>
          <p:nvPicPr>
            <p:cNvPr id="35" name="Picture 3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38439">
              <a:off x="9532561" y="6661975"/>
              <a:ext cx="643286" cy="711886"/>
            </a:xfrm>
            <a:prstGeom prst="rect">
              <a:avLst/>
            </a:prstGeom>
          </p:spPr>
        </p:pic>
        <p:pic>
          <p:nvPicPr>
            <p:cNvPr id="36" name="Picture 3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4530" y="3199102"/>
              <a:ext cx="605723" cy="642316"/>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275</Words>
  <Application>Microsoft Office PowerPoint</Application>
  <PresentationFormat>Custom</PresentationFormat>
  <Paragraphs>20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October Crow</vt:lpstr>
      <vt:lpstr>Open Sans</vt:lpstr>
      <vt:lpstr>Arial</vt:lpstr>
      <vt:lpstr>Calibri</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map template</dc:title>
  <cp:lastModifiedBy>HUONG NGUYEN THU</cp:lastModifiedBy>
  <cp:revision>5</cp:revision>
  <dcterms:created xsi:type="dcterms:W3CDTF">2006-08-16T00:00:00Z</dcterms:created>
  <dcterms:modified xsi:type="dcterms:W3CDTF">2023-04-15T00:09:10Z</dcterms:modified>
  <dc:identifier>DAFf7x7ITDk</dc:identifier>
</cp:coreProperties>
</file>