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Barlow" panose="00000500000000000000" pitchFamily="2" charset="0"/>
      <p:regular r:id="rId3"/>
      <p:bold r:id="rId4"/>
      <p:italic r:id="rId5"/>
      <p:boldItalic r:id="rId6"/>
    </p:embeddedFont>
    <p:embeddedFont>
      <p:font typeface="Barlow Black" panose="00000A00000000000000" pitchFamily="2" charset="0"/>
      <p:bold r:id="rId7"/>
      <p:boldItalic r:id="rId8"/>
    </p:embeddedFont>
    <p:embeddedFont>
      <p:font typeface="Barlow Light" panose="00000400000000000000" pitchFamily="2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EE6DD820-D8B7-FCD4-08C9-D55ABE6A9F0E}"/>
              </a:ext>
            </a:extLst>
          </p:cNvPr>
          <p:cNvGrpSpPr/>
          <p:nvPr/>
        </p:nvGrpSpPr>
        <p:grpSpPr>
          <a:xfrm>
            <a:off x="629889" y="568990"/>
            <a:ext cx="9478429" cy="6235010"/>
            <a:chOff x="629889" y="568990"/>
            <a:chExt cx="9478429" cy="6235010"/>
          </a:xfrm>
        </p:grpSpPr>
        <p:sp>
          <p:nvSpPr>
            <p:cNvPr id="2" name="AutoShape 2"/>
            <p:cNvSpPr/>
            <p:nvPr/>
          </p:nvSpPr>
          <p:spPr>
            <a:xfrm>
              <a:off x="3638276" y="2151853"/>
              <a:ext cx="917608" cy="732790"/>
            </a:xfrm>
            <a:prstGeom prst="line">
              <a:avLst/>
            </a:prstGeom>
            <a:ln w="28575" cap="flat">
              <a:solidFill>
                <a:srgbClr val="E8A63D"/>
              </a:solidFill>
              <a:prstDash val="solid"/>
              <a:headEnd type="arrow" w="med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 flipH="1">
              <a:off x="6030035" y="2310895"/>
              <a:ext cx="621996" cy="573748"/>
            </a:xfrm>
            <a:prstGeom prst="line">
              <a:avLst/>
            </a:prstGeom>
            <a:ln w="28575" cap="flat">
              <a:solidFill>
                <a:srgbClr val="E8A63D"/>
              </a:solidFill>
              <a:prstDash val="solid"/>
              <a:headEnd type="arrow" w="med" len="sm"/>
              <a:tailEnd type="none" w="sm" len="sm"/>
            </a:ln>
          </p:spPr>
        </p:sp>
        <p:grpSp>
          <p:nvGrpSpPr>
            <p:cNvPr id="5" name="Group 5"/>
            <p:cNvGrpSpPr/>
            <p:nvPr/>
          </p:nvGrpSpPr>
          <p:grpSpPr>
            <a:xfrm>
              <a:off x="629889" y="1520878"/>
              <a:ext cx="3008387" cy="1179274"/>
              <a:chOff x="0" y="0"/>
              <a:chExt cx="5237454" cy="205305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8260" y="48260"/>
                <a:ext cx="5189194" cy="2004797"/>
              </a:xfrm>
              <a:custGeom>
                <a:avLst/>
                <a:gdLst/>
                <a:ahLst/>
                <a:cxnLst/>
                <a:rect l="l" t="t" r="r" b="b"/>
                <a:pathLst>
                  <a:path w="5189194" h="2004797">
                    <a:moveTo>
                      <a:pt x="0" y="0"/>
                    </a:moveTo>
                    <a:lnTo>
                      <a:pt x="5189194" y="0"/>
                    </a:lnTo>
                    <a:lnTo>
                      <a:pt x="5189194" y="2004797"/>
                    </a:lnTo>
                    <a:lnTo>
                      <a:pt x="0" y="2004797"/>
                    </a:lnTo>
                    <a:close/>
                  </a:path>
                </a:pathLst>
              </a:custGeom>
              <a:solidFill>
                <a:srgbClr val="E8A63D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350" y="6350"/>
                <a:ext cx="5189193" cy="2004797"/>
              </a:xfrm>
              <a:custGeom>
                <a:avLst/>
                <a:gdLst/>
                <a:ahLst/>
                <a:cxnLst/>
                <a:rect l="l" t="t" r="r" b="b"/>
                <a:pathLst>
                  <a:path w="5189193" h="2004797">
                    <a:moveTo>
                      <a:pt x="0" y="0"/>
                    </a:moveTo>
                    <a:lnTo>
                      <a:pt x="5189193" y="0"/>
                    </a:lnTo>
                    <a:lnTo>
                      <a:pt x="5189193" y="2004797"/>
                    </a:lnTo>
                    <a:lnTo>
                      <a:pt x="0" y="2004797"/>
                    </a:lnTo>
                    <a:close/>
                  </a:path>
                </a:pathLst>
              </a:custGeom>
              <a:solidFill>
                <a:srgbClr val="FFFCED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5201893" cy="2017497"/>
              </a:xfrm>
              <a:custGeom>
                <a:avLst/>
                <a:gdLst/>
                <a:ahLst/>
                <a:cxnLst/>
                <a:rect l="l" t="t" r="r" b="b"/>
                <a:pathLst>
                  <a:path w="5201893" h="2017497">
                    <a:moveTo>
                      <a:pt x="5201893" y="2017497"/>
                    </a:moveTo>
                    <a:lnTo>
                      <a:pt x="0" y="2017497"/>
                    </a:lnTo>
                    <a:lnTo>
                      <a:pt x="0" y="0"/>
                    </a:lnTo>
                    <a:lnTo>
                      <a:pt x="5201893" y="0"/>
                    </a:lnTo>
                    <a:lnTo>
                      <a:pt x="5201893" y="2017497"/>
                    </a:lnTo>
                    <a:close/>
                    <a:moveTo>
                      <a:pt x="12700" y="2004797"/>
                    </a:moveTo>
                    <a:lnTo>
                      <a:pt x="5189193" y="2004797"/>
                    </a:lnTo>
                    <a:lnTo>
                      <a:pt x="5189193" y="12700"/>
                    </a:lnTo>
                    <a:lnTo>
                      <a:pt x="12700" y="12700"/>
                    </a:lnTo>
                    <a:lnTo>
                      <a:pt x="12700" y="2004797"/>
                    </a:lnTo>
                    <a:close/>
                  </a:path>
                </a:pathLst>
              </a:custGeom>
              <a:solidFill>
                <a:srgbClr val="E8A63D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526704" y="1669464"/>
              <a:ext cx="1214758" cy="2103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1"/>
                </a:lnSpc>
              </a:pPr>
              <a:r>
                <a:rPr lang="en-US" sz="1453" b="1" dirty="0">
                  <a:solidFill>
                    <a:srgbClr val="414042"/>
                  </a:solidFill>
                  <a:latin typeface="Barlow" panose="00000500000000000000" pitchFamily="2" charset="0"/>
                </a:rPr>
                <a:t>Setting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34531" y="1989621"/>
              <a:ext cx="2399103" cy="37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2"/>
                </a:lnSpc>
              </a:pPr>
              <a:r>
                <a:rPr lang="en-US" sz="1200">
                  <a:solidFill>
                    <a:srgbClr val="000000"/>
                  </a:solidFill>
                  <a:latin typeface="Barlow Light"/>
                </a:rPr>
                <a:t>Elara Island, a mysterious, uncharted island in the 1800s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6652030" y="1659165"/>
              <a:ext cx="3456288" cy="1303460"/>
              <a:chOff x="0" y="0"/>
              <a:chExt cx="6227412" cy="234852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8260" y="48260"/>
                <a:ext cx="6179152" cy="2300267"/>
              </a:xfrm>
              <a:custGeom>
                <a:avLst/>
                <a:gdLst/>
                <a:ahLst/>
                <a:cxnLst/>
                <a:rect l="l" t="t" r="r" b="b"/>
                <a:pathLst>
                  <a:path w="6179152" h="2300267">
                    <a:moveTo>
                      <a:pt x="0" y="0"/>
                    </a:moveTo>
                    <a:lnTo>
                      <a:pt x="6179152" y="0"/>
                    </a:lnTo>
                    <a:lnTo>
                      <a:pt x="6179152" y="2300267"/>
                    </a:lnTo>
                    <a:lnTo>
                      <a:pt x="0" y="2300267"/>
                    </a:lnTo>
                    <a:close/>
                  </a:path>
                </a:pathLst>
              </a:custGeom>
              <a:solidFill>
                <a:srgbClr val="E8A63D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6350" y="6350"/>
                <a:ext cx="6179152" cy="2300267"/>
              </a:xfrm>
              <a:custGeom>
                <a:avLst/>
                <a:gdLst/>
                <a:ahLst/>
                <a:cxnLst/>
                <a:rect l="l" t="t" r="r" b="b"/>
                <a:pathLst>
                  <a:path w="6179152" h="2300267">
                    <a:moveTo>
                      <a:pt x="0" y="0"/>
                    </a:moveTo>
                    <a:lnTo>
                      <a:pt x="6179152" y="0"/>
                    </a:lnTo>
                    <a:lnTo>
                      <a:pt x="6179152" y="2300267"/>
                    </a:lnTo>
                    <a:lnTo>
                      <a:pt x="0" y="2300267"/>
                    </a:lnTo>
                    <a:close/>
                  </a:path>
                </a:pathLst>
              </a:custGeom>
              <a:solidFill>
                <a:srgbClr val="FFF7ED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6191852" cy="2312967"/>
              </a:xfrm>
              <a:custGeom>
                <a:avLst/>
                <a:gdLst/>
                <a:ahLst/>
                <a:cxnLst/>
                <a:rect l="l" t="t" r="r" b="b"/>
                <a:pathLst>
                  <a:path w="6191852" h="2312967">
                    <a:moveTo>
                      <a:pt x="6191852" y="2312967"/>
                    </a:moveTo>
                    <a:lnTo>
                      <a:pt x="0" y="2312967"/>
                    </a:lnTo>
                    <a:lnTo>
                      <a:pt x="0" y="0"/>
                    </a:lnTo>
                    <a:lnTo>
                      <a:pt x="6191852" y="0"/>
                    </a:lnTo>
                    <a:lnTo>
                      <a:pt x="6191852" y="2312967"/>
                    </a:lnTo>
                    <a:close/>
                    <a:moveTo>
                      <a:pt x="12700" y="2300267"/>
                    </a:moveTo>
                    <a:lnTo>
                      <a:pt x="6179152" y="2300267"/>
                    </a:lnTo>
                    <a:lnTo>
                      <a:pt x="6179152" y="12700"/>
                    </a:lnTo>
                    <a:lnTo>
                      <a:pt x="12700" y="12700"/>
                    </a:lnTo>
                    <a:lnTo>
                      <a:pt x="12700" y="2300267"/>
                    </a:lnTo>
                    <a:close/>
                  </a:path>
                </a:pathLst>
              </a:custGeom>
              <a:solidFill>
                <a:srgbClr val="E8A63D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7682366" y="1802253"/>
              <a:ext cx="1395616" cy="208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</a:pPr>
              <a:r>
                <a:rPr lang="en-US" sz="1397" b="1">
                  <a:solidFill>
                    <a:srgbClr val="414042"/>
                  </a:solidFill>
                  <a:latin typeface="Barlow" panose="00000500000000000000" pitchFamily="2" charset="0"/>
                </a:rPr>
                <a:t>Characters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002029" y="2137984"/>
              <a:ext cx="2756291" cy="734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0"/>
                </a:lnSpc>
              </a:pPr>
              <a:r>
                <a:rPr lang="en-US" sz="1159">
                  <a:solidFill>
                    <a:srgbClr val="000000"/>
                  </a:solidFill>
                  <a:latin typeface="Barlow Light"/>
                </a:rPr>
                <a:t>Protagonist: Jack, an ambitious explorer</a:t>
              </a:r>
            </a:p>
            <a:p>
              <a:pPr>
                <a:lnSpc>
                  <a:spcPts val="1460"/>
                </a:lnSpc>
              </a:pPr>
              <a:r>
                <a:rPr lang="en-US" sz="1159">
                  <a:solidFill>
                    <a:srgbClr val="000000"/>
                  </a:solidFill>
                  <a:latin typeface="Barlow Light"/>
                </a:rPr>
                <a:t>Sidekick: Lucy, Jack's resourceful friend</a:t>
              </a:r>
            </a:p>
            <a:p>
              <a:pPr>
                <a:lnSpc>
                  <a:spcPts val="1460"/>
                </a:lnSpc>
              </a:pPr>
              <a:r>
                <a:rPr lang="en-US" sz="1159">
                  <a:solidFill>
                    <a:srgbClr val="000000"/>
                  </a:solidFill>
                  <a:latin typeface="Barlow Light"/>
                </a:rPr>
                <a:t>Antagonist: Captain Black, a ruthless pirate</a:t>
              </a:r>
            </a:p>
            <a:p>
              <a:pPr>
                <a:lnSpc>
                  <a:spcPts val="1460"/>
                </a:lnSpc>
              </a:pPr>
              <a:endParaRPr lang="en-US" sz="1159">
                <a:solidFill>
                  <a:srgbClr val="000000"/>
                </a:solidFill>
                <a:latin typeface="Barlow Light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4393735" y="2884643"/>
              <a:ext cx="1904530" cy="1261951"/>
              <a:chOff x="0" y="0"/>
              <a:chExt cx="3315693" cy="219699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48260" y="48260"/>
                <a:ext cx="3267433" cy="2148734"/>
              </a:xfrm>
              <a:custGeom>
                <a:avLst/>
                <a:gdLst/>
                <a:ahLst/>
                <a:cxnLst/>
                <a:rect l="l" t="t" r="r" b="b"/>
                <a:pathLst>
                  <a:path w="3267433" h="2148734">
                    <a:moveTo>
                      <a:pt x="0" y="0"/>
                    </a:moveTo>
                    <a:lnTo>
                      <a:pt x="3267433" y="0"/>
                    </a:lnTo>
                    <a:lnTo>
                      <a:pt x="3267433" y="2148734"/>
                    </a:lnTo>
                    <a:lnTo>
                      <a:pt x="0" y="2148734"/>
                    </a:lnTo>
                    <a:close/>
                  </a:path>
                </a:pathLst>
              </a:custGeom>
              <a:solidFill>
                <a:srgbClr val="E8A63D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6350" y="6350"/>
                <a:ext cx="3267434" cy="2148734"/>
              </a:xfrm>
              <a:custGeom>
                <a:avLst/>
                <a:gdLst/>
                <a:ahLst/>
                <a:cxnLst/>
                <a:rect l="l" t="t" r="r" b="b"/>
                <a:pathLst>
                  <a:path w="3267434" h="2148734">
                    <a:moveTo>
                      <a:pt x="0" y="0"/>
                    </a:moveTo>
                    <a:lnTo>
                      <a:pt x="3267434" y="0"/>
                    </a:lnTo>
                    <a:lnTo>
                      <a:pt x="3267434" y="2148734"/>
                    </a:lnTo>
                    <a:lnTo>
                      <a:pt x="0" y="2148734"/>
                    </a:lnTo>
                    <a:close/>
                  </a:path>
                </a:pathLst>
              </a:custGeom>
              <a:solidFill>
                <a:srgbClr val="D2581E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3280134" cy="2161434"/>
              </a:xfrm>
              <a:custGeom>
                <a:avLst/>
                <a:gdLst/>
                <a:ahLst/>
                <a:cxnLst/>
                <a:rect l="l" t="t" r="r" b="b"/>
                <a:pathLst>
                  <a:path w="3280134" h="2161434">
                    <a:moveTo>
                      <a:pt x="3280134" y="2161434"/>
                    </a:moveTo>
                    <a:lnTo>
                      <a:pt x="0" y="2161434"/>
                    </a:lnTo>
                    <a:lnTo>
                      <a:pt x="0" y="0"/>
                    </a:lnTo>
                    <a:lnTo>
                      <a:pt x="3280134" y="0"/>
                    </a:lnTo>
                    <a:lnTo>
                      <a:pt x="3280134" y="2161434"/>
                    </a:lnTo>
                    <a:close/>
                    <a:moveTo>
                      <a:pt x="12700" y="2148734"/>
                    </a:moveTo>
                    <a:lnTo>
                      <a:pt x="3267434" y="2148734"/>
                    </a:lnTo>
                    <a:lnTo>
                      <a:pt x="3267434" y="12700"/>
                    </a:lnTo>
                    <a:lnTo>
                      <a:pt x="12700" y="12700"/>
                    </a:lnTo>
                    <a:lnTo>
                      <a:pt x="12700" y="2148734"/>
                    </a:lnTo>
                    <a:close/>
                  </a:path>
                </a:pathLst>
              </a:custGeom>
              <a:solidFill>
                <a:srgbClr val="E8A63D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4961484" y="3040372"/>
              <a:ext cx="769031" cy="251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3"/>
                </a:lnSpc>
              </a:pPr>
              <a:r>
                <a:rPr lang="en-US" sz="1653" b="1">
                  <a:solidFill>
                    <a:srgbClr val="FFFFFF"/>
                  </a:solidFill>
                  <a:latin typeface="Barlow" panose="00000500000000000000" pitchFamily="2" charset="0"/>
                </a:rPr>
                <a:t>Title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586596" y="3373293"/>
              <a:ext cx="1518808" cy="441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4"/>
                </a:lnSpc>
              </a:pPr>
              <a:r>
                <a:rPr lang="en-US" sz="1400" b="1">
                  <a:solidFill>
                    <a:srgbClr val="FFFFFF"/>
                  </a:solidFill>
                  <a:latin typeface="Barlow" panose="00000500000000000000" pitchFamily="2" charset="0"/>
                </a:rPr>
                <a:t>The Lost Treasure of Elara Island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629889" y="3231990"/>
              <a:ext cx="2999574" cy="1066914"/>
              <a:chOff x="0" y="0"/>
              <a:chExt cx="5404523" cy="192232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48260" y="48260"/>
                <a:ext cx="5356263" cy="1874066"/>
              </a:xfrm>
              <a:custGeom>
                <a:avLst/>
                <a:gdLst/>
                <a:ahLst/>
                <a:cxnLst/>
                <a:rect l="l" t="t" r="r" b="b"/>
                <a:pathLst>
                  <a:path w="5356263" h="1874066">
                    <a:moveTo>
                      <a:pt x="0" y="0"/>
                    </a:moveTo>
                    <a:lnTo>
                      <a:pt x="5356263" y="0"/>
                    </a:lnTo>
                    <a:lnTo>
                      <a:pt x="5356263" y="1874066"/>
                    </a:lnTo>
                    <a:lnTo>
                      <a:pt x="0" y="1874066"/>
                    </a:lnTo>
                    <a:close/>
                  </a:path>
                </a:pathLst>
              </a:custGeom>
              <a:solidFill>
                <a:srgbClr val="E8A63D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6350" y="6350"/>
                <a:ext cx="5356263" cy="1874066"/>
              </a:xfrm>
              <a:custGeom>
                <a:avLst/>
                <a:gdLst/>
                <a:ahLst/>
                <a:cxnLst/>
                <a:rect l="l" t="t" r="r" b="b"/>
                <a:pathLst>
                  <a:path w="5356263" h="1874066">
                    <a:moveTo>
                      <a:pt x="0" y="0"/>
                    </a:moveTo>
                    <a:lnTo>
                      <a:pt x="5356263" y="0"/>
                    </a:lnTo>
                    <a:lnTo>
                      <a:pt x="5356263" y="1874066"/>
                    </a:lnTo>
                    <a:lnTo>
                      <a:pt x="0" y="1874066"/>
                    </a:lnTo>
                    <a:close/>
                  </a:path>
                </a:pathLst>
              </a:custGeom>
              <a:solidFill>
                <a:srgbClr val="FFF7ED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0" y="0"/>
                <a:ext cx="5368963" cy="1886766"/>
              </a:xfrm>
              <a:custGeom>
                <a:avLst/>
                <a:gdLst/>
                <a:ahLst/>
                <a:cxnLst/>
                <a:rect l="l" t="t" r="r" b="b"/>
                <a:pathLst>
                  <a:path w="5368963" h="1886766">
                    <a:moveTo>
                      <a:pt x="5368963" y="1886766"/>
                    </a:moveTo>
                    <a:lnTo>
                      <a:pt x="0" y="1886766"/>
                    </a:lnTo>
                    <a:lnTo>
                      <a:pt x="0" y="0"/>
                    </a:lnTo>
                    <a:lnTo>
                      <a:pt x="5368963" y="0"/>
                    </a:lnTo>
                    <a:lnTo>
                      <a:pt x="5368963" y="1886766"/>
                    </a:lnTo>
                    <a:close/>
                    <a:moveTo>
                      <a:pt x="12700" y="1874066"/>
                    </a:moveTo>
                    <a:lnTo>
                      <a:pt x="5356263" y="1874066"/>
                    </a:lnTo>
                    <a:lnTo>
                      <a:pt x="5356263" y="12700"/>
                    </a:lnTo>
                    <a:lnTo>
                      <a:pt x="12700" y="12700"/>
                    </a:lnTo>
                    <a:lnTo>
                      <a:pt x="12700" y="1874066"/>
                    </a:lnTo>
                    <a:close/>
                  </a:path>
                </a:pathLst>
              </a:custGeom>
              <a:solidFill>
                <a:srgbClr val="E8A63D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1524077" y="3375078"/>
              <a:ext cx="1211200" cy="208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</a:pPr>
              <a:r>
                <a:rPr lang="en-US" sz="1397" b="1">
                  <a:solidFill>
                    <a:srgbClr val="414042"/>
                  </a:solidFill>
                  <a:latin typeface="Barlow" panose="00000500000000000000" pitchFamily="2" charset="0"/>
                </a:rPr>
                <a:t>Quest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33639" y="3710809"/>
              <a:ext cx="2392075" cy="36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0"/>
                </a:lnSpc>
              </a:pPr>
              <a:r>
                <a:rPr lang="en-US" sz="1159">
                  <a:solidFill>
                    <a:srgbClr val="000000"/>
                  </a:solidFill>
                  <a:latin typeface="Barlow Light"/>
                </a:rPr>
                <a:t>To find and recover the legendary lost treasure of Elara Island</a:t>
              </a:r>
            </a:p>
          </p:txBody>
        </p:sp>
        <p:sp>
          <p:nvSpPr>
            <p:cNvPr id="32" name="AutoShape 32"/>
            <p:cNvSpPr/>
            <p:nvPr/>
          </p:nvSpPr>
          <p:spPr>
            <a:xfrm flipV="1">
              <a:off x="3629464" y="3617712"/>
              <a:ext cx="764271" cy="81938"/>
            </a:xfrm>
            <a:prstGeom prst="line">
              <a:avLst/>
            </a:prstGeom>
            <a:ln w="28575" cap="flat">
              <a:solidFill>
                <a:srgbClr val="E8A63D"/>
              </a:solidFill>
              <a:prstDash val="solid"/>
              <a:headEnd type="arrow" w="med" len="sm"/>
              <a:tailEnd type="none" w="sm" len="sm"/>
            </a:ln>
          </p:spPr>
        </p:sp>
        <p:grpSp>
          <p:nvGrpSpPr>
            <p:cNvPr id="34" name="Group 34"/>
            <p:cNvGrpSpPr/>
            <p:nvPr/>
          </p:nvGrpSpPr>
          <p:grpSpPr>
            <a:xfrm>
              <a:off x="629889" y="5003754"/>
              <a:ext cx="3484448" cy="1762472"/>
              <a:chOff x="0" y="0"/>
              <a:chExt cx="6278151" cy="317555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48260" y="48260"/>
                <a:ext cx="6229891" cy="3127298"/>
              </a:xfrm>
              <a:custGeom>
                <a:avLst/>
                <a:gdLst/>
                <a:ahLst/>
                <a:cxnLst/>
                <a:rect l="l" t="t" r="r" b="b"/>
                <a:pathLst>
                  <a:path w="6229891" h="3127298">
                    <a:moveTo>
                      <a:pt x="0" y="0"/>
                    </a:moveTo>
                    <a:lnTo>
                      <a:pt x="6229891" y="0"/>
                    </a:lnTo>
                    <a:lnTo>
                      <a:pt x="6229891" y="3127298"/>
                    </a:lnTo>
                    <a:lnTo>
                      <a:pt x="0" y="3127298"/>
                    </a:lnTo>
                    <a:close/>
                  </a:path>
                </a:pathLst>
              </a:custGeom>
              <a:solidFill>
                <a:srgbClr val="4F85DB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6350" y="6350"/>
                <a:ext cx="6229891" cy="3127297"/>
              </a:xfrm>
              <a:custGeom>
                <a:avLst/>
                <a:gdLst/>
                <a:ahLst/>
                <a:cxnLst/>
                <a:rect l="l" t="t" r="r" b="b"/>
                <a:pathLst>
                  <a:path w="6229891" h="3127297">
                    <a:moveTo>
                      <a:pt x="0" y="0"/>
                    </a:moveTo>
                    <a:lnTo>
                      <a:pt x="6229891" y="0"/>
                    </a:lnTo>
                    <a:lnTo>
                      <a:pt x="6229891" y="3127297"/>
                    </a:lnTo>
                    <a:lnTo>
                      <a:pt x="0" y="3127297"/>
                    </a:lnTo>
                    <a:close/>
                  </a:path>
                </a:pathLst>
              </a:custGeom>
              <a:solidFill>
                <a:srgbClr val="FAFCFF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0" y="0"/>
                <a:ext cx="6242591" cy="3139997"/>
              </a:xfrm>
              <a:custGeom>
                <a:avLst/>
                <a:gdLst/>
                <a:ahLst/>
                <a:cxnLst/>
                <a:rect l="l" t="t" r="r" b="b"/>
                <a:pathLst>
                  <a:path w="6242591" h="3139997">
                    <a:moveTo>
                      <a:pt x="6242591" y="3139997"/>
                    </a:moveTo>
                    <a:lnTo>
                      <a:pt x="0" y="3139997"/>
                    </a:lnTo>
                    <a:lnTo>
                      <a:pt x="0" y="0"/>
                    </a:lnTo>
                    <a:lnTo>
                      <a:pt x="6242591" y="0"/>
                    </a:lnTo>
                    <a:lnTo>
                      <a:pt x="6242591" y="3139997"/>
                    </a:lnTo>
                    <a:close/>
                    <a:moveTo>
                      <a:pt x="12700" y="3127297"/>
                    </a:moveTo>
                    <a:lnTo>
                      <a:pt x="6229891" y="3127297"/>
                    </a:lnTo>
                    <a:lnTo>
                      <a:pt x="6229891" y="12700"/>
                    </a:lnTo>
                    <a:lnTo>
                      <a:pt x="12700" y="12700"/>
                    </a:lnTo>
                    <a:lnTo>
                      <a:pt x="12700" y="3127297"/>
                    </a:lnTo>
                    <a:close/>
                  </a:path>
                </a:pathLst>
              </a:custGeom>
              <a:solidFill>
                <a:srgbClr val="4F85DB"/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1668619" y="5146842"/>
              <a:ext cx="1406987" cy="208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</a:pPr>
              <a:r>
                <a:rPr lang="en-US" sz="1397" b="1">
                  <a:solidFill>
                    <a:srgbClr val="414042"/>
                  </a:solidFill>
                  <a:latin typeface="Barlow" panose="00000500000000000000" pitchFamily="2" charset="0"/>
                </a:rPr>
                <a:t>Obstacles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82739" y="5482573"/>
              <a:ext cx="2778748" cy="1102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0"/>
                </a:lnSpc>
              </a:pPr>
              <a:r>
                <a:rPr lang="en-US" sz="1159">
                  <a:solidFill>
                    <a:srgbClr val="000000"/>
                  </a:solidFill>
                  <a:latin typeface="Barlow Light"/>
                </a:rPr>
                <a:t>1. Unraveling clues and ancient maps</a:t>
              </a:r>
            </a:p>
            <a:p>
              <a:pPr>
                <a:lnSpc>
                  <a:spcPts val="1460"/>
                </a:lnSpc>
              </a:pPr>
              <a:r>
                <a:rPr lang="en-US" sz="1159">
                  <a:solidFill>
                    <a:srgbClr val="000000"/>
                  </a:solidFill>
                  <a:latin typeface="Barlow Light"/>
                </a:rPr>
                <a:t>2. Navigating treacherous terrain (jungles, mountains, caves)</a:t>
              </a:r>
            </a:p>
            <a:p>
              <a:pPr>
                <a:lnSpc>
                  <a:spcPts val="1460"/>
                </a:lnSpc>
              </a:pPr>
              <a:r>
                <a:rPr lang="en-US" sz="1159">
                  <a:solidFill>
                    <a:srgbClr val="000000"/>
                  </a:solidFill>
                  <a:latin typeface="Barlow Light"/>
                </a:rPr>
                <a:t>3. Encountering dangerous wildlife</a:t>
              </a:r>
            </a:p>
            <a:p>
              <a:pPr>
                <a:lnSpc>
                  <a:spcPts val="1460"/>
                </a:lnSpc>
              </a:pPr>
              <a:r>
                <a:rPr lang="en-US" sz="1159">
                  <a:solidFill>
                    <a:srgbClr val="000000"/>
                  </a:solidFill>
                  <a:latin typeface="Barlow Light"/>
                </a:rPr>
                <a:t>4. Evading or confronting Captain Black and his pirate crew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4754035" y="4760478"/>
              <a:ext cx="2319673" cy="1241698"/>
              <a:chOff x="0" y="0"/>
              <a:chExt cx="4179501" cy="223724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48260" y="48260"/>
                <a:ext cx="4131241" cy="2188986"/>
              </a:xfrm>
              <a:custGeom>
                <a:avLst/>
                <a:gdLst/>
                <a:ahLst/>
                <a:cxnLst/>
                <a:rect l="l" t="t" r="r" b="b"/>
                <a:pathLst>
                  <a:path w="4131241" h="2188986">
                    <a:moveTo>
                      <a:pt x="0" y="0"/>
                    </a:moveTo>
                    <a:lnTo>
                      <a:pt x="4131241" y="0"/>
                    </a:lnTo>
                    <a:lnTo>
                      <a:pt x="4131241" y="2188986"/>
                    </a:lnTo>
                    <a:lnTo>
                      <a:pt x="0" y="2188986"/>
                    </a:lnTo>
                    <a:close/>
                  </a:path>
                </a:pathLst>
              </a:custGeom>
              <a:solidFill>
                <a:srgbClr val="4F85DB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6350" y="6350"/>
                <a:ext cx="4131241" cy="2188986"/>
              </a:xfrm>
              <a:custGeom>
                <a:avLst/>
                <a:gdLst/>
                <a:ahLst/>
                <a:cxnLst/>
                <a:rect l="l" t="t" r="r" b="b"/>
                <a:pathLst>
                  <a:path w="4131241" h="2188986">
                    <a:moveTo>
                      <a:pt x="0" y="0"/>
                    </a:moveTo>
                    <a:lnTo>
                      <a:pt x="4131241" y="0"/>
                    </a:lnTo>
                    <a:lnTo>
                      <a:pt x="4131241" y="2188986"/>
                    </a:lnTo>
                    <a:lnTo>
                      <a:pt x="0" y="2188986"/>
                    </a:lnTo>
                    <a:close/>
                  </a:path>
                </a:pathLst>
              </a:custGeom>
              <a:solidFill>
                <a:srgbClr val="FAFCFF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0" y="0"/>
                <a:ext cx="4143941" cy="2201686"/>
              </a:xfrm>
              <a:custGeom>
                <a:avLst/>
                <a:gdLst/>
                <a:ahLst/>
                <a:cxnLst/>
                <a:rect l="l" t="t" r="r" b="b"/>
                <a:pathLst>
                  <a:path w="4143941" h="2201686">
                    <a:moveTo>
                      <a:pt x="4143941" y="2201686"/>
                    </a:moveTo>
                    <a:lnTo>
                      <a:pt x="0" y="2201686"/>
                    </a:lnTo>
                    <a:lnTo>
                      <a:pt x="0" y="0"/>
                    </a:lnTo>
                    <a:lnTo>
                      <a:pt x="4143941" y="0"/>
                    </a:lnTo>
                    <a:lnTo>
                      <a:pt x="4143941" y="2201686"/>
                    </a:lnTo>
                    <a:close/>
                    <a:moveTo>
                      <a:pt x="12700" y="2188986"/>
                    </a:moveTo>
                    <a:lnTo>
                      <a:pt x="4131241" y="2188986"/>
                    </a:lnTo>
                    <a:lnTo>
                      <a:pt x="4131241" y="12700"/>
                    </a:lnTo>
                    <a:lnTo>
                      <a:pt x="12700" y="12700"/>
                    </a:lnTo>
                    <a:lnTo>
                      <a:pt x="12700" y="2188986"/>
                    </a:lnTo>
                    <a:close/>
                  </a:path>
                </a:pathLst>
              </a:custGeom>
              <a:solidFill>
                <a:srgbClr val="4F85DB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5445540" y="4903566"/>
              <a:ext cx="936662" cy="208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</a:pPr>
              <a:r>
                <a:rPr lang="en-US" sz="1397" b="1">
                  <a:solidFill>
                    <a:srgbClr val="414042"/>
                  </a:solidFill>
                  <a:latin typeface="Barlow" panose="00000500000000000000" pitchFamily="2" charset="0"/>
                </a:rPr>
                <a:t>Climax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4988935" y="5239297"/>
              <a:ext cx="1849873" cy="541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en-US" sz="1159">
                  <a:solidFill>
                    <a:srgbClr val="000000"/>
                  </a:solidFill>
                  <a:latin typeface="Barlow Light"/>
                </a:rPr>
                <a:t>Jack and Lucy face off against Captain Black to claim the treasure</a:t>
              </a:r>
            </a:p>
          </p:txBody>
        </p:sp>
        <p:sp>
          <p:nvSpPr>
            <p:cNvPr id="47" name="AutoShape 47"/>
            <p:cNvSpPr/>
            <p:nvPr/>
          </p:nvSpPr>
          <p:spPr>
            <a:xfrm flipV="1">
              <a:off x="3627964" y="4146594"/>
              <a:ext cx="989582" cy="857160"/>
            </a:xfrm>
            <a:prstGeom prst="line">
              <a:avLst/>
            </a:prstGeom>
            <a:ln w="28575" cap="flat">
              <a:solidFill>
                <a:srgbClr val="4F85DB"/>
              </a:solidFill>
              <a:prstDash val="solid"/>
              <a:headEnd type="arrow" w="med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 flipH="1">
              <a:off x="4114338" y="5381327"/>
              <a:ext cx="639697" cy="458227"/>
            </a:xfrm>
            <a:prstGeom prst="line">
              <a:avLst/>
            </a:prstGeom>
            <a:ln w="28575" cap="flat">
              <a:solidFill>
                <a:srgbClr val="4F85DB"/>
              </a:solidFill>
              <a:prstDash val="solid"/>
              <a:headEnd type="arrow" w="med" len="sm"/>
              <a:tailEnd type="none" w="sm" len="sm"/>
            </a:ln>
          </p:spPr>
        </p:sp>
        <p:grpSp>
          <p:nvGrpSpPr>
            <p:cNvPr id="50" name="Group 50"/>
            <p:cNvGrpSpPr/>
            <p:nvPr/>
          </p:nvGrpSpPr>
          <p:grpSpPr>
            <a:xfrm>
              <a:off x="7711882" y="5381327"/>
              <a:ext cx="2319673" cy="1422673"/>
              <a:chOff x="0" y="0"/>
              <a:chExt cx="4179501" cy="256332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48260" y="48260"/>
                <a:ext cx="4131241" cy="2515060"/>
              </a:xfrm>
              <a:custGeom>
                <a:avLst/>
                <a:gdLst/>
                <a:ahLst/>
                <a:cxnLst/>
                <a:rect l="l" t="t" r="r" b="b"/>
                <a:pathLst>
                  <a:path w="4131241" h="2515060">
                    <a:moveTo>
                      <a:pt x="0" y="0"/>
                    </a:moveTo>
                    <a:lnTo>
                      <a:pt x="4131241" y="0"/>
                    </a:lnTo>
                    <a:lnTo>
                      <a:pt x="4131241" y="2515060"/>
                    </a:lnTo>
                    <a:lnTo>
                      <a:pt x="0" y="2515060"/>
                    </a:lnTo>
                    <a:close/>
                  </a:path>
                </a:pathLst>
              </a:custGeom>
              <a:solidFill>
                <a:srgbClr val="4F85DB"/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6350" y="6350"/>
                <a:ext cx="4131241" cy="2515060"/>
              </a:xfrm>
              <a:custGeom>
                <a:avLst/>
                <a:gdLst/>
                <a:ahLst/>
                <a:cxnLst/>
                <a:rect l="l" t="t" r="r" b="b"/>
                <a:pathLst>
                  <a:path w="4131241" h="2515060">
                    <a:moveTo>
                      <a:pt x="0" y="0"/>
                    </a:moveTo>
                    <a:lnTo>
                      <a:pt x="4131241" y="0"/>
                    </a:lnTo>
                    <a:lnTo>
                      <a:pt x="4131241" y="2515060"/>
                    </a:lnTo>
                    <a:lnTo>
                      <a:pt x="0" y="2515060"/>
                    </a:lnTo>
                    <a:close/>
                  </a:path>
                </a:pathLst>
              </a:custGeom>
              <a:solidFill>
                <a:srgbClr val="FAFCFF"/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0" y="0"/>
                <a:ext cx="4143941" cy="2527760"/>
              </a:xfrm>
              <a:custGeom>
                <a:avLst/>
                <a:gdLst/>
                <a:ahLst/>
                <a:cxnLst/>
                <a:rect l="l" t="t" r="r" b="b"/>
                <a:pathLst>
                  <a:path w="4143941" h="2527760">
                    <a:moveTo>
                      <a:pt x="4143941" y="2527760"/>
                    </a:moveTo>
                    <a:lnTo>
                      <a:pt x="0" y="2527760"/>
                    </a:lnTo>
                    <a:lnTo>
                      <a:pt x="0" y="0"/>
                    </a:lnTo>
                    <a:lnTo>
                      <a:pt x="4143941" y="0"/>
                    </a:lnTo>
                    <a:lnTo>
                      <a:pt x="4143941" y="2527760"/>
                    </a:lnTo>
                    <a:close/>
                    <a:moveTo>
                      <a:pt x="12700" y="2515060"/>
                    </a:moveTo>
                    <a:lnTo>
                      <a:pt x="4131241" y="2515060"/>
                    </a:lnTo>
                    <a:lnTo>
                      <a:pt x="4131241" y="12700"/>
                    </a:lnTo>
                    <a:lnTo>
                      <a:pt x="12700" y="12700"/>
                    </a:lnTo>
                    <a:lnTo>
                      <a:pt x="12700" y="2515060"/>
                    </a:lnTo>
                    <a:close/>
                  </a:path>
                </a:pathLst>
              </a:custGeom>
              <a:solidFill>
                <a:srgbClr val="4F85DB"/>
              </a:solidFill>
            </p:spPr>
          </p:sp>
        </p:grpSp>
        <p:sp>
          <p:nvSpPr>
            <p:cNvPr id="54" name="TextBox 54"/>
            <p:cNvSpPr txBox="1"/>
            <p:nvPr/>
          </p:nvSpPr>
          <p:spPr>
            <a:xfrm>
              <a:off x="8403387" y="5524415"/>
              <a:ext cx="936662" cy="208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</a:pPr>
              <a:r>
                <a:rPr lang="en-US" sz="1397" b="1">
                  <a:solidFill>
                    <a:srgbClr val="414042"/>
                  </a:solidFill>
                  <a:latin typeface="Barlow" panose="00000500000000000000" pitchFamily="2" charset="0"/>
                </a:rPr>
                <a:t>Resolution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946782" y="5860146"/>
              <a:ext cx="1849873" cy="722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en-US" sz="1159">
                  <a:solidFill>
                    <a:srgbClr val="000000"/>
                  </a:solidFill>
                  <a:latin typeface="Barlow Light"/>
                </a:rPr>
                <a:t>Jack and Lucy outsmart Captain Black, recover the treasure, and escape the island</a:t>
              </a:r>
            </a:p>
          </p:txBody>
        </p:sp>
        <p:sp>
          <p:nvSpPr>
            <p:cNvPr id="56" name="AutoShape 56"/>
            <p:cNvSpPr/>
            <p:nvPr/>
          </p:nvSpPr>
          <p:spPr>
            <a:xfrm flipH="1" flipV="1">
              <a:off x="7073707" y="5381327"/>
              <a:ext cx="638175" cy="711336"/>
            </a:xfrm>
            <a:prstGeom prst="line">
              <a:avLst/>
            </a:prstGeom>
            <a:ln w="28575" cap="flat">
              <a:solidFill>
                <a:srgbClr val="4F85DB"/>
              </a:solidFill>
              <a:prstDash val="solid"/>
              <a:headEnd type="arrow" w="med" len="sm"/>
              <a:tailEnd type="none" w="sm" len="sm"/>
            </a:ln>
          </p:spPr>
        </p:sp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40104" y="6609883"/>
              <a:ext cx="947533" cy="156343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835707" y="3482244"/>
              <a:ext cx="1944427" cy="1633319"/>
            </a:xfrm>
            <a:prstGeom prst="rect">
              <a:avLst/>
            </a:prstGeom>
          </p:spPr>
        </p:pic>
        <p:sp>
          <p:nvSpPr>
            <p:cNvPr id="59" name="TextBox 59"/>
            <p:cNvSpPr txBox="1"/>
            <p:nvPr/>
          </p:nvSpPr>
          <p:spPr>
            <a:xfrm>
              <a:off x="2387070" y="568990"/>
              <a:ext cx="5917860" cy="594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85"/>
                </a:lnSpc>
              </a:pPr>
              <a:r>
                <a:rPr lang="en-US" sz="4036" dirty="0">
                  <a:solidFill>
                    <a:srgbClr val="000000"/>
                  </a:solidFill>
                  <a:latin typeface="Barlow Black"/>
                </a:rPr>
                <a:t>ADVENTURE STORY MAP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122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Barlow Black</vt:lpstr>
      <vt:lpstr>Arial</vt:lpstr>
      <vt:lpstr>Barlow Light</vt:lpstr>
      <vt:lpstr>Calibri</vt:lpstr>
      <vt:lpstr>Barlow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 template</dc:title>
  <cp:lastModifiedBy>HUONG NGUYEN THU</cp:lastModifiedBy>
  <cp:revision>2</cp:revision>
  <dcterms:created xsi:type="dcterms:W3CDTF">2006-08-16T00:00:00Z</dcterms:created>
  <dcterms:modified xsi:type="dcterms:W3CDTF">2023-04-14T23:45:59Z</dcterms:modified>
  <dc:identifier>DAFf7x7ITDk</dc:identifier>
</cp:coreProperties>
</file>