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Medium" pitchFamily="2" charset="0"/>
      <p:regular r:id="rId13"/>
      <p:italic r:id="rId14"/>
    </p:embeddedFont>
    <p:embeddedFont>
      <p:font typeface="Montserrat SemiBold" pitchFamily="2" charset="0"/>
      <p:bold r:id="rId15"/>
      <p:boldItalic r:id="rId16"/>
    </p:embeddedFont>
    <p:embeddedFont>
      <p:font typeface="Playfair Display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14B"/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presProps" Target="pres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>
            <a:extLst>
              <a:ext uri="{FF2B5EF4-FFF2-40B4-BE49-F238E27FC236}">
                <a16:creationId xmlns:a16="http://schemas.microsoft.com/office/drawing/2014/main" id="{C53604A9-E177-8405-9AC3-B8461D4D10A8}"/>
              </a:ext>
            </a:extLst>
          </p:cNvPr>
          <p:cNvGrpSpPr/>
          <p:nvPr/>
        </p:nvGrpSpPr>
        <p:grpSpPr>
          <a:xfrm>
            <a:off x="-1750" y="516700"/>
            <a:ext cx="7560000" cy="9521780"/>
            <a:chOff x="-1750" y="516700"/>
            <a:chExt cx="7560000" cy="9521780"/>
          </a:xfrm>
        </p:grpSpPr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4057B4F1-4F65-6C78-F51E-584EC1352AB9}"/>
                </a:ext>
              </a:extLst>
            </p:cNvPr>
            <p:cNvGrpSpPr/>
            <p:nvPr/>
          </p:nvGrpSpPr>
          <p:grpSpPr>
            <a:xfrm>
              <a:off x="0" y="7871870"/>
              <a:ext cx="7556500" cy="2166610"/>
              <a:chOff x="0" y="7871870"/>
              <a:chExt cx="7556500" cy="2166610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3780000" y="9127890"/>
                <a:ext cx="3149264" cy="910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"Samantha is one of the most diligent and dedicated individuals I have had the pleasure of working with.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Her ability to understand market trends and her commitment to meeting deadlines have had a remarkable impact on our team and the company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as a whole."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3780000" y="8695591"/>
                <a:ext cx="2913892" cy="345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i="1" dirty="0">
                    <a:solidFill>
                      <a:srgbClr val="000000"/>
                    </a:solidFill>
                    <a:latin typeface="Montserrat SemiBold" pitchFamily="2" charset="0"/>
                  </a:rPr>
                  <a:t>Sarah was my direct supervisor at DEF Corporation from 2020-2023.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3780000" y="8427070"/>
                <a:ext cx="3149264" cy="179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b="1" spc="11" dirty="0">
                    <a:solidFill>
                      <a:srgbClr val="000000"/>
                    </a:solidFill>
                    <a:latin typeface="Montserrat" pitchFamily="2" charset="0"/>
                  </a:rPr>
                  <a:t>Frame of reference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70375" y="8905415"/>
                <a:ext cx="3149265" cy="846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DEF Corporation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2222 Cedar Lane, Metropolis, ST 89123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(333) 333-3333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sarahwilliams@defcorp.com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70375" y="8674954"/>
                <a:ext cx="3149265" cy="166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i="1" dirty="0">
                    <a:solidFill>
                      <a:srgbClr val="000000"/>
                    </a:solidFill>
                    <a:latin typeface="Montserrat SemiBold" pitchFamily="2" charset="0"/>
                  </a:rPr>
                  <a:t>Director of Marketing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570375" y="8438977"/>
                <a:ext cx="3149265" cy="183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b="1" spc="11" dirty="0">
                    <a:solidFill>
                      <a:srgbClr val="000000"/>
                    </a:solidFill>
                    <a:latin typeface="Montserrat" pitchFamily="2" charset="0"/>
                  </a:rPr>
                  <a:t>Sarah Williams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381657" y="8460408"/>
                <a:ext cx="145796" cy="145796"/>
              </a:xfrm>
              <a:custGeom>
                <a:avLst/>
                <a:gdLst/>
                <a:ahLst/>
                <a:cxnLst/>
                <a:rect l="l" t="t" r="r" b="b"/>
                <a:pathLst>
                  <a:path w="194394" h="194394">
                    <a:moveTo>
                      <a:pt x="0" y="0"/>
                    </a:moveTo>
                    <a:lnTo>
                      <a:pt x="194394" y="0"/>
                    </a:lnTo>
                    <a:lnTo>
                      <a:pt x="194394" y="194394"/>
                    </a:lnTo>
                    <a:lnTo>
                      <a:pt x="0" y="1943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22"/>
              <p:cNvSpPr>
                <a:spLocks/>
              </p:cNvSpPr>
              <p:nvPr/>
            </p:nvSpPr>
            <p:spPr>
              <a:xfrm flipH="1">
                <a:off x="0" y="8233908"/>
                <a:ext cx="7556500" cy="0"/>
              </a:xfrm>
              <a:prstGeom prst="line">
                <a:avLst/>
              </a:prstGeom>
              <a:ln w="19050" cap="rnd">
                <a:solidFill>
                  <a:srgbClr val="D861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53657" y="7871870"/>
                <a:ext cx="1950654" cy="243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700" i="1" spc="-17" dirty="0">
                    <a:solidFill>
                      <a:srgbClr val="000000"/>
                    </a:solidFill>
                    <a:latin typeface="Playfair Display" pitchFamily="2" charset="0"/>
                  </a:rPr>
                  <a:t>Reference #3:</a:t>
                </a:r>
              </a:p>
            </p:txBody>
          </p:sp>
        </p:grpSp>
        <p:grpSp>
          <p:nvGrpSpPr>
            <p:cNvPr id="44" name="Group 3">
              <a:extLst>
                <a:ext uri="{FF2B5EF4-FFF2-40B4-BE49-F238E27FC236}">
                  <a16:creationId xmlns:a16="http://schemas.microsoft.com/office/drawing/2014/main" id="{0C5BA519-6915-3B83-CEA1-EAFC2448756F}"/>
                </a:ext>
              </a:extLst>
            </p:cNvPr>
            <p:cNvGrpSpPr/>
            <p:nvPr/>
          </p:nvGrpSpPr>
          <p:grpSpPr>
            <a:xfrm>
              <a:off x="0" y="5262369"/>
              <a:ext cx="7556500" cy="2169552"/>
              <a:chOff x="0" y="5244878"/>
              <a:chExt cx="7556500" cy="2169552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3780000" y="6656240"/>
                <a:ext cx="3149264" cy="7581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"Samantha was an invaluable member of our project team. Her innovative marketing strategies and dedication to the project contributed significantly to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our success. Her positive attitude and collaborative spirit were contagious."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3780000" y="6071541"/>
                <a:ext cx="2913892" cy="5253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i="1" dirty="0">
                    <a:solidFill>
                      <a:srgbClr val="000000"/>
                    </a:solidFill>
                    <a:latin typeface="Montserrat SemiBold" pitchFamily="2" charset="0"/>
                  </a:rPr>
                  <a:t>Michael and I worked together on a joint project between XYZ Corporation and ABC Enterprises in 2019.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3780000" y="5800079"/>
                <a:ext cx="3149264" cy="179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b="1" spc="11" dirty="0">
                    <a:solidFill>
                      <a:srgbClr val="000000"/>
                    </a:solidFill>
                    <a:latin typeface="Montserrat" pitchFamily="2" charset="0"/>
                  </a:rPr>
                  <a:t>Frame of reference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70375" y="6278423"/>
                <a:ext cx="3149265" cy="846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ABC Enterprises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9011 Redwood Blvd, Metropolis, ST 89123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(444) 444-4444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michaelanderson@abcenterprises.com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70375" y="6047962"/>
                <a:ext cx="3149265" cy="166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i="1" dirty="0">
                    <a:solidFill>
                      <a:srgbClr val="000000"/>
                    </a:solidFill>
                    <a:latin typeface="Montserrat SemiBold" pitchFamily="2" charset="0"/>
                  </a:rPr>
                  <a:t>Chief Marketing Officer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70375" y="5811985"/>
                <a:ext cx="3149265" cy="183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b="1" spc="11" dirty="0">
                    <a:solidFill>
                      <a:srgbClr val="000000"/>
                    </a:solidFill>
                    <a:latin typeface="Montserrat" pitchFamily="2" charset="0"/>
                  </a:rPr>
                  <a:t>Michael Anderson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81657" y="5833416"/>
                <a:ext cx="145796" cy="145796"/>
              </a:xfrm>
              <a:custGeom>
                <a:avLst/>
                <a:gdLst/>
                <a:ahLst/>
                <a:cxnLst/>
                <a:rect l="l" t="t" r="r" b="b"/>
                <a:pathLst>
                  <a:path w="194394" h="194394">
                    <a:moveTo>
                      <a:pt x="0" y="0"/>
                    </a:moveTo>
                    <a:lnTo>
                      <a:pt x="194394" y="0"/>
                    </a:lnTo>
                    <a:lnTo>
                      <a:pt x="194394" y="194394"/>
                    </a:lnTo>
                    <a:lnTo>
                      <a:pt x="0" y="1943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>
                <a:spLocks/>
              </p:cNvSpPr>
              <p:nvPr/>
            </p:nvSpPr>
            <p:spPr>
              <a:xfrm flipH="1">
                <a:off x="0" y="5606916"/>
                <a:ext cx="7556500" cy="0"/>
              </a:xfrm>
              <a:prstGeom prst="line">
                <a:avLst/>
              </a:prstGeom>
              <a:ln w="19050" cap="rnd">
                <a:solidFill>
                  <a:srgbClr val="D861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53657" y="5244878"/>
                <a:ext cx="1950654" cy="243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700" i="1" spc="-17" dirty="0">
                    <a:solidFill>
                      <a:srgbClr val="000000"/>
                    </a:solidFill>
                    <a:latin typeface="Playfair Display" pitchFamily="2" charset="0"/>
                  </a:rPr>
                  <a:t>Reference #2:</a:t>
                </a:r>
              </a:p>
            </p:txBody>
          </p:sp>
        </p:grpSp>
        <p:grpSp>
          <p:nvGrpSpPr>
            <p:cNvPr id="43" name="Group 2">
              <a:extLst>
                <a:ext uri="{FF2B5EF4-FFF2-40B4-BE49-F238E27FC236}">
                  <a16:creationId xmlns:a16="http://schemas.microsoft.com/office/drawing/2014/main" id="{90FF5952-2819-2F46-AB26-A0E0715EAACB}"/>
                </a:ext>
              </a:extLst>
            </p:cNvPr>
            <p:cNvGrpSpPr/>
            <p:nvPr/>
          </p:nvGrpSpPr>
          <p:grpSpPr>
            <a:xfrm>
              <a:off x="0" y="2819931"/>
              <a:ext cx="7556500" cy="2002488"/>
              <a:chOff x="0" y="2819931"/>
              <a:chExt cx="7556500" cy="2002488"/>
            </a:xfrm>
          </p:grpSpPr>
          <p:sp>
            <p:nvSpPr>
              <p:cNvPr id="40" name="TextBox 40"/>
              <p:cNvSpPr txBox="1"/>
              <p:nvPr/>
            </p:nvSpPr>
            <p:spPr>
              <a:xfrm>
                <a:off x="3780000" y="4064229"/>
                <a:ext cx="3024000" cy="7581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"Samantha has always been an active participant in class. Her keen interest in the subject and critical thinking skills set her apart. She consistently demonstrated a clear understanding of complex marketing theories and models."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780000" y="3651356"/>
                <a:ext cx="2913892" cy="3458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i="1" dirty="0">
                    <a:solidFill>
                      <a:srgbClr val="000000"/>
                    </a:solidFill>
                    <a:latin typeface="Montserrat SemiBold" pitchFamily="2" charset="0"/>
                  </a:rPr>
                  <a:t>Dr. Hughes was my academic advisor during my undergraduate studies.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3780000" y="3379894"/>
                <a:ext cx="3149264" cy="1790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b="1" spc="11" dirty="0">
                    <a:solidFill>
                      <a:srgbClr val="000000"/>
                    </a:solidFill>
                    <a:latin typeface="Montserrat" pitchFamily="2" charset="0"/>
                  </a:rPr>
                  <a:t>Frame of reference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70375" y="3853476"/>
                <a:ext cx="3149265" cy="8460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Metropolis University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6789 Birch Street, Metropolis, ST 89123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(555) 555-5555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 pitchFamily="2" charset="0"/>
                  </a:rPr>
                  <a:t>jessicahughes@metropolisuniv.edu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70375" y="3618019"/>
                <a:ext cx="3149265" cy="1662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9"/>
                  </a:lnSpc>
                </a:pPr>
                <a:r>
                  <a:rPr lang="en-US" sz="999" i="1" dirty="0">
                    <a:solidFill>
                      <a:srgbClr val="000000"/>
                    </a:solidFill>
                    <a:latin typeface="Montserrat SemiBold" pitchFamily="2" charset="0"/>
                  </a:rPr>
                  <a:t>Professor of Marketing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70375" y="3387038"/>
                <a:ext cx="3149265" cy="1839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40"/>
                  </a:lnSpc>
                </a:pPr>
                <a:r>
                  <a:rPr lang="en-US" sz="1100" b="1" spc="11" dirty="0">
                    <a:solidFill>
                      <a:srgbClr val="000000"/>
                    </a:solidFill>
                    <a:latin typeface="Montserrat" pitchFamily="2" charset="0"/>
                  </a:rPr>
                  <a:t>Dr. Jessica Hughes</a:t>
                </a: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381657" y="3408469"/>
                <a:ext cx="145796" cy="145796"/>
              </a:xfrm>
              <a:custGeom>
                <a:avLst/>
                <a:gdLst/>
                <a:ahLst/>
                <a:cxnLst/>
                <a:rect l="l" t="t" r="r" b="b"/>
                <a:pathLst>
                  <a:path w="194394" h="194394">
                    <a:moveTo>
                      <a:pt x="0" y="0"/>
                    </a:moveTo>
                    <a:lnTo>
                      <a:pt x="194394" y="0"/>
                    </a:lnTo>
                    <a:lnTo>
                      <a:pt x="194394" y="194394"/>
                    </a:lnTo>
                    <a:lnTo>
                      <a:pt x="0" y="1943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>
                <a:spLocks/>
              </p:cNvSpPr>
              <p:nvPr/>
            </p:nvSpPr>
            <p:spPr>
              <a:xfrm flipH="1">
                <a:off x="0" y="3181969"/>
                <a:ext cx="7556500" cy="0"/>
              </a:xfrm>
              <a:prstGeom prst="line">
                <a:avLst/>
              </a:prstGeom>
              <a:ln w="19050" cap="rnd">
                <a:solidFill>
                  <a:srgbClr val="D8614B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53657" y="2819931"/>
                <a:ext cx="1950654" cy="243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700" i="1" spc="-17" dirty="0">
                    <a:solidFill>
                      <a:srgbClr val="000000"/>
                    </a:solidFill>
                    <a:latin typeface="Playfair Display" pitchFamily="2" charset="0"/>
                  </a:rPr>
                  <a:t>Reference #1:</a:t>
                </a:r>
              </a:p>
            </p:txBody>
          </p:sp>
        </p:grpSp>
        <p:sp>
          <p:nvSpPr>
            <p:cNvPr id="9" name="Professional References"/>
            <p:cNvSpPr txBox="1"/>
            <p:nvPr/>
          </p:nvSpPr>
          <p:spPr>
            <a:xfrm>
              <a:off x="1609354" y="2113053"/>
              <a:ext cx="4337792" cy="313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9"/>
                </a:lnSpc>
              </a:pPr>
              <a:r>
                <a:rPr lang="en-US" sz="2199" b="1" i="1" spc="-21" dirty="0">
                  <a:solidFill>
                    <a:srgbClr val="000000"/>
                  </a:solidFill>
                  <a:latin typeface="Playfair Display" pitchFamily="2" charset="0"/>
                </a:rPr>
                <a:t>Professional References</a:t>
              </a:r>
            </a:p>
          </p:txBody>
        </p:sp>
        <p:grpSp>
          <p:nvGrpSpPr>
            <p:cNvPr id="47" name="Group 1">
              <a:extLst>
                <a:ext uri="{FF2B5EF4-FFF2-40B4-BE49-F238E27FC236}">
                  <a16:creationId xmlns:a16="http://schemas.microsoft.com/office/drawing/2014/main" id="{F5D69032-C181-3FE8-D946-04F703927562}"/>
                </a:ext>
              </a:extLst>
            </p:cNvPr>
            <p:cNvGrpSpPr/>
            <p:nvPr/>
          </p:nvGrpSpPr>
          <p:grpSpPr>
            <a:xfrm>
              <a:off x="-1750" y="516700"/>
              <a:ext cx="7560000" cy="1140300"/>
              <a:chOff x="-1750" y="516700"/>
              <a:chExt cx="7560000" cy="11403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43A0641-303A-ABD9-E695-4B580596F3D7}"/>
                  </a:ext>
                </a:extLst>
              </p:cNvPr>
              <p:cNvGrpSpPr/>
              <p:nvPr/>
            </p:nvGrpSpPr>
            <p:grpSpPr>
              <a:xfrm>
                <a:off x="-1750" y="1457610"/>
                <a:ext cx="7560000" cy="199390"/>
                <a:chOff x="0" y="1457610"/>
                <a:chExt cx="7560000" cy="199390"/>
              </a:xfrm>
            </p:grpSpPr>
            <p:sp>
              <p:nvSpPr>
                <p:cNvPr id="7" name="TextBox 7"/>
                <p:cNvSpPr txBox="1"/>
                <p:nvPr/>
              </p:nvSpPr>
              <p:spPr>
                <a:xfrm>
                  <a:off x="0" y="1457610"/>
                  <a:ext cx="7560000" cy="1993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09"/>
                    </a:lnSpc>
                  </a:pPr>
                  <a:r>
                    <a:rPr lang="en-US" sz="1149" spc="45" dirty="0">
                      <a:solidFill>
                        <a:srgbClr val="000000"/>
                      </a:solidFill>
                      <a:latin typeface="Montserrat Medium"/>
                    </a:rPr>
                    <a:t>(123) 987-6540      samanthabrown@email.com</a:t>
                  </a:r>
                </a:p>
              </p:txBody>
            </p:sp>
            <p:sp>
              <p:nvSpPr>
                <p:cNvPr id="8" name="Freeform 8"/>
                <p:cNvSpPr/>
                <p:nvPr/>
              </p:nvSpPr>
              <p:spPr>
                <a:xfrm>
                  <a:off x="3130934" y="1484407"/>
                  <a:ext cx="145796" cy="145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6" h="145796">
                      <a:moveTo>
                        <a:pt x="0" y="0"/>
                      </a:moveTo>
                      <a:lnTo>
                        <a:pt x="145796" y="0"/>
                      </a:lnTo>
                      <a:lnTo>
                        <a:pt x="145796" y="145796"/>
                      </a:lnTo>
                      <a:lnTo>
                        <a:pt x="0" y="1457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" name="TextBox 2"/>
              <p:cNvSpPr txBox="1"/>
              <p:nvPr/>
            </p:nvSpPr>
            <p:spPr>
              <a:xfrm>
                <a:off x="-1750" y="1219335"/>
                <a:ext cx="7560000" cy="1993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9"/>
                  </a:lnSpc>
                </a:pPr>
                <a:r>
                  <a:rPr lang="en-US" sz="1149" spc="45" dirty="0">
                    <a:solidFill>
                      <a:srgbClr val="000000"/>
                    </a:solidFill>
                    <a:latin typeface="Montserrat Medium"/>
                  </a:rPr>
                  <a:t>123 Anywhere St., Any City, ST 12345  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F1B13A-C423-3BDA-8DB2-8955973A657F}"/>
                  </a:ext>
                </a:extLst>
              </p:cNvPr>
              <p:cNvGrpSpPr/>
              <p:nvPr/>
            </p:nvGrpSpPr>
            <p:grpSpPr>
              <a:xfrm>
                <a:off x="701853" y="516700"/>
                <a:ext cx="6152794" cy="664535"/>
                <a:chOff x="701853" y="516700"/>
                <a:chExt cx="6152794" cy="664535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6190112" y="516700"/>
                  <a:ext cx="664535" cy="66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047" h="886047">
                      <a:moveTo>
                        <a:pt x="0" y="0"/>
                      </a:moveTo>
                      <a:lnTo>
                        <a:pt x="886047" y="0"/>
                      </a:lnTo>
                      <a:lnTo>
                        <a:pt x="886047" y="886047"/>
                      </a:lnTo>
                      <a:lnTo>
                        <a:pt x="0" y="8860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" name="Freeform 5"/>
                <p:cNvSpPr/>
                <p:nvPr/>
              </p:nvSpPr>
              <p:spPr>
                <a:xfrm>
                  <a:off x="701853" y="516700"/>
                  <a:ext cx="664535" cy="664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047" h="886047">
                      <a:moveTo>
                        <a:pt x="0" y="0"/>
                      </a:moveTo>
                      <a:lnTo>
                        <a:pt x="886047" y="0"/>
                      </a:lnTo>
                      <a:lnTo>
                        <a:pt x="886047" y="886047"/>
                      </a:lnTo>
                      <a:lnTo>
                        <a:pt x="0" y="8860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1151195" y="670214"/>
                  <a:ext cx="5254109" cy="3847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965"/>
                    </a:lnSpc>
                  </a:pPr>
                  <a:r>
                    <a:rPr lang="en-US" sz="3294" b="1" spc="164" dirty="0">
                      <a:solidFill>
                        <a:srgbClr val="000000"/>
                      </a:solidFill>
                      <a:latin typeface="Playfair Display" pitchFamily="2" charset="0"/>
                    </a:rPr>
                    <a:t>SAMANTHA BROWN</a:t>
                  </a:r>
                </a:p>
              </p:txBody>
            </p:sp>
          </p:grpSp>
        </p:grpSp>
        <p:sp>
          <p:nvSpPr>
            <p:cNvPr id="41" name="TemplateLAB"/>
            <p:cNvSpPr/>
            <p:nvPr/>
          </p:nvSpPr>
          <p:spPr>
            <a:xfrm rot="16200000">
              <a:off x="6631194" y="1631388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1" y="0"/>
                  </a:lnTo>
                  <a:lnTo>
                    <a:pt x="713941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278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 Light</vt:lpstr>
      <vt:lpstr>Montserrat SemiBold</vt:lpstr>
      <vt:lpstr>Montserrat</vt:lpstr>
      <vt:lpstr>Playfair Display</vt:lpstr>
      <vt:lpstr>Calibri</vt:lpstr>
      <vt:lpstr>Arial</vt:lpstr>
      <vt:lpstr>Montserrat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7</cp:revision>
  <dcterms:created xsi:type="dcterms:W3CDTF">2023-08-04T02:53:57Z</dcterms:created>
  <dcterms:modified xsi:type="dcterms:W3CDTF">2023-08-04T13:51:19Z</dcterms:modified>
</cp:coreProperties>
</file>