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DM Serif Display" pitchFamily="2" charset="0"/>
      <p:regular r:id="rId9"/>
      <p:italic r:id="rId10"/>
    </p:embeddedFont>
    <p:embeddedFont>
      <p:font typeface="Nunito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8">
            <a:extLst>
              <a:ext uri="{FF2B5EF4-FFF2-40B4-BE49-F238E27FC236}">
                <a16:creationId xmlns:a16="http://schemas.microsoft.com/office/drawing/2014/main" id="{0D53E373-E045-BAAE-F2D1-444F222D1640}"/>
              </a:ext>
            </a:extLst>
          </p:cNvPr>
          <p:cNvGrpSpPr/>
          <p:nvPr/>
        </p:nvGrpSpPr>
        <p:grpSpPr>
          <a:xfrm>
            <a:off x="433706" y="352636"/>
            <a:ext cx="6689962" cy="9796227"/>
            <a:chOff x="433706" y="352636"/>
            <a:chExt cx="6689962" cy="9796227"/>
          </a:xfrm>
        </p:grpSpPr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5921DC99-AFBF-B469-C349-BC21B47065F0}"/>
                </a:ext>
              </a:extLst>
            </p:cNvPr>
            <p:cNvGrpSpPr/>
            <p:nvPr/>
          </p:nvGrpSpPr>
          <p:grpSpPr>
            <a:xfrm>
              <a:off x="433707" y="8440031"/>
              <a:ext cx="6689961" cy="999830"/>
              <a:chOff x="434145" y="8440031"/>
              <a:chExt cx="6689961" cy="9998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34145" y="8440031"/>
                <a:ext cx="6689961" cy="999830"/>
              </a:xfrm>
              <a:custGeom>
                <a:avLst/>
                <a:gdLst/>
                <a:ahLst/>
                <a:cxnLst/>
                <a:rect l="l" t="t" r="r" b="b"/>
                <a:pathLst>
                  <a:path w="2397531" h="358317">
                    <a:moveTo>
                      <a:pt x="17359" y="0"/>
                    </a:moveTo>
                    <a:lnTo>
                      <a:pt x="2380173" y="0"/>
                    </a:lnTo>
                    <a:cubicBezTo>
                      <a:pt x="2389759" y="0"/>
                      <a:pt x="2397531" y="7772"/>
                      <a:pt x="2397531" y="17359"/>
                    </a:cubicBezTo>
                    <a:lnTo>
                      <a:pt x="2397531" y="340958"/>
                    </a:lnTo>
                    <a:cubicBezTo>
                      <a:pt x="2397531" y="345562"/>
                      <a:pt x="2395702" y="349977"/>
                      <a:pt x="2392447" y="353232"/>
                    </a:cubicBezTo>
                    <a:cubicBezTo>
                      <a:pt x="2389192" y="356488"/>
                      <a:pt x="2384776" y="358317"/>
                      <a:pt x="2380173" y="358317"/>
                    </a:cubicBezTo>
                    <a:lnTo>
                      <a:pt x="17359" y="358317"/>
                    </a:lnTo>
                    <a:cubicBezTo>
                      <a:pt x="7772" y="358317"/>
                      <a:pt x="0" y="350545"/>
                      <a:pt x="0" y="340958"/>
                    </a:cubicBezTo>
                    <a:lnTo>
                      <a:pt x="0" y="17359"/>
                    </a:lnTo>
                    <a:cubicBezTo>
                      <a:pt x="0" y="7772"/>
                      <a:pt x="7772" y="0"/>
                      <a:pt x="1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95436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34539" y="8923445"/>
                <a:ext cx="6068587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Anna is motivated by a desire to make the world a better place through technology. Her ultimate goal is to create a software program that will help people live happier, healthier lives.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34539" y="8514664"/>
                <a:ext cx="2551940" cy="3445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sz="2000" dirty="0">
                    <a:solidFill>
                      <a:srgbClr val="795436"/>
                    </a:solidFill>
                    <a:latin typeface="DM Serif Display"/>
                  </a:rPr>
                  <a:t>Motivations and Goals</a:t>
                </a:r>
              </a:p>
            </p:txBody>
          </p:sp>
        </p:grp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CE55C5F2-D96E-CC65-212B-C0056E810B0E}"/>
                </a:ext>
              </a:extLst>
            </p:cNvPr>
            <p:cNvGrpSpPr/>
            <p:nvPr/>
          </p:nvGrpSpPr>
          <p:grpSpPr>
            <a:xfrm>
              <a:off x="433707" y="5782927"/>
              <a:ext cx="6689961" cy="2477988"/>
              <a:chOff x="434145" y="5782927"/>
              <a:chExt cx="6689961" cy="24779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DC4DA69-BB9B-68ED-AF97-39CB6EBDF590}"/>
                  </a:ext>
                </a:extLst>
              </p:cNvPr>
              <p:cNvGrpSpPr/>
              <p:nvPr/>
            </p:nvGrpSpPr>
            <p:grpSpPr>
              <a:xfrm>
                <a:off x="5009436" y="5782927"/>
                <a:ext cx="2114670" cy="2477988"/>
                <a:chOff x="5009436" y="5782927"/>
                <a:chExt cx="2114670" cy="2477988"/>
              </a:xfrm>
            </p:grpSpPr>
            <p:sp>
              <p:nvSpPr>
                <p:cNvPr id="45" name="Freeform 45"/>
                <p:cNvSpPr/>
                <p:nvPr/>
              </p:nvSpPr>
              <p:spPr>
                <a:xfrm>
                  <a:off x="5009436" y="5782927"/>
                  <a:ext cx="2114670" cy="2477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850" h="888055">
                      <a:moveTo>
                        <a:pt x="54916" y="0"/>
                      </a:moveTo>
                      <a:lnTo>
                        <a:pt x="702934" y="0"/>
                      </a:lnTo>
                      <a:cubicBezTo>
                        <a:pt x="733264" y="0"/>
                        <a:pt x="757850" y="24587"/>
                        <a:pt x="757850" y="54916"/>
                      </a:cubicBezTo>
                      <a:lnTo>
                        <a:pt x="757850" y="833139"/>
                      </a:lnTo>
                      <a:cubicBezTo>
                        <a:pt x="757850" y="847704"/>
                        <a:pt x="752064" y="861672"/>
                        <a:pt x="741766" y="871970"/>
                      </a:cubicBezTo>
                      <a:cubicBezTo>
                        <a:pt x="731467" y="882269"/>
                        <a:pt x="717499" y="888055"/>
                        <a:pt x="702934" y="888055"/>
                      </a:cubicBezTo>
                      <a:lnTo>
                        <a:pt x="54916" y="888055"/>
                      </a:lnTo>
                      <a:cubicBezTo>
                        <a:pt x="24587" y="888055"/>
                        <a:pt x="0" y="863468"/>
                        <a:pt x="0" y="833139"/>
                      </a:cubicBezTo>
                      <a:lnTo>
                        <a:pt x="0" y="54916"/>
                      </a:lnTo>
                      <a:cubicBezTo>
                        <a:pt x="0" y="24587"/>
                        <a:pt x="24587" y="0"/>
                        <a:pt x="549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795436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5339683" y="6302555"/>
                  <a:ext cx="1585676" cy="3317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215903" lvl="1" indent="-107951">
                    <a:lnSpc>
                      <a:spcPts val="1400"/>
                    </a:lnSpc>
                    <a:buFont typeface="Arial"/>
                    <a:buChar char="•"/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Best friend: Rachel</a:t>
                  </a:r>
                </a:p>
                <a:p>
                  <a:pPr marL="215903" lvl="1" indent="-107951" algn="l">
                    <a:lnSpc>
                      <a:spcPts val="1400"/>
                    </a:lnSpc>
                    <a:buFont typeface="Arial"/>
                    <a:buChar char="•"/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Boyfriend: Mark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5244052" y="5924955"/>
                  <a:ext cx="1645439" cy="25003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795436"/>
                      </a:solidFill>
                      <a:latin typeface="DM Serif Display"/>
                    </a:rPr>
                    <a:t>Relationships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8FA4403-3813-FDFC-1570-CB61290E92F9}"/>
                  </a:ext>
                </a:extLst>
              </p:cNvPr>
              <p:cNvGrpSpPr/>
              <p:nvPr/>
            </p:nvGrpSpPr>
            <p:grpSpPr>
              <a:xfrm>
                <a:off x="2721791" y="5782927"/>
                <a:ext cx="2114670" cy="2477988"/>
                <a:chOff x="2721790" y="5782927"/>
                <a:chExt cx="2114670" cy="2477988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2721790" y="5782927"/>
                  <a:ext cx="2114670" cy="2477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850" h="888055">
                      <a:moveTo>
                        <a:pt x="54916" y="0"/>
                      </a:moveTo>
                      <a:lnTo>
                        <a:pt x="702934" y="0"/>
                      </a:lnTo>
                      <a:cubicBezTo>
                        <a:pt x="733264" y="0"/>
                        <a:pt x="757850" y="24587"/>
                        <a:pt x="757850" y="54916"/>
                      </a:cubicBezTo>
                      <a:lnTo>
                        <a:pt x="757850" y="833139"/>
                      </a:lnTo>
                      <a:cubicBezTo>
                        <a:pt x="757850" y="847704"/>
                        <a:pt x="752064" y="861672"/>
                        <a:pt x="741766" y="871970"/>
                      </a:cubicBezTo>
                      <a:cubicBezTo>
                        <a:pt x="731467" y="882269"/>
                        <a:pt x="717499" y="888055"/>
                        <a:pt x="702934" y="888055"/>
                      </a:cubicBezTo>
                      <a:lnTo>
                        <a:pt x="54916" y="888055"/>
                      </a:lnTo>
                      <a:cubicBezTo>
                        <a:pt x="24587" y="888055"/>
                        <a:pt x="0" y="863468"/>
                        <a:pt x="0" y="833139"/>
                      </a:cubicBezTo>
                      <a:lnTo>
                        <a:pt x="0" y="54916"/>
                      </a:lnTo>
                      <a:cubicBezTo>
                        <a:pt x="0" y="24587"/>
                        <a:pt x="24587" y="0"/>
                        <a:pt x="549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795436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2997751" y="7470630"/>
                  <a:ext cx="1562749" cy="476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544" h="219374">
                      <a:moveTo>
                        <a:pt x="109687" y="0"/>
                      </a:moveTo>
                      <a:lnTo>
                        <a:pt x="609856" y="0"/>
                      </a:lnTo>
                      <a:cubicBezTo>
                        <a:pt x="670435" y="0"/>
                        <a:pt x="719544" y="49109"/>
                        <a:pt x="719544" y="109687"/>
                      </a:cubicBezTo>
                      <a:lnTo>
                        <a:pt x="719544" y="109687"/>
                      </a:lnTo>
                      <a:cubicBezTo>
                        <a:pt x="719544" y="170266"/>
                        <a:pt x="670435" y="219374"/>
                        <a:pt x="609856" y="219374"/>
                      </a:cubicBezTo>
                      <a:lnTo>
                        <a:pt x="109687" y="219374"/>
                      </a:lnTo>
                      <a:cubicBezTo>
                        <a:pt x="49109" y="219374"/>
                        <a:pt x="0" y="170266"/>
                        <a:pt x="0" y="109687"/>
                      </a:cubicBezTo>
                      <a:lnTo>
                        <a:pt x="0" y="109687"/>
                      </a:lnTo>
                      <a:cubicBezTo>
                        <a:pt x="0" y="49109"/>
                        <a:pt x="49109" y="0"/>
                        <a:pt x="109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795436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2986287" y="7531056"/>
                  <a:ext cx="1585677" cy="3365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Can be too hard </a:t>
                  </a:r>
                </a:p>
                <a:p>
                  <a:pPr algn="ctr">
                    <a:lnSpc>
                      <a:spcPts val="1400"/>
                    </a:lnSpc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on herself</a:t>
                  </a: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2997751" y="6999021"/>
                  <a:ext cx="1562749" cy="33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544" h="152617">
                      <a:moveTo>
                        <a:pt x="76308" y="0"/>
                      </a:moveTo>
                      <a:lnTo>
                        <a:pt x="643235" y="0"/>
                      </a:lnTo>
                      <a:cubicBezTo>
                        <a:pt x="685379" y="0"/>
                        <a:pt x="719544" y="34164"/>
                        <a:pt x="719544" y="76308"/>
                      </a:cubicBezTo>
                      <a:lnTo>
                        <a:pt x="719544" y="76308"/>
                      </a:lnTo>
                      <a:cubicBezTo>
                        <a:pt x="719544" y="118452"/>
                        <a:pt x="685379" y="152617"/>
                        <a:pt x="643235" y="152617"/>
                      </a:cubicBezTo>
                      <a:lnTo>
                        <a:pt x="76308" y="152617"/>
                      </a:lnTo>
                      <a:cubicBezTo>
                        <a:pt x="34164" y="152617"/>
                        <a:pt x="0" y="118452"/>
                        <a:pt x="0" y="76308"/>
                      </a:cubicBezTo>
                      <a:lnTo>
                        <a:pt x="0" y="76308"/>
                      </a:lnTo>
                      <a:cubicBezTo>
                        <a:pt x="0" y="34164"/>
                        <a:pt x="34164" y="0"/>
                        <a:pt x="763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795436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2986287" y="7072678"/>
                  <a:ext cx="1585677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Overthinks things</a:t>
                  </a:r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2997751" y="6527412"/>
                  <a:ext cx="1562749" cy="33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544" h="152617">
                      <a:moveTo>
                        <a:pt x="76308" y="0"/>
                      </a:moveTo>
                      <a:lnTo>
                        <a:pt x="643235" y="0"/>
                      </a:lnTo>
                      <a:cubicBezTo>
                        <a:pt x="685379" y="0"/>
                        <a:pt x="719544" y="34164"/>
                        <a:pt x="719544" y="76308"/>
                      </a:cubicBezTo>
                      <a:lnTo>
                        <a:pt x="719544" y="76308"/>
                      </a:lnTo>
                      <a:cubicBezTo>
                        <a:pt x="719544" y="118452"/>
                        <a:pt x="685379" y="152617"/>
                        <a:pt x="643235" y="152617"/>
                      </a:cubicBezTo>
                      <a:lnTo>
                        <a:pt x="76308" y="152617"/>
                      </a:lnTo>
                      <a:cubicBezTo>
                        <a:pt x="34164" y="152617"/>
                        <a:pt x="0" y="118452"/>
                        <a:pt x="0" y="76308"/>
                      </a:cubicBezTo>
                      <a:lnTo>
                        <a:pt x="0" y="76308"/>
                      </a:lnTo>
                      <a:cubicBezTo>
                        <a:pt x="0" y="34164"/>
                        <a:pt x="34164" y="0"/>
                        <a:pt x="763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795436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2986287" y="6601068"/>
                  <a:ext cx="1585677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Can be indecisive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2956405" y="5946387"/>
                  <a:ext cx="1645440" cy="4572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800"/>
                    </a:lnSpc>
                  </a:pPr>
                  <a:r>
                    <a:rPr lang="en-US" sz="1500" dirty="0">
                      <a:solidFill>
                        <a:srgbClr val="795436"/>
                      </a:solidFill>
                      <a:latin typeface="DM Serif Display"/>
                    </a:rPr>
                    <a:t>Flaws and Weaknesses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16B2C20-FFB4-5B99-355F-D90EF213E492}"/>
                  </a:ext>
                </a:extLst>
              </p:cNvPr>
              <p:cNvGrpSpPr/>
              <p:nvPr/>
            </p:nvGrpSpPr>
            <p:grpSpPr>
              <a:xfrm>
                <a:off x="434145" y="5782927"/>
                <a:ext cx="2114670" cy="2477988"/>
                <a:chOff x="434145" y="5782927"/>
                <a:chExt cx="2114670" cy="2477988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434145" y="5782927"/>
                  <a:ext cx="2114670" cy="2477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850" h="888055">
                      <a:moveTo>
                        <a:pt x="54916" y="0"/>
                      </a:moveTo>
                      <a:lnTo>
                        <a:pt x="702934" y="0"/>
                      </a:lnTo>
                      <a:cubicBezTo>
                        <a:pt x="733264" y="0"/>
                        <a:pt x="757850" y="24587"/>
                        <a:pt x="757850" y="54916"/>
                      </a:cubicBezTo>
                      <a:lnTo>
                        <a:pt x="757850" y="833139"/>
                      </a:lnTo>
                      <a:cubicBezTo>
                        <a:pt x="757850" y="847704"/>
                        <a:pt x="752064" y="861672"/>
                        <a:pt x="741766" y="871970"/>
                      </a:cubicBezTo>
                      <a:cubicBezTo>
                        <a:pt x="731467" y="882269"/>
                        <a:pt x="717499" y="888055"/>
                        <a:pt x="702934" y="888055"/>
                      </a:cubicBezTo>
                      <a:lnTo>
                        <a:pt x="54916" y="888055"/>
                      </a:lnTo>
                      <a:cubicBezTo>
                        <a:pt x="24587" y="888055"/>
                        <a:pt x="0" y="863468"/>
                        <a:pt x="0" y="833139"/>
                      </a:cubicBezTo>
                      <a:lnTo>
                        <a:pt x="0" y="54916"/>
                      </a:lnTo>
                      <a:cubicBezTo>
                        <a:pt x="0" y="24587"/>
                        <a:pt x="24587" y="0"/>
                        <a:pt x="549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795436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25">
                  <a:extLst>
                    <a:ext uri="{FF2B5EF4-FFF2-40B4-BE49-F238E27FC236}">
                      <a16:creationId xmlns:a16="http://schemas.microsoft.com/office/drawing/2014/main" id="{D1331205-4DAA-BE30-8CAA-CA34E44400E3}"/>
                    </a:ext>
                  </a:extLst>
                </p:cNvPr>
                <p:cNvSpPr txBox="1"/>
                <p:nvPr/>
              </p:nvSpPr>
              <p:spPr>
                <a:xfrm>
                  <a:off x="734539" y="6302555"/>
                  <a:ext cx="1585676" cy="6746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215903" lvl="1" indent="-107951">
                    <a:lnSpc>
                      <a:spcPts val="1400"/>
                    </a:lnSpc>
                    <a:buFont typeface="Arial"/>
                    <a:buChar char="•"/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Programming</a:t>
                  </a:r>
                </a:p>
                <a:p>
                  <a:pPr marL="215903" lvl="1" indent="-107951">
                    <a:lnSpc>
                      <a:spcPts val="1400"/>
                    </a:lnSpc>
                    <a:buFont typeface="Arial"/>
                    <a:buChar char="•"/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Data analysis</a:t>
                  </a:r>
                </a:p>
                <a:p>
                  <a:pPr marL="215903" lvl="1" indent="-107951">
                    <a:lnSpc>
                      <a:spcPts val="1400"/>
                    </a:lnSpc>
                    <a:buFont typeface="Arial"/>
                    <a:buChar char="•"/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Problem-solving</a:t>
                  </a:r>
                </a:p>
                <a:p>
                  <a:pPr marL="215903" lvl="1" indent="-107951" algn="l">
                    <a:lnSpc>
                      <a:spcPts val="1400"/>
                    </a:lnSpc>
                    <a:buFont typeface="Arial"/>
                    <a:buChar char="•"/>
                  </a:pPr>
                  <a:r>
                    <a:rPr lang="en-US" sz="1000" dirty="0">
                      <a:solidFill>
                        <a:srgbClr val="795436"/>
                      </a:solidFill>
                      <a:latin typeface="Nunito"/>
                    </a:rPr>
                    <a:t>Quick learner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668761" y="5924955"/>
                  <a:ext cx="1645439" cy="25003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dirty="0">
                      <a:solidFill>
                        <a:srgbClr val="795436"/>
                      </a:solidFill>
                      <a:latin typeface="DM Serif Display"/>
                    </a:rPr>
                    <a:t>Abilities and Skills</a:t>
                  </a:r>
                </a:p>
              </p:txBody>
            </p:sp>
          </p:grpSp>
        </p:grp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9EE795F7-85AB-EA9E-D6B6-6AEFB54A53DA}"/>
                </a:ext>
              </a:extLst>
            </p:cNvPr>
            <p:cNvGrpSpPr/>
            <p:nvPr/>
          </p:nvGrpSpPr>
          <p:grpSpPr>
            <a:xfrm>
              <a:off x="433707" y="4199866"/>
              <a:ext cx="6689961" cy="1403945"/>
              <a:chOff x="434145" y="4199866"/>
              <a:chExt cx="6689961" cy="14039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34145" y="4199866"/>
                <a:ext cx="6689961" cy="1403945"/>
              </a:xfrm>
              <a:custGeom>
                <a:avLst/>
                <a:gdLst/>
                <a:ahLst/>
                <a:cxnLst/>
                <a:rect l="l" t="t" r="r" b="b"/>
                <a:pathLst>
                  <a:path w="2397531" h="503142">
                    <a:moveTo>
                      <a:pt x="17359" y="0"/>
                    </a:moveTo>
                    <a:lnTo>
                      <a:pt x="2380173" y="0"/>
                    </a:lnTo>
                    <a:cubicBezTo>
                      <a:pt x="2389759" y="0"/>
                      <a:pt x="2397531" y="7772"/>
                      <a:pt x="2397531" y="17359"/>
                    </a:cubicBezTo>
                    <a:lnTo>
                      <a:pt x="2397531" y="485784"/>
                    </a:lnTo>
                    <a:cubicBezTo>
                      <a:pt x="2397531" y="490387"/>
                      <a:pt x="2395702" y="494803"/>
                      <a:pt x="2392447" y="498058"/>
                    </a:cubicBezTo>
                    <a:cubicBezTo>
                      <a:pt x="2389192" y="501313"/>
                      <a:pt x="2384776" y="503142"/>
                      <a:pt x="2380173" y="503142"/>
                    </a:cubicBezTo>
                    <a:lnTo>
                      <a:pt x="17359" y="503142"/>
                    </a:lnTo>
                    <a:cubicBezTo>
                      <a:pt x="7772" y="503142"/>
                      <a:pt x="0" y="495370"/>
                      <a:pt x="0" y="485784"/>
                    </a:cubicBezTo>
                    <a:lnTo>
                      <a:pt x="0" y="17359"/>
                    </a:lnTo>
                    <a:cubicBezTo>
                      <a:pt x="0" y="7772"/>
                      <a:pt x="7772" y="0"/>
                      <a:pt x="1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95436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34539" y="4683280"/>
                <a:ext cx="6068587" cy="6746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Anna grew up in a small town in the Midwest. She was always a curious child and loved spending time outdoors, exploring the nearby woods and fields. As she got older, she became more interested in science and technology, eventually pursuing a degree in computer science. After graduation, she moved to the city to work for a tech startup.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34539" y="4274499"/>
                <a:ext cx="2551940" cy="3373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795436"/>
                    </a:solidFill>
                    <a:latin typeface="DM Serif Display"/>
                  </a:rPr>
                  <a:t>Backstory</a:t>
                </a:r>
              </a:p>
            </p:txBody>
          </p:sp>
        </p:grpSp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D99C56B0-47CA-7F32-432D-C484C39E60D6}"/>
                </a:ext>
              </a:extLst>
            </p:cNvPr>
            <p:cNvGrpSpPr/>
            <p:nvPr/>
          </p:nvGrpSpPr>
          <p:grpSpPr>
            <a:xfrm>
              <a:off x="3859086" y="2134463"/>
              <a:ext cx="3264582" cy="1886287"/>
              <a:chOff x="3859524" y="2134463"/>
              <a:chExt cx="3264582" cy="188628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859524" y="2134463"/>
                <a:ext cx="3264582" cy="1886287"/>
              </a:xfrm>
              <a:custGeom>
                <a:avLst/>
                <a:gdLst/>
                <a:ahLst/>
                <a:cxnLst/>
                <a:rect l="l" t="t" r="r" b="b"/>
                <a:pathLst>
                  <a:path w="1169952" h="676003">
                    <a:moveTo>
                      <a:pt x="35572" y="0"/>
                    </a:moveTo>
                    <a:lnTo>
                      <a:pt x="1134380" y="0"/>
                    </a:lnTo>
                    <a:cubicBezTo>
                      <a:pt x="1143814" y="0"/>
                      <a:pt x="1152862" y="3748"/>
                      <a:pt x="1159533" y="10419"/>
                    </a:cubicBezTo>
                    <a:cubicBezTo>
                      <a:pt x="1166205" y="17090"/>
                      <a:pt x="1169952" y="26138"/>
                      <a:pt x="1169952" y="35572"/>
                    </a:cubicBezTo>
                    <a:lnTo>
                      <a:pt x="1169952" y="640430"/>
                    </a:lnTo>
                    <a:cubicBezTo>
                      <a:pt x="1169952" y="649865"/>
                      <a:pt x="1166205" y="658913"/>
                      <a:pt x="1159533" y="665584"/>
                    </a:cubicBezTo>
                    <a:cubicBezTo>
                      <a:pt x="1152862" y="672255"/>
                      <a:pt x="1143814" y="676003"/>
                      <a:pt x="1134380" y="676003"/>
                    </a:cubicBezTo>
                    <a:lnTo>
                      <a:pt x="35572" y="676003"/>
                    </a:lnTo>
                    <a:cubicBezTo>
                      <a:pt x="15926" y="676003"/>
                      <a:pt x="0" y="660076"/>
                      <a:pt x="0" y="640430"/>
                    </a:cubicBezTo>
                    <a:lnTo>
                      <a:pt x="0" y="35572"/>
                    </a:lnTo>
                    <a:cubicBezTo>
                      <a:pt x="0" y="26138"/>
                      <a:pt x="3748" y="17090"/>
                      <a:pt x="10419" y="10419"/>
                    </a:cubicBezTo>
                    <a:cubicBezTo>
                      <a:pt x="17090" y="3748"/>
                      <a:pt x="26138" y="0"/>
                      <a:pt x="35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95436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14829CA2-7F67-E9D1-A12C-B5037916F9DA}"/>
                  </a:ext>
                </a:extLst>
              </p:cNvPr>
              <p:cNvSpPr txBox="1"/>
              <p:nvPr/>
            </p:nvSpPr>
            <p:spPr>
              <a:xfrm>
                <a:off x="4159917" y="2661139"/>
                <a:ext cx="1585676" cy="10708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215903" lvl="1" indent="-107951" algn="l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Kind-hearted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Empathetic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Intelligent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Introverted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Loyal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Curious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159917" y="2246167"/>
                <a:ext cx="2551940" cy="349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795436"/>
                    </a:solidFill>
                    <a:latin typeface="DM Serif Display"/>
                  </a:rPr>
                  <a:t>Personality</a:t>
                </a:r>
              </a:p>
            </p:txBody>
          </p:sp>
        </p:grpSp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14D7853A-35E0-7B1F-A5CD-DD5E3D138047}"/>
                </a:ext>
              </a:extLst>
            </p:cNvPr>
            <p:cNvGrpSpPr/>
            <p:nvPr/>
          </p:nvGrpSpPr>
          <p:grpSpPr>
            <a:xfrm>
              <a:off x="433706" y="2134463"/>
              <a:ext cx="3264582" cy="1886287"/>
              <a:chOff x="434144" y="2134463"/>
              <a:chExt cx="3264582" cy="188628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4144" y="2134463"/>
                <a:ext cx="3264582" cy="1886287"/>
              </a:xfrm>
              <a:custGeom>
                <a:avLst/>
                <a:gdLst/>
                <a:ahLst/>
                <a:cxnLst/>
                <a:rect l="l" t="t" r="r" b="b"/>
                <a:pathLst>
                  <a:path w="1169952" h="676003">
                    <a:moveTo>
                      <a:pt x="35572" y="0"/>
                    </a:moveTo>
                    <a:lnTo>
                      <a:pt x="1134380" y="0"/>
                    </a:lnTo>
                    <a:cubicBezTo>
                      <a:pt x="1143814" y="0"/>
                      <a:pt x="1152862" y="3748"/>
                      <a:pt x="1159533" y="10419"/>
                    </a:cubicBezTo>
                    <a:cubicBezTo>
                      <a:pt x="1166205" y="17090"/>
                      <a:pt x="1169952" y="26138"/>
                      <a:pt x="1169952" y="35572"/>
                    </a:cubicBezTo>
                    <a:lnTo>
                      <a:pt x="1169952" y="640430"/>
                    </a:lnTo>
                    <a:cubicBezTo>
                      <a:pt x="1169952" y="649865"/>
                      <a:pt x="1166205" y="658913"/>
                      <a:pt x="1159533" y="665584"/>
                    </a:cubicBezTo>
                    <a:cubicBezTo>
                      <a:pt x="1152862" y="672255"/>
                      <a:pt x="1143814" y="676003"/>
                      <a:pt x="1134380" y="676003"/>
                    </a:cubicBezTo>
                    <a:lnTo>
                      <a:pt x="35572" y="676003"/>
                    </a:lnTo>
                    <a:cubicBezTo>
                      <a:pt x="15926" y="676003"/>
                      <a:pt x="0" y="660076"/>
                      <a:pt x="0" y="640430"/>
                    </a:cubicBezTo>
                    <a:lnTo>
                      <a:pt x="0" y="35572"/>
                    </a:lnTo>
                    <a:cubicBezTo>
                      <a:pt x="0" y="26138"/>
                      <a:pt x="3748" y="17090"/>
                      <a:pt x="10419" y="10419"/>
                    </a:cubicBezTo>
                    <a:cubicBezTo>
                      <a:pt x="17090" y="3748"/>
                      <a:pt x="26138" y="0"/>
                      <a:pt x="35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95436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34539" y="2661139"/>
                <a:ext cx="1585676" cy="8912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215903" lvl="1" indent="-107951" algn="l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u="none" strike="noStrike" dirty="0">
                    <a:solidFill>
                      <a:srgbClr val="795436"/>
                    </a:solidFill>
                    <a:latin typeface="Nunito" panose="00000500000000000000" pitchFamily="2" charset="0"/>
                  </a:rPr>
                  <a:t>Age: 27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u="none" strike="noStrike" dirty="0">
                    <a:solidFill>
                      <a:srgbClr val="795436"/>
                    </a:solidFill>
                    <a:latin typeface="Nunito"/>
                  </a:rPr>
                  <a:t>Height: 5’7”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u="none" strike="noStrike" dirty="0">
                    <a:solidFill>
                      <a:srgbClr val="795436"/>
                    </a:solidFill>
                    <a:latin typeface="Nunito"/>
                  </a:rPr>
                  <a:t>Weight: 135 </a:t>
                </a:r>
                <a:r>
                  <a:rPr lang="en-US" sz="1000" u="none" strike="noStrike" dirty="0" err="1">
                    <a:solidFill>
                      <a:srgbClr val="795436"/>
                    </a:solidFill>
                    <a:latin typeface="Nunito"/>
                  </a:rPr>
                  <a:t>lbs</a:t>
                </a:r>
                <a:endParaRPr lang="en-US" sz="1000" u="none" strike="noStrike" dirty="0">
                  <a:solidFill>
                    <a:srgbClr val="795436"/>
                  </a:solidFill>
                  <a:latin typeface="Nunito"/>
                </a:endParaRP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Hair color: Blonde</a:t>
                </a:r>
              </a:p>
              <a:p>
                <a:pPr marL="215903" lvl="1" indent="-107951">
                  <a:lnSpc>
                    <a:spcPts val="1400"/>
                  </a:lnSpc>
                  <a:buFont typeface="Arial"/>
                  <a:buChar char="•"/>
                </a:pPr>
                <a:r>
                  <a:rPr lang="en-US" sz="1000" dirty="0">
                    <a:solidFill>
                      <a:srgbClr val="795436"/>
                    </a:solidFill>
                    <a:latin typeface="Nunito"/>
                  </a:rPr>
                  <a:t>Eye color: Blue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34538" y="2246167"/>
                <a:ext cx="2551940" cy="349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795436"/>
                    </a:solidFill>
                    <a:latin typeface="DM Serif Display"/>
                  </a:rPr>
                  <a:t>Physical Description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C0BC301-B6B0-A417-BF37-ED02A3C7F5AE}"/>
                </a:ext>
              </a:extLst>
            </p:cNvPr>
            <p:cNvGrpSpPr/>
            <p:nvPr/>
          </p:nvGrpSpPr>
          <p:grpSpPr>
            <a:xfrm>
              <a:off x="735413" y="352636"/>
              <a:ext cx="5870130" cy="1353203"/>
              <a:chOff x="735413" y="352636"/>
              <a:chExt cx="5870130" cy="1353203"/>
            </a:xfrm>
          </p:grpSpPr>
          <p:sp>
            <p:nvSpPr>
              <p:cNvPr id="17" name="Girl"/>
              <p:cNvSpPr/>
              <p:nvPr/>
            </p:nvSpPr>
            <p:spPr>
              <a:xfrm>
                <a:off x="5529748" y="352636"/>
                <a:ext cx="1075795" cy="1353202"/>
              </a:xfrm>
              <a:custGeom>
                <a:avLst/>
                <a:gdLst/>
                <a:ahLst/>
                <a:cxnLst/>
                <a:rect l="l" t="t" r="r" b="b"/>
                <a:pathLst>
                  <a:path w="1075795" h="1353202">
                    <a:moveTo>
                      <a:pt x="0" y="0"/>
                    </a:moveTo>
                    <a:lnTo>
                      <a:pt x="1075795" y="0"/>
                    </a:lnTo>
                    <a:lnTo>
                      <a:pt x="1075795" y="1353202"/>
                    </a:lnTo>
                    <a:lnTo>
                      <a:pt x="0" y="1353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CHARACTER REFERENCE"/>
              <p:cNvSpPr txBox="1"/>
              <p:nvPr/>
            </p:nvSpPr>
            <p:spPr>
              <a:xfrm>
                <a:off x="735413" y="1375639"/>
                <a:ext cx="4704563" cy="330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795436"/>
                    </a:solidFill>
                    <a:latin typeface="Nunito"/>
                  </a:rPr>
                  <a:t>CHARACTER REFERENCE </a:t>
                </a:r>
              </a:p>
            </p:txBody>
          </p:sp>
          <p:sp>
            <p:nvSpPr>
              <p:cNvPr id="64" name="ANNA"/>
              <p:cNvSpPr txBox="1"/>
              <p:nvPr/>
            </p:nvSpPr>
            <p:spPr>
              <a:xfrm>
                <a:off x="735413" y="655707"/>
                <a:ext cx="5103879" cy="653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n-US" sz="3999" dirty="0">
                    <a:solidFill>
                      <a:srgbClr val="795436"/>
                    </a:solidFill>
                    <a:latin typeface="DM Serif Display"/>
                  </a:rPr>
                  <a:t>Anna</a:t>
                </a:r>
              </a:p>
            </p:txBody>
          </p:sp>
        </p:grpSp>
        <p:sp>
          <p:nvSpPr>
            <p:cNvPr id="49" name="TemplateLAB"/>
            <p:cNvSpPr/>
            <p:nvPr/>
          </p:nvSpPr>
          <p:spPr>
            <a:xfrm>
              <a:off x="3425738" y="10031063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1"/>
                  </a:lnTo>
                  <a:lnTo>
                    <a:pt x="0" y="117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3010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</TotalTime>
  <Words>168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Nunito</vt:lpstr>
      <vt:lpstr>Calibri</vt:lpstr>
      <vt:lpstr>Arial</vt:lpstr>
      <vt:lpstr>DM Serif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7</cp:revision>
  <dcterms:created xsi:type="dcterms:W3CDTF">2023-08-04T02:53:57Z</dcterms:created>
  <dcterms:modified xsi:type="dcterms:W3CDTF">2023-08-04T12:02:16Z</dcterms:modified>
</cp:coreProperties>
</file>