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Lst>
  <p:sldSz cx="10693400" cy="7556500"/>
  <p:notesSz cx="6858000" cy="9144000"/>
  <p:embeddedFontLst>
    <p:embeddedFont>
      <p:font typeface="Calibri" panose="020F0502020204030204" pitchFamily="34" charset="0"/>
      <p:regular r:id="rId3"/>
      <p:bold r:id="rId4"/>
      <p:italic r:id="rId5"/>
      <p:boldItalic r:id="rId6"/>
    </p:embeddedFont>
    <p:embeddedFont>
      <p:font typeface="Poppins" panose="00000500000000000000" pitchFamily="2" charset="0"/>
      <p:regular r:id="rId7"/>
      <p:bold r:id="rId8"/>
      <p:italic r:id="rId9"/>
      <p:boldItalic r:id="rId10"/>
    </p:embeddedFont>
    <p:embeddedFont>
      <p:font typeface="Poppins ExtraBold" panose="00000900000000000000" pitchFamily="2" charset="0"/>
      <p:bold r:id="rId11"/>
      <p:boldItalic r:id="rId12"/>
    </p:embeddedFont>
    <p:embeddedFont>
      <p:font typeface="Poppins Medium" panose="00000600000000000000" pitchFamily="2"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8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63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8F3"/>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FC25775-A097-DCE7-CDDC-DFFB27ED603C}"/>
              </a:ext>
            </a:extLst>
          </p:cNvPr>
          <p:cNvGrpSpPr/>
          <p:nvPr/>
        </p:nvGrpSpPr>
        <p:grpSpPr>
          <a:xfrm>
            <a:off x="736576" y="651225"/>
            <a:ext cx="9391565" cy="6700260"/>
            <a:chOff x="736576" y="651225"/>
            <a:chExt cx="9391565" cy="6700260"/>
          </a:xfrm>
        </p:grpSpPr>
        <p:sp>
          <p:nvSpPr>
            <p:cNvPr id="2" name="AutoShape 2"/>
            <p:cNvSpPr/>
            <p:nvPr/>
          </p:nvSpPr>
          <p:spPr>
            <a:xfrm rot="-5861">
              <a:off x="755998" y="6754549"/>
              <a:ext cx="2111523" cy="0"/>
            </a:xfrm>
            <a:prstGeom prst="line">
              <a:avLst/>
            </a:prstGeom>
            <a:ln w="28575" cap="rnd">
              <a:solidFill>
                <a:srgbClr val="000000"/>
              </a:solidFill>
              <a:prstDash val="solid"/>
              <a:headEnd type="none" w="sm" len="sm"/>
              <a:tailEnd type="none" w="sm" len="sm"/>
            </a:ln>
          </p:spPr>
        </p:sp>
        <p:sp>
          <p:nvSpPr>
            <p:cNvPr id="3" name="AutoShape 3"/>
            <p:cNvSpPr/>
            <p:nvPr/>
          </p:nvSpPr>
          <p:spPr>
            <a:xfrm rot="-3017975" flipV="1">
              <a:off x="1911880" y="4717282"/>
              <a:ext cx="5248336" cy="20070"/>
            </a:xfrm>
            <a:prstGeom prst="line">
              <a:avLst/>
            </a:prstGeom>
            <a:ln w="28575" cap="rnd">
              <a:solidFill>
                <a:srgbClr val="000000"/>
              </a:solidFill>
              <a:prstDash val="solid"/>
              <a:headEnd type="none" w="sm" len="sm"/>
              <a:tailEnd type="none" w="sm" len="sm"/>
            </a:ln>
          </p:spPr>
        </p:sp>
        <p:sp>
          <p:nvSpPr>
            <p:cNvPr id="4" name="AutoShape 4"/>
            <p:cNvSpPr/>
            <p:nvPr/>
          </p:nvSpPr>
          <p:spPr>
            <a:xfrm rot="-6715476">
              <a:off x="4842886" y="4724959"/>
              <a:ext cx="4381273" cy="0"/>
            </a:xfrm>
            <a:prstGeom prst="line">
              <a:avLst/>
            </a:prstGeom>
            <a:ln w="28575" cap="rnd">
              <a:solidFill>
                <a:srgbClr val="000000"/>
              </a:solidFill>
              <a:prstDash val="solid"/>
              <a:headEnd type="none" w="sm" len="sm"/>
              <a:tailEnd type="none" w="sm" len="sm"/>
            </a:ln>
          </p:spPr>
        </p:sp>
        <p:sp>
          <p:nvSpPr>
            <p:cNvPr id="5" name="AutoShape 5"/>
            <p:cNvSpPr/>
            <p:nvPr/>
          </p:nvSpPr>
          <p:spPr>
            <a:xfrm rot="-3053">
              <a:off x="7862435" y="6755470"/>
              <a:ext cx="2073566" cy="0"/>
            </a:xfrm>
            <a:prstGeom prst="line">
              <a:avLst/>
            </a:prstGeom>
            <a:ln w="28575" cap="rnd">
              <a:solidFill>
                <a:srgbClr val="000000"/>
              </a:solidFill>
              <a:prstDash val="solid"/>
              <a:headEnd type="none" w="sm" len="sm"/>
              <a:tailEnd type="none" w="sm" len="sm"/>
            </a:ln>
          </p:spPr>
        </p:sp>
        <p:sp>
          <p:nvSpPr>
            <p:cNvPr id="6" name="AutoShape 6"/>
            <p:cNvSpPr/>
            <p:nvPr/>
          </p:nvSpPr>
          <p:spPr>
            <a:xfrm rot="-3028653">
              <a:off x="2589923" y="5433078"/>
              <a:ext cx="1991259" cy="0"/>
            </a:xfrm>
            <a:prstGeom prst="line">
              <a:avLst/>
            </a:prstGeom>
            <a:ln w="28575" cap="rnd">
              <a:solidFill>
                <a:srgbClr val="E37055"/>
              </a:solidFill>
              <a:prstDash val="solid"/>
              <a:headEnd type="none" w="sm" len="sm"/>
              <a:tailEnd type="arrow" w="med" len="sm"/>
            </a:ln>
          </p:spPr>
        </p:sp>
        <p:sp>
          <p:nvSpPr>
            <p:cNvPr id="7" name="AutoShape 7"/>
            <p:cNvSpPr/>
            <p:nvPr/>
          </p:nvSpPr>
          <p:spPr>
            <a:xfrm rot="-3017892">
              <a:off x="4312185" y="3443946"/>
              <a:ext cx="1887034" cy="0"/>
            </a:xfrm>
            <a:prstGeom prst="line">
              <a:avLst/>
            </a:prstGeom>
            <a:ln w="28575" cap="rnd">
              <a:solidFill>
                <a:srgbClr val="E37055"/>
              </a:solidFill>
              <a:prstDash val="solid"/>
              <a:headEnd type="none" w="sm" len="sm"/>
              <a:tailEnd type="arrow" w="med" len="sm"/>
            </a:ln>
          </p:spPr>
        </p:sp>
        <p:sp>
          <p:nvSpPr>
            <p:cNvPr id="8" name="AutoShape 8"/>
            <p:cNvSpPr/>
            <p:nvPr/>
          </p:nvSpPr>
          <p:spPr>
            <a:xfrm rot="4092043">
              <a:off x="6134695" y="3317489"/>
              <a:ext cx="1299500" cy="0"/>
            </a:xfrm>
            <a:prstGeom prst="line">
              <a:avLst/>
            </a:prstGeom>
            <a:ln w="28575" cap="rnd">
              <a:solidFill>
                <a:srgbClr val="E37055"/>
              </a:solidFill>
              <a:prstDash val="solid"/>
              <a:headEnd type="none" w="sm" len="sm"/>
              <a:tailEnd type="arrow" w="med" len="sm"/>
            </a:ln>
          </p:spPr>
        </p:sp>
        <p:sp>
          <p:nvSpPr>
            <p:cNvPr id="9" name="AutoShape 9"/>
            <p:cNvSpPr/>
            <p:nvPr/>
          </p:nvSpPr>
          <p:spPr>
            <a:xfrm rot="4089101">
              <a:off x="7032638" y="5776891"/>
              <a:ext cx="1374796" cy="0"/>
            </a:xfrm>
            <a:prstGeom prst="line">
              <a:avLst/>
            </a:prstGeom>
            <a:ln w="28575" cap="rnd">
              <a:solidFill>
                <a:srgbClr val="E37055"/>
              </a:solidFill>
              <a:prstDash val="solid"/>
              <a:headEnd type="none" w="sm" len="sm"/>
              <a:tailEnd type="arrow" w="med" len="sm"/>
            </a:ln>
          </p:spPr>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6576" y="2028464"/>
              <a:ext cx="857486" cy="141485"/>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80263" y="756000"/>
              <a:ext cx="1735876" cy="1413950"/>
            </a:xfrm>
            <a:prstGeom prst="rect">
              <a:avLst/>
            </a:prstGeom>
          </p:spPr>
        </p:pic>
        <p:sp>
          <p:nvSpPr>
            <p:cNvPr id="12" name="TextBox 12"/>
            <p:cNvSpPr txBox="1"/>
            <p:nvPr/>
          </p:nvSpPr>
          <p:spPr>
            <a:xfrm>
              <a:off x="736576" y="651225"/>
              <a:ext cx="3231591" cy="1216561"/>
            </a:xfrm>
            <a:prstGeom prst="rect">
              <a:avLst/>
            </a:prstGeom>
          </p:spPr>
          <p:txBody>
            <a:bodyPr lIns="0" tIns="0" rIns="0" bIns="0" rtlCol="0" anchor="t">
              <a:spAutoFit/>
            </a:bodyPr>
            <a:lstStyle/>
            <a:p>
              <a:pPr>
                <a:lnSpc>
                  <a:spcPts val="4713"/>
                </a:lnSpc>
                <a:spcBef>
                  <a:spcPct val="0"/>
                </a:spcBef>
              </a:pPr>
              <a:r>
                <a:rPr lang="en-US" sz="3367" dirty="0">
                  <a:solidFill>
                    <a:srgbClr val="D54F49"/>
                  </a:solidFill>
                  <a:latin typeface="Poppins ExtraBold"/>
                </a:rPr>
                <a:t>STORY PLOT DIAGRAM</a:t>
              </a:r>
            </a:p>
          </p:txBody>
        </p:sp>
        <p:sp>
          <p:nvSpPr>
            <p:cNvPr id="13" name="TextBox 13"/>
            <p:cNvSpPr txBox="1"/>
            <p:nvPr/>
          </p:nvSpPr>
          <p:spPr>
            <a:xfrm>
              <a:off x="736576" y="5332678"/>
              <a:ext cx="1831042" cy="276225"/>
            </a:xfrm>
            <a:prstGeom prst="rect">
              <a:avLst/>
            </a:prstGeom>
          </p:spPr>
          <p:txBody>
            <a:bodyPr lIns="0" tIns="0" rIns="0" bIns="0" rtlCol="0" anchor="t">
              <a:spAutoFit/>
            </a:bodyPr>
            <a:lstStyle/>
            <a:p>
              <a:pPr>
                <a:lnSpc>
                  <a:spcPts val="2100"/>
                </a:lnSpc>
                <a:spcBef>
                  <a:spcPct val="0"/>
                </a:spcBef>
              </a:pPr>
              <a:r>
                <a:rPr lang="en-US" sz="1500">
                  <a:solidFill>
                    <a:srgbClr val="509D5C"/>
                  </a:solidFill>
                  <a:latin typeface="Poppins ExtraBold"/>
                </a:rPr>
                <a:t>EXPOSITION</a:t>
              </a:r>
            </a:p>
          </p:txBody>
        </p:sp>
        <p:sp>
          <p:nvSpPr>
            <p:cNvPr id="14" name="TextBox 14"/>
            <p:cNvSpPr txBox="1"/>
            <p:nvPr/>
          </p:nvSpPr>
          <p:spPr>
            <a:xfrm>
              <a:off x="5313302" y="1572122"/>
              <a:ext cx="1831042" cy="276225"/>
            </a:xfrm>
            <a:prstGeom prst="rect">
              <a:avLst/>
            </a:prstGeom>
          </p:spPr>
          <p:txBody>
            <a:bodyPr lIns="0" tIns="0" rIns="0" bIns="0" rtlCol="0" anchor="t">
              <a:spAutoFit/>
            </a:bodyPr>
            <a:lstStyle/>
            <a:p>
              <a:pPr algn="ctr">
                <a:lnSpc>
                  <a:spcPts val="2100"/>
                </a:lnSpc>
                <a:spcBef>
                  <a:spcPct val="0"/>
                </a:spcBef>
              </a:pPr>
              <a:r>
                <a:rPr lang="en-US" sz="1500">
                  <a:solidFill>
                    <a:srgbClr val="509D5C"/>
                  </a:solidFill>
                  <a:latin typeface="Poppins ExtraBold"/>
                </a:rPr>
                <a:t>CLIMAX</a:t>
              </a:r>
            </a:p>
          </p:txBody>
        </p:sp>
        <p:sp>
          <p:nvSpPr>
            <p:cNvPr id="15" name="TextBox 15"/>
            <p:cNvSpPr txBox="1"/>
            <p:nvPr/>
          </p:nvSpPr>
          <p:spPr>
            <a:xfrm>
              <a:off x="7921621" y="5399741"/>
              <a:ext cx="1831042" cy="276225"/>
            </a:xfrm>
            <a:prstGeom prst="rect">
              <a:avLst/>
            </a:prstGeom>
          </p:spPr>
          <p:txBody>
            <a:bodyPr lIns="0" tIns="0" rIns="0" bIns="0" rtlCol="0" anchor="t">
              <a:spAutoFit/>
            </a:bodyPr>
            <a:lstStyle/>
            <a:p>
              <a:pPr>
                <a:lnSpc>
                  <a:spcPts val="2100"/>
                </a:lnSpc>
                <a:spcBef>
                  <a:spcPct val="0"/>
                </a:spcBef>
              </a:pPr>
              <a:r>
                <a:rPr lang="en-US" sz="1500">
                  <a:solidFill>
                    <a:srgbClr val="509D5C"/>
                  </a:solidFill>
                  <a:latin typeface="Poppins ExtraBold"/>
                </a:rPr>
                <a:t>RESOLUTION</a:t>
              </a:r>
            </a:p>
          </p:txBody>
        </p:sp>
        <p:sp>
          <p:nvSpPr>
            <p:cNvPr id="16" name="TextBox 16"/>
            <p:cNvSpPr txBox="1"/>
            <p:nvPr/>
          </p:nvSpPr>
          <p:spPr>
            <a:xfrm>
              <a:off x="736576" y="3764121"/>
              <a:ext cx="3493596" cy="276225"/>
            </a:xfrm>
            <a:prstGeom prst="rect">
              <a:avLst/>
            </a:prstGeom>
          </p:spPr>
          <p:txBody>
            <a:bodyPr lIns="0" tIns="0" rIns="0" bIns="0" rtlCol="0" anchor="t">
              <a:spAutoFit/>
            </a:bodyPr>
            <a:lstStyle/>
            <a:p>
              <a:pPr>
                <a:lnSpc>
                  <a:spcPts val="2100"/>
                </a:lnSpc>
                <a:spcBef>
                  <a:spcPct val="0"/>
                </a:spcBef>
              </a:pPr>
              <a:r>
                <a:rPr lang="en-US" sz="1500" dirty="0">
                  <a:solidFill>
                    <a:srgbClr val="509D5C"/>
                  </a:solidFill>
                  <a:latin typeface="Poppins ExtraBold"/>
                </a:rPr>
                <a:t>RISING ACTION</a:t>
              </a:r>
            </a:p>
          </p:txBody>
        </p:sp>
        <p:sp>
          <p:nvSpPr>
            <p:cNvPr id="17" name="TextBox 17"/>
            <p:cNvSpPr txBox="1"/>
            <p:nvPr/>
          </p:nvSpPr>
          <p:spPr>
            <a:xfrm>
              <a:off x="7090344" y="3992721"/>
              <a:ext cx="2790612" cy="255839"/>
            </a:xfrm>
            <a:prstGeom prst="rect">
              <a:avLst/>
            </a:prstGeom>
          </p:spPr>
          <p:txBody>
            <a:bodyPr wrap="square" lIns="0" tIns="0" rIns="0" bIns="0" rtlCol="0" anchor="t">
              <a:spAutoFit/>
            </a:bodyPr>
            <a:lstStyle/>
            <a:p>
              <a:pPr>
                <a:lnSpc>
                  <a:spcPts val="2100"/>
                </a:lnSpc>
                <a:spcBef>
                  <a:spcPct val="0"/>
                </a:spcBef>
              </a:pPr>
              <a:r>
                <a:rPr lang="en-US" sz="1500">
                  <a:solidFill>
                    <a:srgbClr val="509D5C"/>
                  </a:solidFill>
                  <a:latin typeface="Poppins ExtraBold"/>
                </a:rPr>
                <a:t>FALLING ACTION</a:t>
              </a:r>
            </a:p>
          </p:txBody>
        </p:sp>
        <p:sp>
          <p:nvSpPr>
            <p:cNvPr id="18" name="TextBox 18"/>
            <p:cNvSpPr txBox="1"/>
            <p:nvPr/>
          </p:nvSpPr>
          <p:spPr>
            <a:xfrm>
              <a:off x="736576" y="5623303"/>
              <a:ext cx="2130968" cy="800100"/>
            </a:xfrm>
            <a:prstGeom prst="rect">
              <a:avLst/>
            </a:prstGeom>
          </p:spPr>
          <p:txBody>
            <a:bodyPr lIns="0" tIns="0" rIns="0" bIns="0" rtlCol="0" anchor="t">
              <a:spAutoFit/>
            </a:bodyPr>
            <a:lstStyle/>
            <a:p>
              <a:pPr>
                <a:lnSpc>
                  <a:spcPts val="1080"/>
                </a:lnSpc>
              </a:pPr>
              <a:r>
                <a:rPr lang="en-US" sz="900">
                  <a:solidFill>
                    <a:srgbClr val="000000"/>
                  </a:solidFill>
                  <a:latin typeface="Poppins"/>
                </a:rPr>
                <a:t>Scout Finch is introduced as a young girl living in Maycomb, Alabama during the Great Depression. Her father, Atticus, is a lawyer who is appointed to defend a black man accused of raping a white woman.</a:t>
              </a:r>
            </a:p>
          </p:txBody>
        </p:sp>
        <p:sp>
          <p:nvSpPr>
            <p:cNvPr id="19" name="TextBox 19"/>
            <p:cNvSpPr txBox="1"/>
            <p:nvPr/>
          </p:nvSpPr>
          <p:spPr>
            <a:xfrm>
              <a:off x="736576" y="4140183"/>
              <a:ext cx="3781292" cy="533400"/>
            </a:xfrm>
            <a:prstGeom prst="rect">
              <a:avLst/>
            </a:prstGeom>
          </p:spPr>
          <p:txBody>
            <a:bodyPr lIns="0" tIns="0" rIns="0" bIns="0" rtlCol="0" anchor="t">
              <a:spAutoFit/>
            </a:bodyPr>
            <a:lstStyle/>
            <a:p>
              <a:pPr>
                <a:lnSpc>
                  <a:spcPts val="1080"/>
                </a:lnSpc>
              </a:pPr>
              <a:r>
                <a:rPr lang="en-US" sz="900">
                  <a:solidFill>
                    <a:srgbClr val="000000"/>
                  </a:solidFill>
                  <a:latin typeface="Poppins"/>
                </a:rPr>
                <a:t>Scout and her brother, Jem, become friends with their reclusive neighbor, Arthur "Boo" Radley, and learn about the racial injustices in their town. Meanwhile, Atticus faces criticism and threats for defending the accused man, Tom Robinson.</a:t>
              </a:r>
            </a:p>
          </p:txBody>
        </p:sp>
        <p:sp>
          <p:nvSpPr>
            <p:cNvPr id="20" name="TextBox 20"/>
            <p:cNvSpPr txBox="1"/>
            <p:nvPr/>
          </p:nvSpPr>
          <p:spPr>
            <a:xfrm>
              <a:off x="4922578" y="1972172"/>
              <a:ext cx="2585981" cy="533400"/>
            </a:xfrm>
            <a:prstGeom prst="rect">
              <a:avLst/>
            </a:prstGeom>
          </p:spPr>
          <p:txBody>
            <a:bodyPr lIns="0" tIns="0" rIns="0" bIns="0" rtlCol="0" anchor="t">
              <a:spAutoFit/>
            </a:bodyPr>
            <a:lstStyle/>
            <a:p>
              <a:pPr>
                <a:lnSpc>
                  <a:spcPts val="1080"/>
                </a:lnSpc>
              </a:pPr>
              <a:r>
                <a:rPr lang="en-US" sz="900" dirty="0">
                  <a:solidFill>
                    <a:srgbClr val="000000"/>
                  </a:solidFill>
                  <a:latin typeface="Poppins"/>
                </a:rPr>
                <a:t>Tom Robinson is found guilty despite Atticus's efforts to prove his innocence. In revenge, the accuser's father tries to kill Scout and Jem, but Boo Radley saves them.</a:t>
              </a:r>
            </a:p>
          </p:txBody>
        </p:sp>
        <p:sp>
          <p:nvSpPr>
            <p:cNvPr id="21" name="TextBox 21"/>
            <p:cNvSpPr txBox="1"/>
            <p:nvPr/>
          </p:nvSpPr>
          <p:spPr>
            <a:xfrm>
              <a:off x="7090344" y="4290725"/>
              <a:ext cx="2790612" cy="666750"/>
            </a:xfrm>
            <a:prstGeom prst="rect">
              <a:avLst/>
            </a:prstGeom>
          </p:spPr>
          <p:txBody>
            <a:bodyPr lIns="0" tIns="0" rIns="0" bIns="0" rtlCol="0" anchor="t">
              <a:spAutoFit/>
            </a:bodyPr>
            <a:lstStyle/>
            <a:p>
              <a:pPr>
                <a:lnSpc>
                  <a:spcPts val="1080"/>
                </a:lnSpc>
              </a:pPr>
              <a:r>
                <a:rPr lang="en-US" sz="900">
                  <a:solidFill>
                    <a:srgbClr val="000000"/>
                  </a:solidFill>
                  <a:latin typeface="Poppins"/>
                </a:rPr>
                <a:t> Scout and Jem learn the truth about Boo Radley </a:t>
              </a:r>
            </a:p>
            <a:p>
              <a:pPr>
                <a:lnSpc>
                  <a:spcPts val="1080"/>
                </a:lnSpc>
              </a:pPr>
              <a:r>
                <a:rPr lang="en-US" sz="900">
                  <a:solidFill>
                    <a:srgbClr val="000000"/>
                  </a:solidFill>
                  <a:latin typeface="Poppins"/>
                </a:rPr>
                <a:t>   and how he has been watching over them. </a:t>
              </a:r>
            </a:p>
            <a:p>
              <a:pPr>
                <a:lnSpc>
                  <a:spcPts val="1080"/>
                </a:lnSpc>
              </a:pPr>
              <a:r>
                <a:rPr lang="en-US" sz="900">
                  <a:solidFill>
                    <a:srgbClr val="000000"/>
                  </a:solidFill>
                  <a:latin typeface="Poppins"/>
                </a:rPr>
                <a:t>     Atticus must deal with the aftermath of the</a:t>
              </a:r>
            </a:p>
            <a:p>
              <a:pPr>
                <a:lnSpc>
                  <a:spcPts val="1080"/>
                </a:lnSpc>
              </a:pPr>
              <a:r>
                <a:rPr lang="en-US" sz="900">
                  <a:solidFill>
                    <a:srgbClr val="000000"/>
                  </a:solidFill>
                  <a:latin typeface="Poppins"/>
                </a:rPr>
                <a:t>        trial and the realization that justice is not</a:t>
              </a:r>
            </a:p>
            <a:p>
              <a:pPr>
                <a:lnSpc>
                  <a:spcPts val="1080"/>
                </a:lnSpc>
              </a:pPr>
              <a:r>
                <a:rPr lang="en-US" sz="900">
                  <a:solidFill>
                    <a:srgbClr val="000000"/>
                  </a:solidFill>
                  <a:latin typeface="Poppins"/>
                </a:rPr>
                <a:t>          always served.</a:t>
              </a:r>
            </a:p>
          </p:txBody>
        </p:sp>
        <p:sp>
          <p:nvSpPr>
            <p:cNvPr id="22" name="TextBox 22"/>
            <p:cNvSpPr txBox="1"/>
            <p:nvPr/>
          </p:nvSpPr>
          <p:spPr>
            <a:xfrm>
              <a:off x="7945510" y="5760184"/>
              <a:ext cx="2182631" cy="666750"/>
            </a:xfrm>
            <a:prstGeom prst="rect">
              <a:avLst/>
            </a:prstGeom>
          </p:spPr>
          <p:txBody>
            <a:bodyPr lIns="0" tIns="0" rIns="0" bIns="0" rtlCol="0" anchor="t">
              <a:spAutoFit/>
            </a:bodyPr>
            <a:lstStyle/>
            <a:p>
              <a:pPr>
                <a:lnSpc>
                  <a:spcPts val="1080"/>
                </a:lnSpc>
              </a:pPr>
              <a:r>
                <a:rPr lang="en-US" sz="900">
                  <a:solidFill>
                    <a:srgbClr val="000000"/>
                  </a:solidFill>
                  <a:latin typeface="Poppins"/>
                </a:rPr>
                <a:t> The novel ends with Scout's reflection</a:t>
              </a:r>
            </a:p>
            <a:p>
              <a:pPr>
                <a:lnSpc>
                  <a:spcPts val="1080"/>
                </a:lnSpc>
              </a:pPr>
              <a:r>
                <a:rPr lang="en-US" sz="900">
                  <a:solidFill>
                    <a:srgbClr val="000000"/>
                  </a:solidFill>
                  <a:latin typeface="Poppins"/>
                </a:rPr>
                <a:t>   on the events of the story and her</a:t>
              </a:r>
            </a:p>
            <a:p>
              <a:pPr>
                <a:lnSpc>
                  <a:spcPts val="1080"/>
                </a:lnSpc>
              </a:pPr>
              <a:r>
                <a:rPr lang="en-US" sz="900">
                  <a:solidFill>
                    <a:srgbClr val="000000"/>
                  </a:solidFill>
                  <a:latin typeface="Poppins"/>
                </a:rPr>
                <a:t>     realization of the importance of </a:t>
              </a:r>
            </a:p>
            <a:p>
              <a:pPr>
                <a:lnSpc>
                  <a:spcPts val="1080"/>
                </a:lnSpc>
              </a:pPr>
              <a:r>
                <a:rPr lang="en-US" sz="900">
                  <a:solidFill>
                    <a:srgbClr val="000000"/>
                  </a:solidFill>
                  <a:latin typeface="Poppins"/>
                </a:rPr>
                <a:t>      empathy and understanding in a</a:t>
              </a:r>
            </a:p>
            <a:p>
              <a:pPr>
                <a:lnSpc>
                  <a:spcPts val="1080"/>
                </a:lnSpc>
              </a:pPr>
              <a:r>
                <a:rPr lang="en-US" sz="900">
                  <a:solidFill>
                    <a:srgbClr val="000000"/>
                  </a:solidFill>
                  <a:latin typeface="Poppins"/>
                </a:rPr>
                <a:t>        world that is often unjust.</a:t>
              </a:r>
            </a:p>
          </p:txBody>
        </p:sp>
        <p:sp>
          <p:nvSpPr>
            <p:cNvPr id="23" name="TextBox 23"/>
            <p:cNvSpPr txBox="1"/>
            <p:nvPr/>
          </p:nvSpPr>
          <p:spPr>
            <a:xfrm>
              <a:off x="4875704" y="5710579"/>
              <a:ext cx="1506588" cy="224830"/>
            </a:xfrm>
            <a:prstGeom prst="rect">
              <a:avLst/>
            </a:prstGeom>
          </p:spPr>
          <p:txBody>
            <a:bodyPr lIns="0" tIns="0" rIns="0" bIns="0" rtlCol="0" anchor="t">
              <a:spAutoFit/>
            </a:bodyPr>
            <a:lstStyle/>
            <a:p>
              <a:pPr algn="ctr">
                <a:lnSpc>
                  <a:spcPts val="1727"/>
                </a:lnSpc>
                <a:spcBef>
                  <a:spcPct val="0"/>
                </a:spcBef>
              </a:pPr>
              <a:r>
                <a:rPr lang="en-US" sz="1234">
                  <a:solidFill>
                    <a:srgbClr val="000000"/>
                  </a:solidFill>
                  <a:latin typeface="Poppins Medium"/>
                </a:rPr>
                <a:t>THE NOVEL</a:t>
              </a:r>
            </a:p>
          </p:txBody>
        </p:sp>
        <p:sp>
          <p:nvSpPr>
            <p:cNvPr id="24" name="TextBox 24"/>
            <p:cNvSpPr txBox="1"/>
            <p:nvPr/>
          </p:nvSpPr>
          <p:spPr>
            <a:xfrm>
              <a:off x="3968167" y="5978349"/>
              <a:ext cx="3266898" cy="310515"/>
            </a:xfrm>
            <a:prstGeom prst="rect">
              <a:avLst/>
            </a:prstGeom>
          </p:spPr>
          <p:txBody>
            <a:bodyPr lIns="0" tIns="0" rIns="0" bIns="0" rtlCol="0" anchor="t">
              <a:spAutoFit/>
            </a:bodyPr>
            <a:lstStyle/>
            <a:p>
              <a:pPr algn="ctr">
                <a:lnSpc>
                  <a:spcPts val="2415"/>
                </a:lnSpc>
                <a:spcBef>
                  <a:spcPct val="0"/>
                </a:spcBef>
              </a:pPr>
              <a:r>
                <a:rPr lang="en-US" sz="1725">
                  <a:solidFill>
                    <a:srgbClr val="D54F49"/>
                  </a:solidFill>
                  <a:latin typeface="Poppins ExtraBold"/>
                </a:rPr>
                <a:t>"TO KILL A MOCKINGBIRD" </a:t>
              </a:r>
            </a:p>
          </p:txBody>
        </p:sp>
        <p:sp>
          <p:nvSpPr>
            <p:cNvPr id="25" name="TextBox 25"/>
            <p:cNvSpPr txBox="1"/>
            <p:nvPr/>
          </p:nvSpPr>
          <p:spPr>
            <a:xfrm>
              <a:off x="4875704" y="6335454"/>
              <a:ext cx="1506588" cy="224830"/>
            </a:xfrm>
            <a:prstGeom prst="rect">
              <a:avLst/>
            </a:prstGeom>
          </p:spPr>
          <p:txBody>
            <a:bodyPr lIns="0" tIns="0" rIns="0" bIns="0" rtlCol="0" anchor="t">
              <a:spAutoFit/>
            </a:bodyPr>
            <a:lstStyle/>
            <a:p>
              <a:pPr algn="ctr">
                <a:lnSpc>
                  <a:spcPts val="1727"/>
                </a:lnSpc>
                <a:spcBef>
                  <a:spcPct val="0"/>
                </a:spcBef>
              </a:pPr>
              <a:r>
                <a:rPr lang="en-US" sz="1234">
                  <a:solidFill>
                    <a:srgbClr val="000000"/>
                  </a:solidFill>
                  <a:latin typeface="Poppins Medium"/>
                </a:rPr>
                <a:t>BY HARPER LEE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217</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Poppins Medium</vt:lpstr>
      <vt:lpstr>Calibri</vt:lpstr>
      <vt:lpstr>Poppins ExtraBold</vt:lpstr>
      <vt:lpstr>Poppins</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Plot diagram template</dc:title>
  <cp:lastModifiedBy>HUONG NGUYEN THU</cp:lastModifiedBy>
  <cp:revision>2</cp:revision>
  <dcterms:created xsi:type="dcterms:W3CDTF">2006-08-16T00:00:00Z</dcterms:created>
  <dcterms:modified xsi:type="dcterms:W3CDTF">2023-04-07T18:34:38Z</dcterms:modified>
  <dc:identifier>DAFfJkk8uow</dc:identifier>
</cp:coreProperties>
</file>