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10693400" cy="7556500"/>
  <p:notesSz cx="6858000" cy="9144000"/>
  <p:embeddedFontLst>
    <p:embeddedFont>
      <p:font typeface="Barlow" panose="00000500000000000000" pitchFamily="2" charset="0"/>
      <p:regular r:id="rId3"/>
      <p:bold r:id="rId4"/>
      <p:italic r:id="rId5"/>
      <p:boldItalic r:id="rId6"/>
    </p:embeddedFont>
    <p:embeddedFont>
      <p:font typeface="Calibri" panose="020F0502020204030204" pitchFamily="34" charset="0"/>
      <p:regular r:id="rId7"/>
      <p:bold r:id="rId8"/>
      <p:italic r:id="rId9"/>
      <p:boldItalic r:id="rId10"/>
    </p:embeddedFont>
    <p:embeddedFont>
      <p:font typeface="Roboto" panose="02000000000000000000"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63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6324D60-9187-2EB4-0C04-B36747A1B08A}"/>
              </a:ext>
            </a:extLst>
          </p:cNvPr>
          <p:cNvGrpSpPr/>
          <p:nvPr/>
        </p:nvGrpSpPr>
        <p:grpSpPr>
          <a:xfrm>
            <a:off x="1" y="0"/>
            <a:ext cx="10693400" cy="7209912"/>
            <a:chOff x="1" y="0"/>
            <a:chExt cx="10693400" cy="7209912"/>
          </a:xfrm>
        </p:grpSpPr>
        <p:pic>
          <p:nvPicPr>
            <p:cNvPr id="37" name="Graphic 36">
              <a:extLst>
                <a:ext uri="{FF2B5EF4-FFF2-40B4-BE49-F238E27FC236}">
                  <a16:creationId xmlns:a16="http://schemas.microsoft.com/office/drawing/2014/main" id="{A16DE005-E3E8-2265-0FED-C7169B1735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970" t="43359"/>
            <a:stretch>
              <a:fillRect/>
            </a:stretch>
          </p:blipFill>
          <p:spPr>
            <a:xfrm>
              <a:off x="1" y="0"/>
              <a:ext cx="6822251" cy="2158360"/>
            </a:xfrm>
            <a:custGeom>
              <a:avLst/>
              <a:gdLst>
                <a:gd name="connsiteX0" fmla="*/ 0 w 6822251"/>
                <a:gd name="connsiteY0" fmla="*/ 0 h 2158360"/>
                <a:gd name="connsiteX1" fmla="*/ 6822251 w 6822251"/>
                <a:gd name="connsiteY1" fmla="*/ 0 h 2158360"/>
                <a:gd name="connsiteX2" fmla="*/ 6822251 w 6822251"/>
                <a:gd name="connsiteY2" fmla="*/ 2158360 h 2158360"/>
                <a:gd name="connsiteX3" fmla="*/ 0 w 6822251"/>
                <a:gd name="connsiteY3" fmla="*/ 2158360 h 2158360"/>
              </a:gdLst>
              <a:ahLst/>
              <a:cxnLst>
                <a:cxn ang="0">
                  <a:pos x="connsiteX0" y="connsiteY0"/>
                </a:cxn>
                <a:cxn ang="0">
                  <a:pos x="connsiteX1" y="connsiteY1"/>
                </a:cxn>
                <a:cxn ang="0">
                  <a:pos x="connsiteX2" y="connsiteY2"/>
                </a:cxn>
                <a:cxn ang="0">
                  <a:pos x="connsiteX3" y="connsiteY3"/>
                </a:cxn>
              </a:cxnLst>
              <a:rect l="l" t="t" r="r" b="b"/>
              <a:pathLst>
                <a:path w="6822251" h="2158360">
                  <a:moveTo>
                    <a:pt x="0" y="0"/>
                  </a:moveTo>
                  <a:lnTo>
                    <a:pt x="6822251" y="0"/>
                  </a:lnTo>
                  <a:lnTo>
                    <a:pt x="6822251" y="2158360"/>
                  </a:lnTo>
                  <a:lnTo>
                    <a:pt x="0" y="2158360"/>
                  </a:lnTo>
                  <a:close/>
                </a:path>
              </a:pathLst>
            </a:custGeom>
          </p:spPr>
        </p:pic>
        <p:sp>
          <p:nvSpPr>
            <p:cNvPr id="3" name="AutoShape 3"/>
            <p:cNvSpPr/>
            <p:nvPr/>
          </p:nvSpPr>
          <p:spPr>
            <a:xfrm rot="-1800681">
              <a:off x="1144849" y="4134064"/>
              <a:ext cx="1620497" cy="0"/>
            </a:xfrm>
            <a:prstGeom prst="line">
              <a:avLst/>
            </a:prstGeom>
            <a:ln w="28575" cap="flat">
              <a:solidFill>
                <a:srgbClr val="404040"/>
              </a:solidFill>
              <a:prstDash val="solid"/>
              <a:headEnd type="oval" w="lg" len="lg"/>
              <a:tailEnd type="oval" w="lg" len="lg"/>
            </a:ln>
          </p:spPr>
        </p:sp>
        <p:pic>
          <p:nvPicPr>
            <p:cNvPr id="39" name="Graphic 38">
              <a:extLst>
                <a:ext uri="{FF2B5EF4-FFF2-40B4-BE49-F238E27FC236}">
                  <a16:creationId xmlns:a16="http://schemas.microsoft.com/office/drawing/2014/main" id="{EACCDB46-E31C-0A65-7A95-585C76E2F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9785"/>
            <a:stretch>
              <a:fillRect/>
            </a:stretch>
          </p:blipFill>
          <p:spPr>
            <a:xfrm>
              <a:off x="8062624" y="275647"/>
              <a:ext cx="2630777" cy="1716695"/>
            </a:xfrm>
            <a:custGeom>
              <a:avLst/>
              <a:gdLst>
                <a:gd name="connsiteX0" fmla="*/ 0 w 2630777"/>
                <a:gd name="connsiteY0" fmla="*/ 0 h 1716695"/>
                <a:gd name="connsiteX1" fmla="*/ 2630777 w 2630777"/>
                <a:gd name="connsiteY1" fmla="*/ 0 h 1716695"/>
                <a:gd name="connsiteX2" fmla="*/ 2630777 w 2630777"/>
                <a:gd name="connsiteY2" fmla="*/ 1716695 h 1716695"/>
                <a:gd name="connsiteX3" fmla="*/ 0 w 2630777"/>
                <a:gd name="connsiteY3" fmla="*/ 1716695 h 1716695"/>
              </a:gdLst>
              <a:ahLst/>
              <a:cxnLst>
                <a:cxn ang="0">
                  <a:pos x="connsiteX0" y="connsiteY0"/>
                </a:cxn>
                <a:cxn ang="0">
                  <a:pos x="connsiteX1" y="connsiteY1"/>
                </a:cxn>
                <a:cxn ang="0">
                  <a:pos x="connsiteX2" y="connsiteY2"/>
                </a:cxn>
                <a:cxn ang="0">
                  <a:pos x="connsiteX3" y="connsiteY3"/>
                </a:cxn>
              </a:cxnLst>
              <a:rect l="l" t="t" r="r" b="b"/>
              <a:pathLst>
                <a:path w="2630777" h="1716695">
                  <a:moveTo>
                    <a:pt x="0" y="0"/>
                  </a:moveTo>
                  <a:lnTo>
                    <a:pt x="2630777" y="0"/>
                  </a:lnTo>
                  <a:lnTo>
                    <a:pt x="2630777" y="1716695"/>
                  </a:lnTo>
                  <a:lnTo>
                    <a:pt x="0" y="1716695"/>
                  </a:lnTo>
                  <a:close/>
                </a:path>
              </a:pathLst>
            </a:cu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5334" y="4725066"/>
              <a:ext cx="616294" cy="616294"/>
            </a:xfrm>
            <a:prstGeom prst="rect">
              <a:avLst/>
            </a:prstGeom>
          </p:spPr>
        </p:pic>
        <p:sp>
          <p:nvSpPr>
            <p:cNvPr id="7" name="TextBox 7"/>
            <p:cNvSpPr txBox="1"/>
            <p:nvPr/>
          </p:nvSpPr>
          <p:spPr>
            <a:xfrm>
              <a:off x="993553" y="4775959"/>
              <a:ext cx="504018" cy="431951"/>
            </a:xfrm>
            <a:prstGeom prst="rect">
              <a:avLst/>
            </a:prstGeom>
          </p:spPr>
          <p:txBody>
            <a:bodyPr lIns="0" tIns="0" rIns="0" bIns="0" rtlCol="0" anchor="t">
              <a:spAutoFit/>
            </a:bodyPr>
            <a:lstStyle/>
            <a:p>
              <a:pPr algn="ctr">
                <a:lnSpc>
                  <a:spcPts val="3661"/>
                </a:lnSpc>
              </a:pPr>
              <a:r>
                <a:rPr lang="en-US" sz="2615" b="1">
                  <a:solidFill>
                    <a:srgbClr val="FDFDFD"/>
                  </a:solidFill>
                  <a:latin typeface="Barlow" panose="00000500000000000000" pitchFamily="2" charset="0"/>
                </a:rPr>
                <a:t>01</a:t>
              </a:r>
            </a:p>
          </p:txBody>
        </p:sp>
        <p:sp>
          <p:nvSpPr>
            <p:cNvPr id="8" name="TextBox 8"/>
            <p:cNvSpPr txBox="1"/>
            <p:nvPr/>
          </p:nvSpPr>
          <p:spPr>
            <a:xfrm>
              <a:off x="669982" y="5401128"/>
              <a:ext cx="1167000" cy="208630"/>
            </a:xfrm>
            <a:prstGeom prst="rect">
              <a:avLst/>
            </a:prstGeom>
          </p:spPr>
          <p:txBody>
            <a:bodyPr lIns="0" tIns="0" rIns="0" bIns="0" rtlCol="0" anchor="t">
              <a:spAutoFit/>
            </a:bodyPr>
            <a:lstStyle/>
            <a:p>
              <a:pPr algn="ctr">
                <a:lnSpc>
                  <a:spcPts val="1756"/>
                </a:lnSpc>
              </a:pPr>
              <a:r>
                <a:rPr lang="en-US" sz="1254" b="1" dirty="0">
                  <a:solidFill>
                    <a:srgbClr val="000000"/>
                  </a:solidFill>
                  <a:latin typeface="Barlow" panose="00000500000000000000" pitchFamily="2" charset="0"/>
                </a:rPr>
                <a:t>EXPOSITION</a:t>
              </a:r>
            </a:p>
          </p:txBody>
        </p:sp>
        <p:sp>
          <p:nvSpPr>
            <p:cNvPr id="9" name="TextBox 9"/>
            <p:cNvSpPr txBox="1"/>
            <p:nvPr/>
          </p:nvSpPr>
          <p:spPr>
            <a:xfrm>
              <a:off x="502574" y="5681195"/>
              <a:ext cx="1501815" cy="814967"/>
            </a:xfrm>
            <a:prstGeom prst="rect">
              <a:avLst/>
            </a:prstGeom>
          </p:spPr>
          <p:txBody>
            <a:bodyPr lIns="0" tIns="0" rIns="0" bIns="0" rtlCol="0" anchor="t">
              <a:spAutoFit/>
            </a:bodyPr>
            <a:lstStyle/>
            <a:p>
              <a:pPr algn="ctr">
                <a:lnSpc>
                  <a:spcPts val="1260"/>
                </a:lnSpc>
              </a:pPr>
              <a:r>
                <a:rPr lang="en-US" sz="900" dirty="0">
                  <a:solidFill>
                    <a:srgbClr val="000000"/>
                  </a:solidFill>
                  <a:latin typeface="Roboto" panose="02000000000000000000" pitchFamily="2" charset="0"/>
                  <a:ea typeface="Roboto" panose="02000000000000000000" pitchFamily="2" charset="0"/>
                </a:rPr>
                <a:t>The story introduces Cinderella, a kind and beautiful girl who is mistreated by her cruel stepmother and stepsisters.</a:t>
              </a:r>
            </a:p>
          </p:txBody>
        </p:sp>
        <p:sp>
          <p:nvSpPr>
            <p:cNvPr id="11" name="TextBox 11"/>
            <p:cNvSpPr txBox="1"/>
            <p:nvPr/>
          </p:nvSpPr>
          <p:spPr>
            <a:xfrm>
              <a:off x="2376516" y="4245433"/>
              <a:ext cx="1670027" cy="1148391"/>
            </a:xfrm>
            <a:prstGeom prst="rect">
              <a:avLst/>
            </a:prstGeom>
          </p:spPr>
          <p:txBody>
            <a:bodyPr lIns="0" tIns="0" rIns="0" bIns="0" rtlCol="0" anchor="t">
              <a:spAutoFit/>
            </a:bodyPr>
            <a:lstStyle/>
            <a:p>
              <a:pPr algn="ctr">
                <a:lnSpc>
                  <a:spcPts val="1260"/>
                </a:lnSpc>
              </a:pPr>
              <a:r>
                <a:rPr lang="en-US" sz="900">
                  <a:solidFill>
                    <a:srgbClr val="000000"/>
                  </a:solidFill>
                  <a:latin typeface="Roboto" panose="02000000000000000000" pitchFamily="2" charset="0"/>
                  <a:ea typeface="Roboto" panose="02000000000000000000" pitchFamily="2" charset="0"/>
                </a:rPr>
                <a:t>Cinderella dreams of attending the prince's ball but is prevented from doing so by her stepfamily. With the help of her fairy godmother, Cinderella is transformed into a beautiful princess and attends the ball.</a:t>
              </a:r>
            </a:p>
          </p:txBody>
        </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66588" y="3284023"/>
              <a:ext cx="616294" cy="616294"/>
            </a:xfrm>
            <a:prstGeom prst="rect">
              <a:avLst/>
            </a:prstGeom>
          </p:spPr>
        </p:pic>
        <p:sp>
          <p:nvSpPr>
            <p:cNvPr id="13" name="TextBox 13"/>
            <p:cNvSpPr txBox="1"/>
            <p:nvPr/>
          </p:nvSpPr>
          <p:spPr>
            <a:xfrm>
              <a:off x="2922726" y="3334916"/>
              <a:ext cx="504018" cy="431951"/>
            </a:xfrm>
            <a:prstGeom prst="rect">
              <a:avLst/>
            </a:prstGeom>
          </p:spPr>
          <p:txBody>
            <a:bodyPr lIns="0" tIns="0" rIns="0" bIns="0" rtlCol="0" anchor="t">
              <a:spAutoFit/>
            </a:bodyPr>
            <a:lstStyle/>
            <a:p>
              <a:pPr algn="ctr">
                <a:lnSpc>
                  <a:spcPts val="3661"/>
                </a:lnSpc>
              </a:pPr>
              <a:r>
                <a:rPr lang="en-US" sz="2615" b="1" dirty="0">
                  <a:solidFill>
                    <a:srgbClr val="FDFDFD"/>
                  </a:solidFill>
                  <a:latin typeface="Barlow" panose="00000500000000000000" pitchFamily="2" charset="0"/>
                </a:rPr>
                <a:t>02</a:t>
              </a:r>
            </a:p>
          </p:txBody>
        </p:sp>
        <p:sp>
          <p:nvSpPr>
            <p:cNvPr id="14" name="TextBox 14"/>
            <p:cNvSpPr txBox="1"/>
            <p:nvPr/>
          </p:nvSpPr>
          <p:spPr>
            <a:xfrm>
              <a:off x="2347478" y="3960526"/>
              <a:ext cx="1654513" cy="208630"/>
            </a:xfrm>
            <a:prstGeom prst="rect">
              <a:avLst/>
            </a:prstGeom>
          </p:spPr>
          <p:txBody>
            <a:bodyPr lIns="0" tIns="0" rIns="0" bIns="0" rtlCol="0" anchor="t">
              <a:spAutoFit/>
            </a:bodyPr>
            <a:lstStyle/>
            <a:p>
              <a:pPr algn="ctr">
                <a:lnSpc>
                  <a:spcPts val="1756"/>
                </a:lnSpc>
              </a:pPr>
              <a:r>
                <a:rPr lang="en-US" sz="1254" b="1" dirty="0">
                  <a:solidFill>
                    <a:srgbClr val="000000"/>
                  </a:solidFill>
                  <a:latin typeface="Barlow" panose="00000500000000000000" pitchFamily="2" charset="0"/>
                </a:rPr>
                <a:t>RISING ACTION</a:t>
              </a:r>
            </a:p>
          </p:txBody>
        </p:sp>
        <p:sp>
          <p:nvSpPr>
            <p:cNvPr id="16" name="TextBox 16"/>
            <p:cNvSpPr txBox="1"/>
            <p:nvPr/>
          </p:nvSpPr>
          <p:spPr>
            <a:xfrm>
              <a:off x="4470231" y="2898937"/>
              <a:ext cx="1670027" cy="814967"/>
            </a:xfrm>
            <a:prstGeom prst="rect">
              <a:avLst/>
            </a:prstGeom>
          </p:spPr>
          <p:txBody>
            <a:bodyPr lIns="0" tIns="0" rIns="0" bIns="0" rtlCol="0" anchor="t">
              <a:spAutoFit/>
            </a:bodyPr>
            <a:lstStyle/>
            <a:p>
              <a:pPr algn="ctr">
                <a:lnSpc>
                  <a:spcPts val="1260"/>
                </a:lnSpc>
              </a:pPr>
              <a:r>
                <a:rPr lang="en-US" sz="900">
                  <a:solidFill>
                    <a:srgbClr val="000000"/>
                  </a:solidFill>
                  <a:latin typeface="Roboto" panose="02000000000000000000" pitchFamily="2" charset="0"/>
                  <a:ea typeface="Roboto" panose="02000000000000000000" pitchFamily="2" charset="0"/>
                </a:rPr>
                <a:t>Cinderella and the prince fall in love and dance together, but Cinderella must leave before midnight or risk losing her magical transformation.</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60303" y="1937527"/>
              <a:ext cx="616294" cy="616294"/>
            </a:xfrm>
            <a:prstGeom prst="rect">
              <a:avLst/>
            </a:prstGeom>
          </p:spPr>
        </p:pic>
        <p:sp>
          <p:nvSpPr>
            <p:cNvPr id="18" name="TextBox 18"/>
            <p:cNvSpPr txBox="1"/>
            <p:nvPr/>
          </p:nvSpPr>
          <p:spPr>
            <a:xfrm>
              <a:off x="5016441" y="1988420"/>
              <a:ext cx="504018" cy="431950"/>
            </a:xfrm>
            <a:prstGeom prst="rect">
              <a:avLst/>
            </a:prstGeom>
          </p:spPr>
          <p:txBody>
            <a:bodyPr lIns="0" tIns="0" rIns="0" bIns="0" rtlCol="0" anchor="t">
              <a:spAutoFit/>
            </a:bodyPr>
            <a:lstStyle/>
            <a:p>
              <a:pPr algn="ctr">
                <a:lnSpc>
                  <a:spcPts val="3661"/>
                </a:lnSpc>
              </a:pPr>
              <a:r>
                <a:rPr lang="en-US" sz="2615" b="1">
                  <a:solidFill>
                    <a:srgbClr val="FDFDFD"/>
                  </a:solidFill>
                  <a:latin typeface="Barlow" panose="00000500000000000000" pitchFamily="2" charset="0"/>
                </a:rPr>
                <a:t>03</a:t>
              </a:r>
            </a:p>
          </p:txBody>
        </p:sp>
        <p:sp>
          <p:nvSpPr>
            <p:cNvPr id="19" name="TextBox 19"/>
            <p:cNvSpPr txBox="1"/>
            <p:nvPr/>
          </p:nvSpPr>
          <p:spPr>
            <a:xfrm>
              <a:off x="4441193" y="2614030"/>
              <a:ext cx="1654513" cy="208630"/>
            </a:xfrm>
            <a:prstGeom prst="rect">
              <a:avLst/>
            </a:prstGeom>
          </p:spPr>
          <p:txBody>
            <a:bodyPr lIns="0" tIns="0" rIns="0" bIns="0" rtlCol="0" anchor="t">
              <a:spAutoFit/>
            </a:bodyPr>
            <a:lstStyle/>
            <a:p>
              <a:pPr algn="ctr">
                <a:lnSpc>
                  <a:spcPts val="1756"/>
                </a:lnSpc>
              </a:pPr>
              <a:r>
                <a:rPr lang="en-US" sz="1254" b="1">
                  <a:solidFill>
                    <a:srgbClr val="000000"/>
                  </a:solidFill>
                  <a:latin typeface="Barlow" panose="00000500000000000000" pitchFamily="2" charset="0"/>
                </a:rPr>
                <a:t>CLIMAX</a:t>
              </a:r>
            </a:p>
          </p:txBody>
        </p:sp>
        <p:sp>
          <p:nvSpPr>
            <p:cNvPr id="21" name="TextBox 21"/>
            <p:cNvSpPr txBox="1"/>
            <p:nvPr/>
          </p:nvSpPr>
          <p:spPr>
            <a:xfrm>
              <a:off x="6563947" y="4254998"/>
              <a:ext cx="1670027" cy="1315104"/>
            </a:xfrm>
            <a:prstGeom prst="rect">
              <a:avLst/>
            </a:prstGeom>
          </p:spPr>
          <p:txBody>
            <a:bodyPr lIns="0" tIns="0" rIns="0" bIns="0" rtlCol="0" anchor="t">
              <a:spAutoFit/>
            </a:bodyPr>
            <a:lstStyle/>
            <a:p>
              <a:pPr algn="ctr">
                <a:lnSpc>
                  <a:spcPts val="1260"/>
                </a:lnSpc>
              </a:pPr>
              <a:r>
                <a:rPr lang="en-US" sz="900">
                  <a:solidFill>
                    <a:srgbClr val="000000"/>
                  </a:solidFill>
                  <a:latin typeface="Roboto" panose="02000000000000000000" pitchFamily="2" charset="0"/>
                  <a:ea typeface="Roboto" panose="02000000000000000000" pitchFamily="2" charset="0"/>
                </a:rPr>
                <a:t>Cinderella's transformation ends at midnight, and she flees the ball, leaving behind a glass slipper. The prince searches the kingdom for the owner of the slipper, hoping to find the mysterious princess he met at the ball.</a:t>
              </a:r>
            </a:p>
          </p:txBody>
        </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54019" y="3293588"/>
              <a:ext cx="616294" cy="616294"/>
            </a:xfrm>
            <a:prstGeom prst="rect">
              <a:avLst/>
            </a:prstGeom>
          </p:spPr>
        </p:pic>
        <p:sp>
          <p:nvSpPr>
            <p:cNvPr id="23" name="TextBox 23"/>
            <p:cNvSpPr txBox="1"/>
            <p:nvPr/>
          </p:nvSpPr>
          <p:spPr>
            <a:xfrm>
              <a:off x="7110157" y="3344481"/>
              <a:ext cx="504018" cy="431951"/>
            </a:xfrm>
            <a:prstGeom prst="rect">
              <a:avLst/>
            </a:prstGeom>
          </p:spPr>
          <p:txBody>
            <a:bodyPr lIns="0" tIns="0" rIns="0" bIns="0" rtlCol="0" anchor="t">
              <a:spAutoFit/>
            </a:bodyPr>
            <a:lstStyle/>
            <a:p>
              <a:pPr algn="ctr">
                <a:lnSpc>
                  <a:spcPts val="3661"/>
                </a:lnSpc>
              </a:pPr>
              <a:r>
                <a:rPr lang="en-US" sz="2615" b="1">
                  <a:solidFill>
                    <a:srgbClr val="FDFDFD"/>
                  </a:solidFill>
                  <a:latin typeface="Barlow" panose="00000500000000000000" pitchFamily="2" charset="0"/>
                </a:rPr>
                <a:t>04</a:t>
              </a:r>
            </a:p>
          </p:txBody>
        </p:sp>
        <p:sp>
          <p:nvSpPr>
            <p:cNvPr id="24" name="TextBox 24"/>
            <p:cNvSpPr txBox="1"/>
            <p:nvPr/>
          </p:nvSpPr>
          <p:spPr>
            <a:xfrm>
              <a:off x="6534909" y="3970091"/>
              <a:ext cx="1654513" cy="208630"/>
            </a:xfrm>
            <a:prstGeom prst="rect">
              <a:avLst/>
            </a:prstGeom>
          </p:spPr>
          <p:txBody>
            <a:bodyPr lIns="0" tIns="0" rIns="0" bIns="0" rtlCol="0" anchor="t">
              <a:spAutoFit/>
            </a:bodyPr>
            <a:lstStyle/>
            <a:p>
              <a:pPr algn="ctr">
                <a:lnSpc>
                  <a:spcPts val="1756"/>
                </a:lnSpc>
              </a:pPr>
              <a:r>
                <a:rPr lang="en-US" sz="1254" b="1">
                  <a:solidFill>
                    <a:srgbClr val="000000"/>
                  </a:solidFill>
                  <a:latin typeface="Barlow" panose="00000500000000000000" pitchFamily="2" charset="0"/>
                </a:rPr>
                <a:t>FALLING ACTION</a:t>
              </a:r>
            </a:p>
          </p:txBody>
        </p:sp>
        <p:sp>
          <p:nvSpPr>
            <p:cNvPr id="25" name="AutoShape 25"/>
            <p:cNvSpPr/>
            <p:nvPr/>
          </p:nvSpPr>
          <p:spPr>
            <a:xfrm rot="-2483772">
              <a:off x="3398443" y="2765424"/>
              <a:ext cx="1525297" cy="0"/>
            </a:xfrm>
            <a:prstGeom prst="line">
              <a:avLst/>
            </a:prstGeom>
            <a:ln w="28575" cap="flat">
              <a:solidFill>
                <a:srgbClr val="404040"/>
              </a:solidFill>
              <a:prstDash val="solid"/>
              <a:headEnd type="oval" w="lg" len="lg"/>
              <a:tailEnd type="oval" w="lg" len="lg"/>
            </a:ln>
          </p:spPr>
        </p:sp>
        <p:sp>
          <p:nvSpPr>
            <p:cNvPr id="26" name="AutoShape 26"/>
            <p:cNvSpPr/>
            <p:nvPr/>
          </p:nvSpPr>
          <p:spPr>
            <a:xfrm rot="-8215492">
              <a:off x="5698288" y="2770643"/>
              <a:ext cx="1461564" cy="0"/>
            </a:xfrm>
            <a:prstGeom prst="line">
              <a:avLst/>
            </a:prstGeom>
            <a:ln w="28575" cap="flat">
              <a:solidFill>
                <a:srgbClr val="404040"/>
              </a:solidFill>
              <a:prstDash val="solid"/>
              <a:headEnd type="oval" w="lg" len="lg"/>
              <a:tailEnd type="oval" w="lg" len="lg"/>
            </a:ln>
          </p:spPr>
        </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30371" y="4725066"/>
              <a:ext cx="616294" cy="616294"/>
            </a:xfrm>
            <a:prstGeom prst="rect">
              <a:avLst/>
            </a:prstGeom>
          </p:spPr>
        </p:pic>
        <p:sp>
          <p:nvSpPr>
            <p:cNvPr id="29" name="TextBox 29"/>
            <p:cNvSpPr txBox="1"/>
            <p:nvPr/>
          </p:nvSpPr>
          <p:spPr>
            <a:xfrm>
              <a:off x="9178590" y="4775959"/>
              <a:ext cx="504018" cy="431951"/>
            </a:xfrm>
            <a:prstGeom prst="rect">
              <a:avLst/>
            </a:prstGeom>
          </p:spPr>
          <p:txBody>
            <a:bodyPr lIns="0" tIns="0" rIns="0" bIns="0" rtlCol="0" anchor="t">
              <a:spAutoFit/>
            </a:bodyPr>
            <a:lstStyle/>
            <a:p>
              <a:pPr algn="ctr">
                <a:lnSpc>
                  <a:spcPts val="3661"/>
                </a:lnSpc>
              </a:pPr>
              <a:r>
                <a:rPr lang="en-US" sz="2615" b="1">
                  <a:solidFill>
                    <a:srgbClr val="FDFDFD"/>
                  </a:solidFill>
                  <a:latin typeface="Barlow" panose="00000500000000000000" pitchFamily="2" charset="0"/>
                </a:rPr>
                <a:t>05</a:t>
              </a:r>
            </a:p>
          </p:txBody>
        </p:sp>
        <p:sp>
          <p:nvSpPr>
            <p:cNvPr id="30" name="TextBox 30"/>
            <p:cNvSpPr txBox="1"/>
            <p:nvPr/>
          </p:nvSpPr>
          <p:spPr>
            <a:xfrm>
              <a:off x="8855019" y="5401128"/>
              <a:ext cx="1167000" cy="208630"/>
            </a:xfrm>
            <a:prstGeom prst="rect">
              <a:avLst/>
            </a:prstGeom>
          </p:spPr>
          <p:txBody>
            <a:bodyPr lIns="0" tIns="0" rIns="0" bIns="0" rtlCol="0" anchor="t">
              <a:spAutoFit/>
            </a:bodyPr>
            <a:lstStyle/>
            <a:p>
              <a:pPr algn="ctr">
                <a:lnSpc>
                  <a:spcPts val="1756"/>
                </a:lnSpc>
              </a:pPr>
              <a:r>
                <a:rPr lang="en-US" sz="1254" b="1">
                  <a:solidFill>
                    <a:srgbClr val="000000"/>
                  </a:solidFill>
                  <a:latin typeface="Barlow" panose="00000500000000000000" pitchFamily="2" charset="0"/>
                </a:rPr>
                <a:t>RESOLUTION</a:t>
              </a:r>
            </a:p>
          </p:txBody>
        </p:sp>
        <p:sp>
          <p:nvSpPr>
            <p:cNvPr id="31" name="TextBox 31"/>
            <p:cNvSpPr txBox="1"/>
            <p:nvPr/>
          </p:nvSpPr>
          <p:spPr>
            <a:xfrm>
              <a:off x="8687611" y="5681195"/>
              <a:ext cx="1501815" cy="1148391"/>
            </a:xfrm>
            <a:prstGeom prst="rect">
              <a:avLst/>
            </a:prstGeom>
          </p:spPr>
          <p:txBody>
            <a:bodyPr lIns="0" tIns="0" rIns="0" bIns="0" rtlCol="0" anchor="t">
              <a:spAutoFit/>
            </a:bodyPr>
            <a:lstStyle/>
            <a:p>
              <a:pPr algn="ctr">
                <a:lnSpc>
                  <a:spcPts val="1260"/>
                </a:lnSpc>
              </a:pPr>
              <a:r>
                <a:rPr lang="en-US" sz="900">
                  <a:solidFill>
                    <a:srgbClr val="000000"/>
                  </a:solidFill>
                  <a:latin typeface="Roboto" panose="02000000000000000000" pitchFamily="2" charset="0"/>
                  <a:ea typeface="Roboto" panose="02000000000000000000" pitchFamily="2" charset="0"/>
                </a:rPr>
                <a:t>The slipper fits Cinderella's foot perfectly, and the prince realizes that she is the girl he has been searching for. Cinderella and the prince are reunited, and they live happily ever after.</a:t>
              </a:r>
            </a:p>
          </p:txBody>
        </p:sp>
        <p:sp>
          <p:nvSpPr>
            <p:cNvPr id="32" name="AutoShape 32"/>
            <p:cNvSpPr/>
            <p:nvPr/>
          </p:nvSpPr>
          <p:spPr>
            <a:xfrm rot="-9058062">
              <a:off x="7825519" y="4134064"/>
              <a:ext cx="1721133" cy="0"/>
            </a:xfrm>
            <a:prstGeom prst="line">
              <a:avLst/>
            </a:prstGeom>
            <a:ln w="28575" cap="flat">
              <a:solidFill>
                <a:srgbClr val="404040"/>
              </a:solidFill>
              <a:prstDash val="solid"/>
              <a:headEnd type="oval" w="lg" len="lg"/>
              <a:tailEnd type="oval" w="lg" len="lg"/>
            </a:ln>
          </p:spPr>
        </p:sp>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96787" y="4725066"/>
              <a:ext cx="1987877" cy="2484846"/>
            </a:xfrm>
            <a:prstGeom prst="rect">
              <a:avLst/>
            </a:prstGeom>
          </p:spPr>
        </p:pic>
        <p:sp>
          <p:nvSpPr>
            <p:cNvPr id="34" name="TextBox 34"/>
            <p:cNvSpPr txBox="1"/>
            <p:nvPr/>
          </p:nvSpPr>
          <p:spPr>
            <a:xfrm>
              <a:off x="502574" y="651554"/>
              <a:ext cx="4572922" cy="487313"/>
            </a:xfrm>
            <a:prstGeom prst="rect">
              <a:avLst/>
            </a:prstGeom>
          </p:spPr>
          <p:txBody>
            <a:bodyPr lIns="0" tIns="0" rIns="0" bIns="0" rtlCol="0" anchor="t">
              <a:spAutoFit/>
            </a:bodyPr>
            <a:lstStyle/>
            <a:p>
              <a:pPr marL="0" lvl="0" indent="0">
                <a:lnSpc>
                  <a:spcPts val="3751"/>
                </a:lnSpc>
              </a:pPr>
              <a:r>
                <a:rPr lang="en-US" sz="3607" b="1" i="1" dirty="0">
                  <a:solidFill>
                    <a:srgbClr val="456BC8"/>
                  </a:solidFill>
                  <a:latin typeface="Barlow" panose="00000500000000000000" pitchFamily="2" charset="0"/>
                </a:rPr>
                <a:t>STORY PLOT DIAGRAM</a:t>
              </a:r>
            </a:p>
          </p:txBody>
        </p:sp>
        <p:pic>
          <p:nvPicPr>
            <p:cNvPr id="35" name="Picture 3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889545" y="1133995"/>
              <a:ext cx="1218521" cy="20105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174</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Barlow</vt:lpstr>
      <vt:lpstr>Roboto</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 diagram template</dc:title>
  <cp:lastModifiedBy>HUONG NGUYEN THU</cp:lastModifiedBy>
  <cp:revision>2</cp:revision>
  <dcterms:created xsi:type="dcterms:W3CDTF">2006-08-16T00:00:00Z</dcterms:created>
  <dcterms:modified xsi:type="dcterms:W3CDTF">2023-04-07T18:32:28Z</dcterms:modified>
  <dc:identifier>DAFfJkk8uow</dc:identifier>
</cp:coreProperties>
</file>