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nter" panose="02000503000000020004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C189E68-9969-3D4A-AF11-2E47D9D7301B}"/>
              </a:ext>
            </a:extLst>
          </p:cNvPr>
          <p:cNvGrpSpPr/>
          <p:nvPr/>
        </p:nvGrpSpPr>
        <p:grpSpPr>
          <a:xfrm>
            <a:off x="736576" y="698850"/>
            <a:ext cx="9401889" cy="6120825"/>
            <a:chOff x="736576" y="698850"/>
            <a:chExt cx="9401889" cy="6120825"/>
          </a:xfrm>
        </p:grpSpPr>
        <p:sp>
          <p:nvSpPr>
            <p:cNvPr id="2" name="AutoShape 2"/>
            <p:cNvSpPr/>
            <p:nvPr/>
          </p:nvSpPr>
          <p:spPr>
            <a:xfrm rot="-5861">
              <a:off x="790675" y="3688364"/>
              <a:ext cx="2111523" cy="0"/>
            </a:xfrm>
            <a:prstGeom prst="line">
              <a:avLst/>
            </a:prstGeom>
            <a:ln w="28575" cap="rnd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 rot="19030736">
              <a:off x="2471083" y="2543558"/>
              <a:ext cx="3354946" cy="5012"/>
            </a:xfrm>
            <a:prstGeom prst="line">
              <a:avLst/>
            </a:prstGeom>
            <a:ln w="28575" cap="rnd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rot="13301286">
              <a:off x="4962331" y="2522913"/>
              <a:ext cx="3378079" cy="9317"/>
            </a:xfrm>
            <a:prstGeom prst="line">
              <a:avLst/>
            </a:prstGeom>
            <a:ln w="28575" cap="rnd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3053">
              <a:off x="7909608" y="3657089"/>
              <a:ext cx="2026380" cy="0"/>
            </a:xfrm>
            <a:prstGeom prst="line">
              <a:avLst/>
            </a:prstGeom>
            <a:ln w="28575" cap="rnd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 rot="-5400000">
              <a:off x="-758335" y="5256401"/>
              <a:ext cx="3126548" cy="0"/>
            </a:xfrm>
            <a:prstGeom prst="line">
              <a:avLst/>
            </a:prstGeom>
            <a:ln w="19050" cap="rnd">
              <a:solidFill>
                <a:srgbClr val="CFB6EF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 rot="-5400000">
              <a:off x="3822683" y="2994062"/>
              <a:ext cx="3126548" cy="0"/>
            </a:xfrm>
            <a:prstGeom prst="line">
              <a:avLst/>
            </a:prstGeom>
            <a:ln w="19050" cap="rnd">
              <a:solidFill>
                <a:srgbClr val="CFB6EF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 rot="-5400000">
              <a:off x="1892866" y="4776315"/>
              <a:ext cx="3126548" cy="0"/>
            </a:xfrm>
            <a:prstGeom prst="line">
              <a:avLst/>
            </a:prstGeom>
            <a:ln w="19050" cap="rnd">
              <a:solidFill>
                <a:srgbClr val="CFB6EF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 rot="-5400000">
              <a:off x="6830686" y="5256401"/>
              <a:ext cx="3126548" cy="0"/>
            </a:xfrm>
            <a:prstGeom prst="line">
              <a:avLst/>
            </a:prstGeom>
            <a:ln w="19050" cap="rnd">
              <a:solidFill>
                <a:srgbClr val="CFB6EF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 rot="-5400000">
              <a:off x="5278624" y="4279695"/>
              <a:ext cx="3126548" cy="0"/>
            </a:xfrm>
            <a:prstGeom prst="line">
              <a:avLst/>
            </a:prstGeom>
            <a:ln w="19050" cap="rnd">
              <a:solidFill>
                <a:srgbClr val="CFB6EF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073030" y="3206265"/>
              <a:ext cx="1546813" cy="27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4"/>
                </a:lnSpc>
              </a:pPr>
              <a:r>
                <a:rPr lang="en-US" sz="1653" b="1" dirty="0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Exposition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90255" y="5617877"/>
              <a:ext cx="1474762" cy="1143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9"/>
                </a:lnSpc>
              </a:pPr>
              <a:r>
                <a:rPr lang="en-US" sz="999" dirty="0">
                  <a:solidFill>
                    <a:srgbClr val="545454"/>
                  </a:solidFill>
                  <a:latin typeface="Inter"/>
                </a:rPr>
                <a:t>The protagonist, Rainsford, is introduced as a big-game hunter who falls off a yacht and ends up on an isolated island where he meets General </a:t>
              </a:r>
              <a:r>
                <a:rPr lang="en-US" sz="999" dirty="0" err="1">
                  <a:solidFill>
                    <a:srgbClr val="545454"/>
                  </a:solidFill>
                  <a:latin typeface="Inter"/>
                </a:rPr>
                <a:t>Zaroff</a:t>
              </a:r>
              <a:r>
                <a:rPr lang="en-US" sz="999" dirty="0">
                  <a:solidFill>
                    <a:srgbClr val="545454"/>
                  </a:solidFill>
                  <a:latin typeface="Inter"/>
                </a:rPr>
                <a:t>, a fellow hunter.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675627" y="4538062"/>
              <a:ext cx="1085810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9"/>
                </a:lnSpc>
              </a:pPr>
              <a:r>
                <a:rPr lang="en-US" sz="999" dirty="0" err="1">
                  <a:solidFill>
                    <a:srgbClr val="545454"/>
                  </a:solidFill>
                  <a:latin typeface="Inter"/>
                </a:rPr>
                <a:t>Zaroff</a:t>
              </a:r>
              <a:r>
                <a:rPr lang="en-US" sz="999" dirty="0">
                  <a:solidFill>
                    <a:srgbClr val="545454"/>
                  </a:solidFill>
                  <a:latin typeface="Inter"/>
                </a:rPr>
                <a:t> reveals that he has grown bored with hunting animals and now hunts human beings. He gives Rainsford a choice to either become the prey in his next hunt or be turned over to the authorities.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-2611921">
              <a:off x="2885981" y="2379835"/>
              <a:ext cx="1546813" cy="27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4"/>
                </a:lnSpc>
              </a:pPr>
              <a:r>
                <a:rPr lang="en-US" sz="1653" b="1" dirty="0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Rising Action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645532" y="1026384"/>
              <a:ext cx="1546813" cy="27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14"/>
                </a:lnSpc>
              </a:pPr>
              <a:r>
                <a:rPr lang="en-US" sz="1653" b="1" dirty="0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Climax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546862" y="2755739"/>
              <a:ext cx="857646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9"/>
                </a:lnSpc>
              </a:pPr>
              <a:r>
                <a:rPr lang="en-US" sz="999" dirty="0">
                  <a:solidFill>
                    <a:srgbClr val="545454"/>
                  </a:solidFill>
                  <a:latin typeface="Inter"/>
                </a:rPr>
                <a:t>Rainsford chooses to participate in the hunt and is given a head start. He uses his skills as a hunter to try to outsmart </a:t>
              </a:r>
              <a:r>
                <a:rPr lang="en-US" sz="999" dirty="0" err="1">
                  <a:solidFill>
                    <a:srgbClr val="545454"/>
                  </a:solidFill>
                  <a:latin typeface="Inter"/>
                </a:rPr>
                <a:t>Zaroff</a:t>
              </a:r>
              <a:r>
                <a:rPr lang="en-US" sz="999" dirty="0">
                  <a:solidFill>
                    <a:srgbClr val="545454"/>
                  </a:solidFill>
                  <a:latin typeface="Inter"/>
                </a:rPr>
                <a:t> and survive.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2487937">
              <a:off x="6325581" y="2367267"/>
              <a:ext cx="1546813" cy="27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4"/>
                </a:lnSpc>
              </a:pPr>
              <a:r>
                <a:rPr lang="en-US" sz="1653" b="1" dirty="0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Falling Action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942586" y="3852245"/>
              <a:ext cx="976512" cy="185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9"/>
                </a:lnSpc>
              </a:pPr>
              <a:r>
                <a:rPr lang="en-US" sz="999" dirty="0" err="1">
                  <a:solidFill>
                    <a:srgbClr val="545454"/>
                  </a:solidFill>
                  <a:latin typeface="Inter"/>
                </a:rPr>
                <a:t>Zaroff</a:t>
              </a:r>
              <a:r>
                <a:rPr lang="en-US" sz="999" dirty="0">
                  <a:solidFill>
                    <a:srgbClr val="545454"/>
                  </a:solidFill>
                  <a:latin typeface="Inter"/>
                </a:rPr>
                <a:t> returns to his chateau, thinking he has won the hunt. However, Rainsford reveals himself to still be alive and confronts </a:t>
              </a:r>
              <a:r>
                <a:rPr lang="en-US" sz="999" dirty="0" err="1">
                  <a:solidFill>
                    <a:srgbClr val="545454"/>
                  </a:solidFill>
                  <a:latin typeface="Inter"/>
                </a:rPr>
                <a:t>Zaroff</a:t>
              </a:r>
              <a:r>
                <a:rPr lang="en-US" sz="999" dirty="0">
                  <a:solidFill>
                    <a:srgbClr val="545454"/>
                  </a:solidFill>
                  <a:latin typeface="Inter"/>
                </a:rPr>
                <a:t>, ultimately killing him in a final showdown.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329948" y="3209865"/>
              <a:ext cx="1546813" cy="27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14"/>
                </a:lnSpc>
              </a:pPr>
              <a:r>
                <a:rPr lang="en-US" sz="1653" b="1" dirty="0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Resolution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627537" y="5332127"/>
              <a:ext cx="1261663" cy="1285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9"/>
                </a:lnSpc>
              </a:pPr>
              <a:r>
                <a:rPr lang="en-US" sz="999" dirty="0">
                  <a:solidFill>
                    <a:srgbClr val="545454"/>
                  </a:solidFill>
                  <a:latin typeface="Inter"/>
                </a:rPr>
                <a:t>Rainsford is shown to have survived the hunt and returns to civilization, having gained a new perspective on the nature of hunting and the value of human life.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36576" y="698850"/>
              <a:ext cx="2426975" cy="1323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40"/>
                </a:lnSpc>
                <a:spcBef>
                  <a:spcPct val="0"/>
                </a:spcBef>
              </a:pPr>
              <a:r>
                <a:rPr lang="en-US" sz="2528" b="1" dirty="0">
                  <a:solidFill>
                    <a:srgbClr val="6621BD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PLOT MOUNTAIN DIAGRAM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083365" y="727425"/>
              <a:ext cx="302185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 dirty="0">
                  <a:solidFill>
                    <a:srgbClr val="6621BD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THE MOST DANGEROUS GAME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116610" y="989088"/>
              <a:ext cx="3021855" cy="24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i="1" dirty="0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by Richard Connell</a:t>
              </a: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258369" y="1404373"/>
              <a:ext cx="857486" cy="1414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Inter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 diagram template</dc:title>
  <cp:lastModifiedBy>HUONG NGUYEN THU</cp:lastModifiedBy>
  <cp:revision>3</cp:revision>
  <dcterms:created xsi:type="dcterms:W3CDTF">2006-08-16T00:00:00Z</dcterms:created>
  <dcterms:modified xsi:type="dcterms:W3CDTF">2023-04-07T19:39:44Z</dcterms:modified>
  <dc:identifier>DAFfJkk8uow</dc:identifier>
</cp:coreProperties>
</file>