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nter" panose="02000503000000020004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3E34233B-60C7-74B9-66CC-31DA36C03B13}"/>
              </a:ext>
            </a:extLst>
          </p:cNvPr>
          <p:cNvGrpSpPr/>
          <p:nvPr/>
        </p:nvGrpSpPr>
        <p:grpSpPr>
          <a:xfrm>
            <a:off x="935141" y="756000"/>
            <a:ext cx="8648919" cy="6804000"/>
            <a:chOff x="935141" y="756000"/>
            <a:chExt cx="8648919" cy="68040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3256744" y="4089156"/>
              <a:ext cx="4183582" cy="2758106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848358" y="756000"/>
              <a:ext cx="4995284" cy="498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9"/>
                </a:lnSpc>
              </a:pPr>
              <a:r>
                <a:rPr lang="en-US" sz="3307" b="1" dirty="0">
                  <a:solidFill>
                    <a:srgbClr val="000000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PLOT CHART DIAGRAM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4933499" y="3056151"/>
              <a:ext cx="830072" cy="830072"/>
              <a:chOff x="0" y="0"/>
              <a:chExt cx="1106763" cy="1106763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0" y="0"/>
                <a:ext cx="1106763" cy="1106763"/>
                <a:chOff x="0" y="0"/>
                <a:chExt cx="6350000" cy="6350000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EC868"/>
                </a:solidFill>
              </p:spPr>
            </p:sp>
          </p:grpSp>
          <p:grpSp>
            <p:nvGrpSpPr>
              <p:cNvPr id="7" name="Group 7"/>
              <p:cNvGrpSpPr/>
              <p:nvPr/>
            </p:nvGrpSpPr>
            <p:grpSpPr>
              <a:xfrm>
                <a:off x="166258" y="166258"/>
                <a:ext cx="774247" cy="774247"/>
                <a:chOff x="0" y="0"/>
                <a:chExt cx="6350000" cy="6350000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FDF5"/>
                </a:solidFill>
              </p:spPr>
            </p:sp>
          </p:grpSp>
        </p:grpSp>
        <p:grpSp>
          <p:nvGrpSpPr>
            <p:cNvPr id="9" name="Group 9"/>
            <p:cNvGrpSpPr/>
            <p:nvPr/>
          </p:nvGrpSpPr>
          <p:grpSpPr>
            <a:xfrm>
              <a:off x="6212770" y="4150314"/>
              <a:ext cx="830072" cy="830072"/>
              <a:chOff x="0" y="0"/>
              <a:chExt cx="1106763" cy="1106763"/>
            </a:xfrm>
          </p:grpSpPr>
          <p:grpSp>
            <p:nvGrpSpPr>
              <p:cNvPr id="10" name="Group 10"/>
              <p:cNvGrpSpPr/>
              <p:nvPr/>
            </p:nvGrpSpPr>
            <p:grpSpPr>
              <a:xfrm>
                <a:off x="0" y="0"/>
                <a:ext cx="1106763" cy="1106763"/>
                <a:chOff x="0" y="0"/>
                <a:chExt cx="6350000" cy="6350000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DA769"/>
                </a:solidFill>
              </p:spPr>
            </p:sp>
          </p:grpSp>
          <p:grpSp>
            <p:nvGrpSpPr>
              <p:cNvPr id="12" name="Group 12"/>
              <p:cNvGrpSpPr/>
              <p:nvPr/>
            </p:nvGrpSpPr>
            <p:grpSpPr>
              <a:xfrm>
                <a:off x="166258" y="166258"/>
                <a:ext cx="774247" cy="774247"/>
                <a:chOff x="0" y="0"/>
                <a:chExt cx="6350000" cy="6350000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FDF5"/>
                </a:solidFill>
              </p:spPr>
            </p:sp>
          </p:grpSp>
        </p:grpSp>
        <p:grpSp>
          <p:nvGrpSpPr>
            <p:cNvPr id="14" name="Group 14"/>
            <p:cNvGrpSpPr/>
            <p:nvPr/>
          </p:nvGrpSpPr>
          <p:grpSpPr>
            <a:xfrm>
              <a:off x="6217840" y="5871541"/>
              <a:ext cx="830072" cy="830072"/>
              <a:chOff x="0" y="0"/>
              <a:chExt cx="1106763" cy="1106763"/>
            </a:xfrm>
          </p:grpSpPr>
          <p:grpSp>
            <p:nvGrpSpPr>
              <p:cNvPr id="15" name="Group 15"/>
              <p:cNvGrpSpPr/>
              <p:nvPr/>
            </p:nvGrpSpPr>
            <p:grpSpPr>
              <a:xfrm>
                <a:off x="0" y="0"/>
                <a:ext cx="1106763" cy="1106763"/>
                <a:chOff x="0" y="0"/>
                <a:chExt cx="6350000" cy="6350000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ABC270"/>
                </a:solidFill>
              </p:spPr>
            </p:sp>
          </p:grpSp>
          <p:grpSp>
            <p:nvGrpSpPr>
              <p:cNvPr id="17" name="Group 17"/>
              <p:cNvGrpSpPr/>
              <p:nvPr/>
            </p:nvGrpSpPr>
            <p:grpSpPr>
              <a:xfrm>
                <a:off x="166258" y="166258"/>
                <a:ext cx="774247" cy="774247"/>
                <a:chOff x="0" y="0"/>
                <a:chExt cx="6350000" cy="6350000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FDF5"/>
                </a:solidFill>
              </p:spPr>
            </p:sp>
          </p:grpSp>
        </p:grpSp>
        <p:grpSp>
          <p:nvGrpSpPr>
            <p:cNvPr id="19" name="Group 19"/>
            <p:cNvGrpSpPr/>
            <p:nvPr/>
          </p:nvGrpSpPr>
          <p:grpSpPr>
            <a:xfrm>
              <a:off x="3636157" y="4150314"/>
              <a:ext cx="830072" cy="830072"/>
              <a:chOff x="0" y="0"/>
              <a:chExt cx="1106763" cy="1106763"/>
            </a:xfrm>
          </p:grpSpPr>
          <p:grpSp>
            <p:nvGrpSpPr>
              <p:cNvPr id="20" name="Group 20"/>
              <p:cNvGrpSpPr/>
              <p:nvPr/>
            </p:nvGrpSpPr>
            <p:grpSpPr>
              <a:xfrm>
                <a:off x="0" y="0"/>
                <a:ext cx="1106763" cy="1106763"/>
                <a:chOff x="0" y="0"/>
                <a:chExt cx="6350000" cy="635000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DA769"/>
                </a:solidFill>
              </p:spPr>
            </p:sp>
          </p:grpSp>
          <p:grpSp>
            <p:nvGrpSpPr>
              <p:cNvPr id="22" name="Group 22"/>
              <p:cNvGrpSpPr/>
              <p:nvPr/>
            </p:nvGrpSpPr>
            <p:grpSpPr>
              <a:xfrm>
                <a:off x="166258" y="166258"/>
                <a:ext cx="774247" cy="774247"/>
                <a:chOff x="0" y="0"/>
                <a:chExt cx="6350000" cy="635000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FDF5"/>
                </a:solidFill>
              </p:spPr>
            </p:sp>
          </p:grpSp>
        </p:grpSp>
        <p:grpSp>
          <p:nvGrpSpPr>
            <p:cNvPr id="24" name="Group 24"/>
            <p:cNvGrpSpPr/>
            <p:nvPr/>
          </p:nvGrpSpPr>
          <p:grpSpPr>
            <a:xfrm>
              <a:off x="3641227" y="5871541"/>
              <a:ext cx="830072" cy="830072"/>
              <a:chOff x="0" y="0"/>
              <a:chExt cx="1106763" cy="1106763"/>
            </a:xfrm>
          </p:grpSpPr>
          <p:grpSp>
            <p:nvGrpSpPr>
              <p:cNvPr id="25" name="Group 25"/>
              <p:cNvGrpSpPr/>
              <p:nvPr/>
            </p:nvGrpSpPr>
            <p:grpSpPr>
              <a:xfrm>
                <a:off x="0" y="0"/>
                <a:ext cx="1106763" cy="1106763"/>
                <a:chOff x="0" y="0"/>
                <a:chExt cx="6350000" cy="6350000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ABC270"/>
                </a:solidFill>
              </p:spPr>
            </p:sp>
          </p:grpSp>
          <p:grpSp>
            <p:nvGrpSpPr>
              <p:cNvPr id="27" name="Group 27"/>
              <p:cNvGrpSpPr/>
              <p:nvPr/>
            </p:nvGrpSpPr>
            <p:grpSpPr>
              <a:xfrm>
                <a:off x="166258" y="166258"/>
                <a:ext cx="774247" cy="774247"/>
                <a:chOff x="0" y="0"/>
                <a:chExt cx="6350000" cy="6350000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FDF5"/>
                </a:solidFill>
              </p:spPr>
            </p:sp>
          </p:grpSp>
        </p:grpSp>
        <p:sp>
          <p:nvSpPr>
            <p:cNvPr id="29" name="TextBox 29"/>
            <p:cNvSpPr txBox="1"/>
            <p:nvPr/>
          </p:nvSpPr>
          <p:spPr>
            <a:xfrm>
              <a:off x="7342579" y="3964957"/>
              <a:ext cx="1604965" cy="290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2"/>
                </a:lnSpc>
              </a:pPr>
              <a:r>
                <a:rPr lang="en-US" sz="1715" b="1">
                  <a:solidFill>
                    <a:srgbClr val="000000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Falling Action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342579" y="4347137"/>
              <a:ext cx="2241481" cy="612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49"/>
                </a:lnSpc>
              </a:pPr>
              <a:r>
                <a:rPr lang="en-US" sz="999">
                  <a:solidFill>
                    <a:srgbClr val="000000"/>
                  </a:solidFill>
                  <a:latin typeface="Inter"/>
                </a:rPr>
                <a:t>The story concludes with a narrator's reflection on the true meaning of gift-giving, and the selflessness and love that it represents.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342579" y="5814691"/>
              <a:ext cx="1604965" cy="290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2"/>
                </a:lnSpc>
              </a:pPr>
              <a:r>
                <a:rPr lang="en-US" sz="1715" b="1">
                  <a:solidFill>
                    <a:srgbClr val="000000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Resolution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342579" y="6196872"/>
              <a:ext cx="2241481" cy="612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49"/>
                </a:lnSpc>
              </a:pPr>
              <a:r>
                <a:rPr lang="en-US" sz="999">
                  <a:solidFill>
                    <a:srgbClr val="000000"/>
                  </a:solidFill>
                  <a:latin typeface="Inter"/>
                </a:rPr>
                <a:t>The story ends with Della and Jim's deep love for each other as the true gift that they have given and received.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691625" y="3712336"/>
              <a:ext cx="1604965" cy="290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2"/>
                </a:lnSpc>
              </a:pPr>
              <a:r>
                <a:rPr lang="en-US" sz="1715" b="1">
                  <a:solidFill>
                    <a:srgbClr val="000000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Rising Action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35141" y="4094516"/>
              <a:ext cx="2361449" cy="1222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49"/>
                </a:lnSpc>
              </a:pPr>
              <a:r>
                <a:rPr lang="en-US" sz="999">
                  <a:solidFill>
                    <a:srgbClr val="000000"/>
                  </a:solidFill>
                  <a:latin typeface="Inter"/>
                </a:rPr>
                <a:t>The story follows Della and Jim as they each make a sacrifice in order to buy the perfect Christmas gift for the other. Della sells her beautiful long hair to a wig-maker in order to buy Jim a chain for his pocket watch, while Jim sells his beloved pocket watch to buy Della a set of combs for her hair.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696695" y="5814691"/>
              <a:ext cx="1604965" cy="290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2"/>
                </a:lnSpc>
              </a:pPr>
              <a:r>
                <a:rPr lang="en-US" sz="1715" b="1">
                  <a:solidFill>
                    <a:srgbClr val="000000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Exposition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3011" y="6196872"/>
              <a:ext cx="2188649" cy="612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49"/>
                </a:lnSpc>
              </a:pPr>
              <a:r>
                <a:rPr lang="en-US" sz="999">
                  <a:solidFill>
                    <a:srgbClr val="000000"/>
                  </a:solidFill>
                  <a:latin typeface="Inter"/>
                </a:rPr>
                <a:t>The story is set in New York City and introduces Della and Jim, a young couple who are deeply in love but struggling financially.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543517" y="1870696"/>
              <a:ext cx="1604965" cy="290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2"/>
                </a:lnSpc>
              </a:pPr>
              <a:r>
                <a:rPr lang="en-US" sz="1715" b="1" dirty="0">
                  <a:solidFill>
                    <a:srgbClr val="000000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Climax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748512" y="2252876"/>
              <a:ext cx="3194975" cy="612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9"/>
                </a:lnSpc>
              </a:pPr>
              <a:r>
                <a:rPr lang="en-US" sz="999">
                  <a:solidFill>
                    <a:srgbClr val="000000"/>
                  </a:solidFill>
                  <a:latin typeface="Inter"/>
                </a:rPr>
                <a:t>On Christmas Eve, Della and Jim exchange their gifts and realize that they have each sacrificed something precious for the other's happiness. They embrace and reaffirm their love for each other.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641227" y="6098450"/>
              <a:ext cx="830072" cy="421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2"/>
                </a:lnSpc>
              </a:pPr>
              <a:r>
                <a:rPr lang="en-US" sz="3002" b="1">
                  <a:solidFill>
                    <a:srgbClr val="000000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1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642797" y="4368677"/>
              <a:ext cx="830072" cy="421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2"/>
                </a:lnSpc>
              </a:pPr>
              <a:r>
                <a:rPr lang="en-US" sz="3002" b="1">
                  <a:solidFill>
                    <a:srgbClr val="000000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2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4933499" y="3274513"/>
              <a:ext cx="830072" cy="421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2"/>
                </a:lnSpc>
              </a:pPr>
              <a:r>
                <a:rPr lang="en-US" sz="3002" b="1">
                  <a:solidFill>
                    <a:srgbClr val="000000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3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6220216" y="4368677"/>
              <a:ext cx="830072" cy="421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2"/>
                </a:lnSpc>
              </a:pPr>
              <a:r>
                <a:rPr lang="en-US" sz="3002" b="1">
                  <a:solidFill>
                    <a:srgbClr val="000000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4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6225286" y="6105188"/>
              <a:ext cx="830072" cy="421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2"/>
                </a:lnSpc>
              </a:pPr>
              <a:r>
                <a:rPr lang="en-US" sz="3002" b="1">
                  <a:solidFill>
                    <a:srgbClr val="000000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5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248758" y="1268331"/>
              <a:ext cx="4194484" cy="201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41"/>
                </a:lnSpc>
              </a:pPr>
              <a:r>
                <a:rPr lang="en-US" sz="1312">
                  <a:solidFill>
                    <a:srgbClr val="000000"/>
                  </a:solidFill>
                  <a:latin typeface="Inter"/>
                </a:rPr>
                <a:t>"The Gift of the Magi" by O. Henry</a:t>
              </a:r>
            </a:p>
          </p:txBody>
        </p:sp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824899" y="6809647"/>
              <a:ext cx="1047273" cy="172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Inter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 diagram template</dc:title>
  <cp:lastModifiedBy>HUONG NGUYEN THU</cp:lastModifiedBy>
  <cp:revision>2</cp:revision>
  <dcterms:created xsi:type="dcterms:W3CDTF">2006-08-16T00:00:00Z</dcterms:created>
  <dcterms:modified xsi:type="dcterms:W3CDTF">2023-04-07T18:46:49Z</dcterms:modified>
  <dc:identifier>DAFfJkk8uow</dc:identifier>
</cp:coreProperties>
</file>