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48027BE-1DA5-8089-9903-659074E139D0}"/>
              </a:ext>
            </a:extLst>
          </p:cNvPr>
          <p:cNvGrpSpPr/>
          <p:nvPr/>
        </p:nvGrpSpPr>
        <p:grpSpPr>
          <a:xfrm>
            <a:off x="686093" y="756000"/>
            <a:ext cx="9355543" cy="6015539"/>
            <a:chOff x="686093" y="756000"/>
            <a:chExt cx="9355543" cy="6015539"/>
          </a:xfrm>
        </p:grpSpPr>
        <p:grpSp>
          <p:nvGrpSpPr>
            <p:cNvPr id="2" name="Group 2"/>
            <p:cNvGrpSpPr/>
            <p:nvPr/>
          </p:nvGrpSpPr>
          <p:grpSpPr>
            <a:xfrm>
              <a:off x="686093" y="4492489"/>
              <a:ext cx="1415545" cy="1919978"/>
              <a:chOff x="0" y="209551"/>
              <a:chExt cx="1887394" cy="2559970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0" y="209551"/>
                <a:ext cx="1678617" cy="10702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790"/>
                  </a:lnSpc>
                </a:pPr>
                <a:r>
                  <a:rPr lang="en-US" sz="6655" b="1" spc="-199" dirty="0">
                    <a:solidFill>
                      <a:srgbClr val="FAA1E1"/>
                    </a:solidFill>
                    <a:latin typeface="League Spartan" pitchFamily="2" charset="0"/>
                  </a:rPr>
                  <a:t>01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1336735"/>
                <a:ext cx="1887394" cy="14327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77"/>
                  </a:lnSpc>
                </a:pPr>
                <a:r>
                  <a:rPr lang="en-US" sz="1147">
                    <a:solidFill>
                      <a:srgbClr val="000000"/>
                    </a:solidFill>
                    <a:latin typeface="League Spartan" pitchFamily="2" charset="0"/>
                  </a:rPr>
                  <a:t>The protagonist, Andy Dufresne, is convicted of a crime he did not commit and is sent to Shawshank State Penitentiary.</a:t>
                </a: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791609" y="813150"/>
              <a:ext cx="2671089" cy="754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0"/>
                </a:lnSpc>
              </a:pPr>
              <a:r>
                <a:rPr lang="en-US" sz="3000" b="1" spc="-89" dirty="0">
                  <a:solidFill>
                    <a:srgbClr val="EB30B6"/>
                  </a:solidFill>
                  <a:latin typeface="League Spartan" pitchFamily="2" charset="0"/>
                </a:rPr>
                <a:t>Plot chart diagram </a:t>
              </a:r>
            </a:p>
          </p:txBody>
        </p:sp>
        <p:sp>
          <p:nvSpPr>
            <p:cNvPr id="6" name="AutoShape 6"/>
            <p:cNvSpPr/>
            <p:nvPr/>
          </p:nvSpPr>
          <p:spPr>
            <a:xfrm rot="-5861">
              <a:off x="790675" y="3693127"/>
              <a:ext cx="2111523" cy="0"/>
            </a:xfrm>
            <a:prstGeom prst="line">
              <a:avLst/>
            </a:prstGeom>
            <a:ln w="1905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rot="19030736">
              <a:off x="2459345" y="2541881"/>
              <a:ext cx="3364158" cy="16053"/>
            </a:xfrm>
            <a:prstGeom prst="line">
              <a:avLst/>
            </a:prstGeom>
            <a:ln w="1905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rot="-8298714">
              <a:off x="4959273" y="2528841"/>
              <a:ext cx="3384195" cy="16184"/>
            </a:xfrm>
            <a:prstGeom prst="line">
              <a:avLst/>
            </a:prstGeom>
            <a:ln w="1905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rot="-3053">
              <a:off x="7909608" y="3661852"/>
              <a:ext cx="2026380" cy="0"/>
            </a:xfrm>
            <a:prstGeom prst="line">
              <a:avLst/>
            </a:prstGeom>
            <a:ln w="1905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91482" y="3351781"/>
              <a:ext cx="1546813" cy="281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4"/>
                </a:lnSpc>
              </a:pPr>
              <a:r>
                <a:rPr lang="en-US" sz="1653" b="1">
                  <a:solidFill>
                    <a:srgbClr val="000000"/>
                  </a:solidFill>
                  <a:latin typeface="League Spartan" pitchFamily="2" charset="0"/>
                </a:rPr>
                <a:t>Exposition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24307" y="3398358"/>
              <a:ext cx="374241" cy="288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7"/>
                </a:lnSpc>
              </a:pPr>
              <a:r>
                <a:rPr lang="en-US" sz="2364" b="1" spc="-70">
                  <a:solidFill>
                    <a:srgbClr val="EB30B6"/>
                  </a:solidFill>
                  <a:latin typeface="League Spartan" pitchFamily="2" charset="0"/>
                </a:rPr>
                <a:t>01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4969592" y="1021950"/>
              <a:ext cx="2030456" cy="306990"/>
              <a:chOff x="0" y="52199"/>
              <a:chExt cx="2707275" cy="409320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644857" y="52199"/>
                <a:ext cx="2062418" cy="376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14"/>
                  </a:lnSpc>
                </a:pPr>
                <a:r>
                  <a:rPr lang="en-US" sz="1653" b="1">
                    <a:solidFill>
                      <a:srgbClr val="000000"/>
                    </a:solidFill>
                    <a:latin typeface="League Spartan" pitchFamily="2" charset="0"/>
                  </a:rPr>
                  <a:t>Climax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76200"/>
                <a:ext cx="622900" cy="3853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57"/>
                  </a:lnSpc>
                </a:pPr>
                <a:r>
                  <a:rPr lang="en-US" sz="2364" b="1" spc="-70">
                    <a:solidFill>
                      <a:srgbClr val="EB30B6"/>
                    </a:solidFill>
                    <a:latin typeface="League Spartan" pitchFamily="2" charset="0"/>
                  </a:rPr>
                  <a:t>03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011180" y="3183201"/>
              <a:ext cx="2030456" cy="306990"/>
              <a:chOff x="0" y="52199"/>
              <a:chExt cx="2707275" cy="409320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644857" y="52199"/>
                <a:ext cx="2062418" cy="376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14"/>
                  </a:lnSpc>
                </a:pPr>
                <a:r>
                  <a:rPr lang="en-US" sz="1653" b="1" dirty="0">
                    <a:solidFill>
                      <a:srgbClr val="000000"/>
                    </a:solidFill>
                    <a:latin typeface="League Spartan" pitchFamily="2" charset="0"/>
                  </a:rPr>
                  <a:t>Resolution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76200"/>
                <a:ext cx="622900" cy="3853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57"/>
                  </a:lnSpc>
                </a:pPr>
                <a:r>
                  <a:rPr lang="en-US" sz="2364" b="1" spc="-70">
                    <a:solidFill>
                      <a:srgbClr val="EB30B6"/>
                    </a:solidFill>
                    <a:latin typeface="League Spartan" pitchFamily="2" charset="0"/>
                  </a:rPr>
                  <a:t>05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2127154" y="2216837"/>
              <a:ext cx="2030456" cy="306990"/>
              <a:chOff x="0" y="52199"/>
              <a:chExt cx="2707275" cy="409320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644857" y="52199"/>
                <a:ext cx="2062418" cy="376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14"/>
                  </a:lnSpc>
                </a:pPr>
                <a:r>
                  <a:rPr lang="en-US" sz="1653" b="1">
                    <a:solidFill>
                      <a:srgbClr val="000000"/>
                    </a:solidFill>
                    <a:latin typeface="League Spartan" pitchFamily="2" charset="0"/>
                  </a:rPr>
                  <a:t>Rising Action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76200"/>
                <a:ext cx="622900" cy="3853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57"/>
                  </a:lnSpc>
                </a:pPr>
                <a:r>
                  <a:rPr lang="en-US" sz="2364" b="1" spc="-70">
                    <a:solidFill>
                      <a:srgbClr val="EB30B6"/>
                    </a:solidFill>
                    <a:latin typeface="League Spartan" pitchFamily="2" charset="0"/>
                  </a:rPr>
                  <a:t>02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6837243" y="2216837"/>
              <a:ext cx="2030456" cy="306990"/>
              <a:chOff x="0" y="52199"/>
              <a:chExt cx="2707275" cy="409320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644857" y="52199"/>
                <a:ext cx="2062418" cy="376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14"/>
                  </a:lnSpc>
                </a:pPr>
                <a:r>
                  <a:rPr lang="en-US" sz="1653" b="1">
                    <a:solidFill>
                      <a:srgbClr val="000000"/>
                    </a:solidFill>
                    <a:latin typeface="League Spartan" pitchFamily="2" charset="0"/>
                  </a:rPr>
                  <a:t>Falling Action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76200"/>
                <a:ext cx="622900" cy="3853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57"/>
                  </a:lnSpc>
                </a:pPr>
                <a:r>
                  <a:rPr lang="en-US" sz="2364" b="1" spc="-70">
                    <a:solidFill>
                      <a:srgbClr val="EB30B6"/>
                    </a:solidFill>
                    <a:latin typeface="League Spartan" pitchFamily="2" charset="0"/>
                  </a:rPr>
                  <a:t>04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605314" y="4492489"/>
              <a:ext cx="1415545" cy="2099514"/>
              <a:chOff x="0" y="209551"/>
              <a:chExt cx="1887394" cy="2799352"/>
            </a:xfrm>
          </p:grpSpPr>
          <p:sp>
            <p:nvSpPr>
              <p:cNvPr id="25" name="TextBox 25"/>
              <p:cNvSpPr txBox="1"/>
              <p:nvPr/>
            </p:nvSpPr>
            <p:spPr>
              <a:xfrm>
                <a:off x="0" y="209551"/>
                <a:ext cx="1678617" cy="10702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790"/>
                  </a:lnSpc>
                </a:pPr>
                <a:r>
                  <a:rPr lang="en-US" sz="6655" b="1" spc="-199" dirty="0">
                    <a:solidFill>
                      <a:srgbClr val="FAA1E1"/>
                    </a:solidFill>
                    <a:latin typeface="League Spartan" pitchFamily="2" charset="0"/>
                  </a:rPr>
                  <a:t>02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1336735"/>
                <a:ext cx="1887394" cy="16721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77"/>
                  </a:lnSpc>
                </a:pPr>
                <a:r>
                  <a:rPr lang="en-US" sz="1147">
                    <a:solidFill>
                      <a:srgbClr val="000000"/>
                    </a:solidFill>
                    <a:latin typeface="League Spartan" pitchFamily="2" charset="0"/>
                  </a:rPr>
                  <a:t>Andy adapts to prison life and befriends fellow inmate Red. He also gains the respect of the guards and the warden by using his banking skills.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524534" y="4492489"/>
              <a:ext cx="1566745" cy="2279050"/>
              <a:chOff x="0" y="209551"/>
              <a:chExt cx="2088994" cy="3038733"/>
            </a:xfrm>
          </p:grpSpPr>
          <p:sp>
            <p:nvSpPr>
              <p:cNvPr id="28" name="TextBox 28"/>
              <p:cNvSpPr txBox="1"/>
              <p:nvPr/>
            </p:nvSpPr>
            <p:spPr>
              <a:xfrm>
                <a:off x="0" y="209551"/>
                <a:ext cx="1857917" cy="10702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790"/>
                  </a:lnSpc>
                </a:pPr>
                <a:r>
                  <a:rPr lang="en-US" sz="6655" b="1" spc="-199" dirty="0">
                    <a:solidFill>
                      <a:srgbClr val="FAA1E1"/>
                    </a:solidFill>
                    <a:latin typeface="League Spartan" pitchFamily="2" charset="0"/>
                  </a:rPr>
                  <a:t>03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1336735"/>
                <a:ext cx="2088994" cy="1911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77"/>
                  </a:lnSpc>
                </a:pPr>
                <a:r>
                  <a:rPr lang="en-US" sz="1147">
                    <a:solidFill>
                      <a:srgbClr val="000000"/>
                    </a:solidFill>
                    <a:latin typeface="League Spartan" pitchFamily="2" charset="0"/>
                  </a:rPr>
                  <a:t>Andy is assigned to work on the roof of the prison and convinces his fellow inmates to help him with a business venture. He also begins to secretly tunnel his way out of the prison.</a:t>
                </a: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6594955" y="4492489"/>
              <a:ext cx="1390882" cy="2279050"/>
              <a:chOff x="0" y="209551"/>
              <a:chExt cx="1854510" cy="3038733"/>
            </a:xfrm>
          </p:grpSpPr>
          <p:sp>
            <p:nvSpPr>
              <p:cNvPr id="31" name="TextBox 31"/>
              <p:cNvSpPr txBox="1"/>
              <p:nvPr/>
            </p:nvSpPr>
            <p:spPr>
              <a:xfrm>
                <a:off x="0" y="209551"/>
                <a:ext cx="1649371" cy="10702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790"/>
                  </a:lnSpc>
                </a:pPr>
                <a:r>
                  <a:rPr lang="en-US" sz="6655" b="1" spc="-199" dirty="0">
                    <a:solidFill>
                      <a:srgbClr val="FAA1E1"/>
                    </a:solidFill>
                    <a:latin typeface="League Spartan" pitchFamily="2" charset="0"/>
                  </a:rPr>
                  <a:t>04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1336735"/>
                <a:ext cx="1854510" cy="1911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77"/>
                  </a:lnSpc>
                </a:pPr>
                <a:r>
                  <a:rPr lang="en-US" sz="1147">
                    <a:solidFill>
                      <a:srgbClr val="000000"/>
                    </a:solidFill>
                    <a:latin typeface="League Spartan" pitchFamily="2" charset="0"/>
                  </a:rPr>
                  <a:t>Red is released from prison and struggles to adjust to life outside. He follows Andy's instructions to find a hidden cache of money and travels to Mexico to start a new life.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600576" y="4492489"/>
              <a:ext cx="1405331" cy="2279050"/>
              <a:chOff x="0" y="209551"/>
              <a:chExt cx="1873775" cy="3038733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0" y="209551"/>
                <a:ext cx="1666506" cy="10702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790"/>
                  </a:lnSpc>
                </a:pPr>
                <a:r>
                  <a:rPr lang="en-US" sz="6655" b="1" spc="-199" dirty="0">
                    <a:solidFill>
                      <a:srgbClr val="FAA1E1"/>
                    </a:solidFill>
                    <a:latin typeface="League Spartan" pitchFamily="2" charset="0"/>
                  </a:rPr>
                  <a:t>05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1336735"/>
                <a:ext cx="1873775" cy="1911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77"/>
                  </a:lnSpc>
                </a:pPr>
                <a:r>
                  <a:rPr lang="en-US" sz="1147">
                    <a:solidFill>
                      <a:srgbClr val="000000"/>
                    </a:solidFill>
                    <a:latin typeface="League Spartan" pitchFamily="2" charset="0"/>
                  </a:rPr>
                  <a:t>The movie ends with Red finding Andy on a beach in Mexico, symbolizing the triumph of hope and friendship over oppression and injustice.</a:t>
                </a:r>
              </a:p>
            </p:txBody>
          </p:sp>
        </p:grp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600576" y="756000"/>
              <a:ext cx="1283319" cy="211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167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League Spartan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diagram template</dc:title>
  <cp:lastModifiedBy>HUONG NGUYEN THU</cp:lastModifiedBy>
  <cp:revision>2</cp:revision>
  <dcterms:created xsi:type="dcterms:W3CDTF">2006-08-16T00:00:00Z</dcterms:created>
  <dcterms:modified xsi:type="dcterms:W3CDTF">2023-04-07T18:45:12Z</dcterms:modified>
  <dc:identifier>DAFfJkk8uow</dc:identifier>
</cp:coreProperties>
</file>