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Inter" panose="02000503000000020004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67200569-93B2-A174-AB4B-FEB57BBDE6A3}"/>
              </a:ext>
            </a:extLst>
          </p:cNvPr>
          <p:cNvGrpSpPr/>
          <p:nvPr/>
        </p:nvGrpSpPr>
        <p:grpSpPr>
          <a:xfrm>
            <a:off x="325723" y="756000"/>
            <a:ext cx="9902149" cy="6800500"/>
            <a:chOff x="325723" y="756000"/>
            <a:chExt cx="9902149" cy="680050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9EE479D-3A48-A0C3-3D0A-AEF9B2C1FF5D}"/>
                </a:ext>
              </a:extLst>
            </p:cNvPr>
            <p:cNvSpPr/>
            <p:nvPr/>
          </p:nvSpPr>
          <p:spPr>
            <a:xfrm>
              <a:off x="2661557" y="1307944"/>
              <a:ext cx="5368886" cy="6248556"/>
            </a:xfrm>
            <a:custGeom>
              <a:avLst/>
              <a:gdLst>
                <a:gd name="connsiteX0" fmla="*/ 2684439 w 5368886"/>
                <a:gd name="connsiteY0" fmla="*/ 0 h 6248556"/>
                <a:gd name="connsiteX1" fmla="*/ 5368886 w 5368886"/>
                <a:gd name="connsiteY1" fmla="*/ 6248556 h 6248556"/>
                <a:gd name="connsiteX2" fmla="*/ 0 w 5368886"/>
                <a:gd name="connsiteY2" fmla="*/ 6248556 h 624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8886" h="6248556">
                  <a:moveTo>
                    <a:pt x="2684439" y="0"/>
                  </a:moveTo>
                  <a:lnTo>
                    <a:pt x="5368886" y="6248556"/>
                  </a:lnTo>
                  <a:lnTo>
                    <a:pt x="0" y="6248556"/>
                  </a:lnTo>
                  <a:close/>
                </a:path>
              </a:pathLst>
            </a:custGeom>
            <a:solidFill>
              <a:srgbClr val="F1FAF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695119" y="4132362"/>
              <a:ext cx="4921760" cy="29922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88"/>
                </a:lnSpc>
              </a:pPr>
              <a:endParaRPr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5019120" y="999527"/>
              <a:ext cx="648622" cy="648622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6BDAC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165275" y="1212254"/>
              <a:ext cx="356313" cy="275252"/>
            </a:xfrm>
            <a:prstGeom prst="rect">
              <a:avLst/>
            </a:prstGeom>
          </p:spPr>
        </p:pic>
        <p:grpSp>
          <p:nvGrpSpPr>
            <p:cNvPr id="9" name="Group 9"/>
            <p:cNvGrpSpPr/>
            <p:nvPr/>
          </p:nvGrpSpPr>
          <p:grpSpPr>
            <a:xfrm>
              <a:off x="5907782" y="756000"/>
              <a:ext cx="2284744" cy="892149"/>
              <a:chOff x="0" y="0"/>
              <a:chExt cx="1607017" cy="62751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607017" cy="627510"/>
              </a:xfrm>
              <a:custGeom>
                <a:avLst/>
                <a:gdLst/>
                <a:ahLst/>
                <a:cxnLst/>
                <a:rect l="l" t="t" r="r" b="b"/>
                <a:pathLst>
                  <a:path w="1607017" h="627510">
                    <a:moveTo>
                      <a:pt x="0" y="0"/>
                    </a:moveTo>
                    <a:lnTo>
                      <a:pt x="1607017" y="0"/>
                    </a:lnTo>
                    <a:lnTo>
                      <a:pt x="1607017" y="627510"/>
                    </a:lnTo>
                    <a:lnTo>
                      <a:pt x="0" y="62751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 rot="16200000">
              <a:off x="5722006" y="1154113"/>
              <a:ext cx="206021" cy="178415"/>
              <a:chOff x="0" y="0"/>
              <a:chExt cx="6350000" cy="54991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6068099" y="838614"/>
              <a:ext cx="2124426" cy="186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5"/>
                </a:lnSpc>
              </a:pPr>
              <a:r>
                <a:rPr lang="en-US" sz="1110" b="1">
                  <a:solidFill>
                    <a:srgbClr val="54545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Climax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068099" y="1057983"/>
              <a:ext cx="1931903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47"/>
                </a:lnSpc>
              </a:pPr>
              <a:r>
                <a:rPr lang="en-US" sz="757">
                  <a:solidFill>
                    <a:srgbClr val="54545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Neo confronts Agent Smith and defeats him, realizing his full potential as The One. He also sacrifices himself to revive his love interest, Trinity.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6039236" y="3357045"/>
              <a:ext cx="645728" cy="64862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6BDAC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6907295" y="3087482"/>
              <a:ext cx="2284743" cy="1026713"/>
            </a:xfrm>
            <a:custGeom>
              <a:avLst/>
              <a:gdLst/>
              <a:ahLst/>
              <a:cxnLst/>
              <a:rect l="l" t="t" r="r" b="b"/>
              <a:pathLst>
                <a:path w="1607017" h="722158">
                  <a:moveTo>
                    <a:pt x="0" y="0"/>
                  </a:moveTo>
                  <a:lnTo>
                    <a:pt x="1607017" y="0"/>
                  </a:lnTo>
                  <a:lnTo>
                    <a:pt x="1607017" y="722158"/>
                  </a:lnTo>
                  <a:lnTo>
                    <a:pt x="0" y="7221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 rot="16200000">
              <a:off x="6740675" y="3511631"/>
              <a:ext cx="206022" cy="178415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4371945" y="2328463"/>
              <a:ext cx="645728" cy="64862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6BDAC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642764" y="2098378"/>
              <a:ext cx="2432615" cy="1108791"/>
            </a:xfrm>
            <a:custGeom>
              <a:avLst/>
              <a:gdLst/>
              <a:ahLst/>
              <a:cxnLst/>
              <a:rect l="l" t="t" r="r" b="b"/>
              <a:pathLst>
                <a:path w="1711026" h="779889">
                  <a:moveTo>
                    <a:pt x="0" y="0"/>
                  </a:moveTo>
                  <a:lnTo>
                    <a:pt x="1711026" y="0"/>
                  </a:lnTo>
                  <a:lnTo>
                    <a:pt x="1711026" y="779889"/>
                  </a:lnTo>
                  <a:lnTo>
                    <a:pt x="0" y="7798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Freeform 26"/>
            <p:cNvSpPr/>
            <p:nvPr/>
          </p:nvSpPr>
          <p:spPr>
            <a:xfrm rot="19630129">
              <a:off x="3972369" y="2527843"/>
              <a:ext cx="206022" cy="178415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2927980" y="6137012"/>
              <a:ext cx="645728" cy="64862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6BDAC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325723" y="5894621"/>
              <a:ext cx="2284743" cy="1133404"/>
            </a:xfrm>
            <a:custGeom>
              <a:avLst/>
              <a:gdLst/>
              <a:ahLst/>
              <a:cxnLst/>
              <a:rect l="l" t="t" r="r" b="b"/>
              <a:pathLst>
                <a:path w="1607017" h="797201">
                  <a:moveTo>
                    <a:pt x="0" y="0"/>
                  </a:moveTo>
                  <a:lnTo>
                    <a:pt x="1607017" y="0"/>
                  </a:lnTo>
                  <a:lnTo>
                    <a:pt x="1607017" y="797201"/>
                  </a:lnTo>
                  <a:lnTo>
                    <a:pt x="0" y="79720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 rot="19630129">
              <a:off x="2507455" y="6336393"/>
              <a:ext cx="206022" cy="178415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9223215">
              <a:off x="6265775" y="3518359"/>
              <a:ext cx="192650" cy="333199"/>
            </a:xfrm>
            <a:prstGeom prst="rect">
              <a:avLst/>
            </a:prstGeom>
          </p:spPr>
        </p:pic>
        <p:grpSp>
          <p:nvGrpSpPr>
            <p:cNvPr id="35" name="Group 35"/>
            <p:cNvGrpSpPr/>
            <p:nvPr/>
          </p:nvGrpSpPr>
          <p:grpSpPr>
            <a:xfrm>
              <a:off x="7042014" y="5674234"/>
              <a:ext cx="648622" cy="648622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6BDAC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7943129" y="5509657"/>
              <a:ext cx="2284743" cy="892149"/>
              <a:chOff x="0" y="0"/>
              <a:chExt cx="1607017" cy="62751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607017" cy="627510"/>
              </a:xfrm>
              <a:custGeom>
                <a:avLst/>
                <a:gdLst/>
                <a:ahLst/>
                <a:cxnLst/>
                <a:rect l="l" t="t" r="r" b="b"/>
                <a:pathLst>
                  <a:path w="1607017" h="627510">
                    <a:moveTo>
                      <a:pt x="0" y="0"/>
                    </a:moveTo>
                    <a:lnTo>
                      <a:pt x="1607017" y="0"/>
                    </a:lnTo>
                    <a:lnTo>
                      <a:pt x="1607017" y="627510"/>
                    </a:lnTo>
                    <a:lnTo>
                      <a:pt x="0" y="62751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39" name="Group 39"/>
            <p:cNvGrpSpPr>
              <a:grpSpLocks noChangeAspect="1"/>
            </p:cNvGrpSpPr>
            <p:nvPr/>
          </p:nvGrpSpPr>
          <p:grpSpPr>
            <a:xfrm rot="16200000">
              <a:off x="7757353" y="5907770"/>
              <a:ext cx="206021" cy="178414"/>
              <a:chOff x="0" y="0"/>
              <a:chExt cx="6350000" cy="54991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41" name="TextBox 41"/>
            <p:cNvSpPr txBox="1"/>
            <p:nvPr/>
          </p:nvSpPr>
          <p:spPr>
            <a:xfrm>
              <a:off x="8103447" y="5592271"/>
              <a:ext cx="2124425" cy="186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5"/>
                </a:lnSpc>
              </a:pPr>
              <a:r>
                <a:rPr lang="en-US" sz="1110" b="1">
                  <a:solidFill>
                    <a:srgbClr val="54545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Resolution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103447" y="5811640"/>
              <a:ext cx="1931902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47"/>
                </a:lnSpc>
              </a:pPr>
              <a:r>
                <a:rPr lang="en-US" sz="757">
                  <a:solidFill>
                    <a:srgbClr val="54545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Neo finally succeeds in destroying the Matrix and freeing humanity. The movie ends with a hint that there may be more challenges to come.</a:t>
              </a:r>
            </a:p>
          </p:txBody>
        </p:sp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184798" y="5821452"/>
              <a:ext cx="363053" cy="354431"/>
            </a:xfrm>
            <a:prstGeom prst="rect">
              <a:avLst/>
            </a:prstGeom>
          </p:spPr>
        </p:pic>
        <p:grpSp>
          <p:nvGrpSpPr>
            <p:cNvPr id="45" name="Group 45"/>
            <p:cNvGrpSpPr/>
            <p:nvPr/>
          </p:nvGrpSpPr>
          <p:grpSpPr>
            <a:xfrm>
              <a:off x="3724264" y="4114195"/>
              <a:ext cx="648622" cy="648621"/>
              <a:chOff x="0" y="0"/>
              <a:chExt cx="6350000" cy="635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6BDAC"/>
              </a:solidFill>
            </p:spPr>
          </p:sp>
        </p:grpSp>
        <p:grpSp>
          <p:nvGrpSpPr>
            <p:cNvPr id="47" name="Group 47"/>
            <p:cNvGrpSpPr/>
            <p:nvPr/>
          </p:nvGrpSpPr>
          <p:grpSpPr>
            <a:xfrm>
              <a:off x="1155490" y="3926635"/>
              <a:ext cx="2284743" cy="1023742"/>
              <a:chOff x="0" y="0"/>
              <a:chExt cx="1607017" cy="720069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1607017" cy="720069"/>
              </a:xfrm>
              <a:custGeom>
                <a:avLst/>
                <a:gdLst/>
                <a:ahLst/>
                <a:cxnLst/>
                <a:rect l="l" t="t" r="r" b="b"/>
                <a:pathLst>
                  <a:path w="1607017" h="720069">
                    <a:moveTo>
                      <a:pt x="0" y="0"/>
                    </a:moveTo>
                    <a:lnTo>
                      <a:pt x="1607017" y="0"/>
                    </a:lnTo>
                    <a:lnTo>
                      <a:pt x="1607017" y="720069"/>
                    </a:lnTo>
                    <a:lnTo>
                      <a:pt x="0" y="72006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9" name="Group 49"/>
            <p:cNvGrpSpPr>
              <a:grpSpLocks noChangeAspect="1"/>
            </p:cNvGrpSpPr>
            <p:nvPr/>
          </p:nvGrpSpPr>
          <p:grpSpPr>
            <a:xfrm rot="19630129">
              <a:off x="3337222" y="4313576"/>
              <a:ext cx="206021" cy="178414"/>
              <a:chOff x="0" y="0"/>
              <a:chExt cx="6350000" cy="54991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400213">
              <a:off x="3952250" y="4260290"/>
              <a:ext cx="192650" cy="333199"/>
            </a:xfrm>
            <a:prstGeom prst="rect">
              <a:avLst/>
            </a:prstGeom>
          </p:spPr>
        </p:pic>
        <p:sp>
          <p:nvSpPr>
            <p:cNvPr id="52" name="TextBox 52"/>
            <p:cNvSpPr txBox="1"/>
            <p:nvPr/>
          </p:nvSpPr>
          <p:spPr>
            <a:xfrm>
              <a:off x="1315807" y="4009249"/>
              <a:ext cx="2124425" cy="1864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5"/>
                </a:lnSpc>
              </a:pPr>
              <a:r>
                <a:rPr lang="en-US" sz="1110" b="1">
                  <a:solidFill>
                    <a:srgbClr val="54545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Rising Action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1315807" y="4228618"/>
              <a:ext cx="1931903" cy="577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47"/>
                </a:lnSpc>
              </a:pPr>
              <a:r>
                <a:rPr lang="en-US" sz="757">
                  <a:solidFill>
                    <a:srgbClr val="54545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Neo meets Morpheus and learns about the true nature of the Matrix. He is trained to become a skilled fighter and is introduced to the rebel group fighting against the machines.</a:t>
              </a:r>
            </a:p>
          </p:txBody>
        </p:sp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539931" y="2501837"/>
              <a:ext cx="309757" cy="301873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081343" y="6301824"/>
              <a:ext cx="317403" cy="318998"/>
            </a:xfrm>
            <a:prstGeom prst="rect">
              <a:avLst/>
            </a:prstGeom>
          </p:spPr>
        </p:pic>
        <p:sp>
          <p:nvSpPr>
            <p:cNvPr id="56" name="TextBox 56"/>
            <p:cNvSpPr txBox="1"/>
            <p:nvPr/>
          </p:nvSpPr>
          <p:spPr>
            <a:xfrm>
              <a:off x="1803081" y="2173848"/>
              <a:ext cx="2124425" cy="193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5"/>
                </a:lnSpc>
              </a:pPr>
              <a:r>
                <a:rPr lang="en-US" sz="1110" b="1" dirty="0">
                  <a:solidFill>
                    <a:srgbClr val="54545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Climbing Action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1803081" y="2397980"/>
              <a:ext cx="2124425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47"/>
                </a:lnSpc>
              </a:pPr>
              <a:r>
                <a:rPr lang="en-US" sz="757">
                  <a:solidFill>
                    <a:srgbClr val="54545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Neo and the rebels attempt to rescue Morpheus from the Matrix's agents, led by the menacing Agent Smith. Neo also discovers his true identity as "The One," a messianic figure who can defeat the agents and free humanity from the Matrix.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067612" y="3162952"/>
              <a:ext cx="2124425" cy="193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5"/>
                </a:lnSpc>
              </a:pPr>
              <a:r>
                <a:rPr lang="en-US" sz="1110" b="1">
                  <a:solidFill>
                    <a:srgbClr val="54545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Falling Action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067612" y="3387084"/>
              <a:ext cx="1931903" cy="577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47"/>
                </a:lnSpc>
              </a:pPr>
              <a:r>
                <a:rPr lang="en-US" sz="757">
                  <a:solidFill>
                    <a:srgbClr val="54545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The remaining rebels, including Neo and Trinity, attempt to escape the Matrix before it is destroyed by the machines. They encounter numerous obstacles, including an army of sentinels.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4152143" y="5588552"/>
              <a:ext cx="2312883" cy="895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5"/>
                </a:lnSpc>
              </a:pPr>
              <a:r>
                <a:rPr lang="en-US" sz="2603" b="1">
                  <a:solidFill>
                    <a:srgbClr val="000000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Movie plot diagram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486041" y="5970091"/>
              <a:ext cx="2124425" cy="193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5"/>
                </a:lnSpc>
              </a:pPr>
              <a:r>
                <a:rPr lang="en-US" sz="1110" b="1" dirty="0">
                  <a:solidFill>
                    <a:srgbClr val="54545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Exposition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486041" y="6194223"/>
              <a:ext cx="1931903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47"/>
                </a:lnSpc>
              </a:pPr>
              <a:r>
                <a:rPr lang="en-US" sz="757">
                  <a:solidFill>
                    <a:srgbClr val="545454"/>
                  </a:solidFill>
                  <a:latin typeface="Inter" panose="02000503000000020004" pitchFamily="2" charset="0"/>
                  <a:ea typeface="Inter" panose="02000503000000020004" pitchFamily="2" charset="0"/>
                </a:rPr>
                <a:t>The setting is a dystopian future where humanity is trapped in a simulated reality known as the Matrix. Neo, a computer hacker, begins to question his reality and receives a message from a mysterious figure named Morpheus.</a:t>
              </a:r>
            </a:p>
          </p:txBody>
        </p:sp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784948" y="6708471"/>
              <a:ext cx="1047273" cy="172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219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Inter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 diagram template</dc:title>
  <cp:lastModifiedBy>HUONG NGUYEN THU</cp:lastModifiedBy>
  <cp:revision>2</cp:revision>
  <dcterms:created xsi:type="dcterms:W3CDTF">2006-08-16T00:00:00Z</dcterms:created>
  <dcterms:modified xsi:type="dcterms:W3CDTF">2023-04-07T18:52:10Z</dcterms:modified>
  <dc:identifier>DAFfJkk8uow</dc:identifier>
</cp:coreProperties>
</file>