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ublic Sans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135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ECCFF9A0-FBAF-D7D7-69A3-D56C80589F94}"/>
              </a:ext>
            </a:extLst>
          </p:cNvPr>
          <p:cNvGrpSpPr/>
          <p:nvPr/>
        </p:nvGrpSpPr>
        <p:grpSpPr>
          <a:xfrm>
            <a:off x="766976" y="746475"/>
            <a:ext cx="9180000" cy="6506489"/>
            <a:chOff x="766976" y="746475"/>
            <a:chExt cx="9180000" cy="6506489"/>
          </a:xfrm>
        </p:grpSpPr>
        <p:sp>
          <p:nvSpPr>
            <p:cNvPr id="3" name="Freeform 3"/>
            <p:cNvSpPr/>
            <p:nvPr/>
          </p:nvSpPr>
          <p:spPr>
            <a:xfrm>
              <a:off x="766976" y="6591126"/>
              <a:ext cx="1836000" cy="212813"/>
            </a:xfrm>
            <a:custGeom>
              <a:avLst/>
              <a:gdLst/>
              <a:ahLst/>
              <a:cxnLst/>
              <a:rect l="l" t="t" r="r" b="b"/>
              <a:pathLst>
                <a:path w="3816109" h="442329">
                  <a:moveTo>
                    <a:pt x="0" y="0"/>
                  </a:moveTo>
                  <a:lnTo>
                    <a:pt x="3816109" y="0"/>
                  </a:lnTo>
                  <a:lnTo>
                    <a:pt x="3816109" y="442329"/>
                  </a:lnTo>
                  <a:lnTo>
                    <a:pt x="0" y="442329"/>
                  </a:lnTo>
                  <a:close/>
                </a:path>
              </a:pathLst>
            </a:custGeom>
            <a:solidFill>
              <a:srgbClr val="F8CDA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602976" y="6591126"/>
              <a:ext cx="1836000" cy="212813"/>
            </a:xfrm>
            <a:custGeom>
              <a:avLst/>
              <a:gdLst/>
              <a:ahLst/>
              <a:cxnLst/>
              <a:rect l="l" t="t" r="r" b="b"/>
              <a:pathLst>
                <a:path w="3816109" h="442329">
                  <a:moveTo>
                    <a:pt x="0" y="0"/>
                  </a:moveTo>
                  <a:lnTo>
                    <a:pt x="3816109" y="0"/>
                  </a:lnTo>
                  <a:lnTo>
                    <a:pt x="3816109" y="442329"/>
                  </a:lnTo>
                  <a:lnTo>
                    <a:pt x="0" y="442329"/>
                  </a:lnTo>
                  <a:close/>
                </a:path>
              </a:pathLst>
            </a:custGeom>
            <a:solidFill>
              <a:srgbClr val="F0A04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4438976" y="6591126"/>
              <a:ext cx="1836000" cy="212813"/>
            </a:xfrm>
            <a:custGeom>
              <a:avLst/>
              <a:gdLst/>
              <a:ahLst/>
              <a:cxnLst/>
              <a:rect l="l" t="t" r="r" b="b"/>
              <a:pathLst>
                <a:path w="3816109" h="442329">
                  <a:moveTo>
                    <a:pt x="0" y="0"/>
                  </a:moveTo>
                  <a:lnTo>
                    <a:pt x="3816109" y="0"/>
                  </a:lnTo>
                  <a:lnTo>
                    <a:pt x="3816109" y="442329"/>
                  </a:lnTo>
                  <a:lnTo>
                    <a:pt x="0" y="442329"/>
                  </a:lnTo>
                  <a:close/>
                </a:path>
              </a:pathLst>
            </a:custGeom>
            <a:solidFill>
              <a:srgbClr val="F6850C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6274976" y="6591126"/>
              <a:ext cx="1836000" cy="212813"/>
            </a:xfrm>
            <a:custGeom>
              <a:avLst/>
              <a:gdLst/>
              <a:ahLst/>
              <a:cxnLst/>
              <a:rect l="l" t="t" r="r" b="b"/>
              <a:pathLst>
                <a:path w="3816109" h="442329">
                  <a:moveTo>
                    <a:pt x="0" y="0"/>
                  </a:moveTo>
                  <a:lnTo>
                    <a:pt x="3816109" y="0"/>
                  </a:lnTo>
                  <a:lnTo>
                    <a:pt x="3816109" y="442329"/>
                  </a:lnTo>
                  <a:lnTo>
                    <a:pt x="0" y="442329"/>
                  </a:lnTo>
                  <a:close/>
                </a:path>
              </a:pathLst>
            </a:custGeom>
            <a:solidFill>
              <a:srgbClr val="F0A04B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8110976" y="6591126"/>
              <a:ext cx="1836000" cy="212813"/>
            </a:xfrm>
            <a:custGeom>
              <a:avLst/>
              <a:gdLst/>
              <a:ahLst/>
              <a:cxnLst/>
              <a:rect l="l" t="t" r="r" b="b"/>
              <a:pathLst>
                <a:path w="3816109" h="442329">
                  <a:moveTo>
                    <a:pt x="0" y="0"/>
                  </a:moveTo>
                  <a:lnTo>
                    <a:pt x="3816109" y="0"/>
                  </a:lnTo>
                  <a:lnTo>
                    <a:pt x="3816109" y="442329"/>
                  </a:lnTo>
                  <a:lnTo>
                    <a:pt x="0" y="442329"/>
                  </a:lnTo>
                  <a:close/>
                </a:path>
              </a:pathLst>
            </a:custGeom>
            <a:solidFill>
              <a:srgbClr val="F8CDA0"/>
            </a:solidFill>
          </p:spPr>
        </p:sp>
        <p:sp>
          <p:nvSpPr>
            <p:cNvPr id="12" name="AutoShape 12"/>
            <p:cNvSpPr/>
            <p:nvPr/>
          </p:nvSpPr>
          <p:spPr>
            <a:xfrm rot="-5405082">
              <a:off x="834932" y="5015872"/>
              <a:ext cx="3566720" cy="0"/>
            </a:xfrm>
            <a:prstGeom prst="line">
              <a:avLst/>
            </a:prstGeom>
            <a:ln w="9525" cap="rnd">
              <a:solidFill>
                <a:srgbClr val="404040"/>
              </a:solidFill>
              <a:prstDash val="solid"/>
              <a:headEnd type="none" w="sm" len="sm"/>
              <a:tailEnd type="oval" w="lg" len="lg"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3016862" y="746475"/>
              <a:ext cx="4680228" cy="421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72"/>
                </a:lnSpc>
              </a:pPr>
              <a:r>
                <a:rPr lang="en-US" sz="2893" b="1" dirty="0">
                  <a:solidFill>
                    <a:srgbClr val="404040"/>
                  </a:solidFill>
                  <a:latin typeface="Public Sans" pitchFamily="2" charset="0"/>
                </a:rPr>
                <a:t>Linear plot diagram</a:t>
              </a:r>
            </a:p>
          </p:txBody>
        </p:sp>
        <p:sp>
          <p:nvSpPr>
            <p:cNvPr id="14" name="AutoShape 14"/>
            <p:cNvSpPr/>
            <p:nvPr/>
          </p:nvSpPr>
          <p:spPr>
            <a:xfrm rot="-5396279">
              <a:off x="2005018" y="4362631"/>
              <a:ext cx="4873190" cy="0"/>
            </a:xfrm>
            <a:prstGeom prst="line">
              <a:avLst/>
            </a:prstGeom>
            <a:ln w="9525" cap="rnd">
              <a:solidFill>
                <a:srgbClr val="404040"/>
              </a:solidFill>
              <a:prstDash val="solid"/>
              <a:headEnd type="none" w="sm" len="sm"/>
              <a:tailEnd type="oval" w="lg" len="lg"/>
            </a:ln>
          </p:spPr>
        </p:sp>
        <p:sp>
          <p:nvSpPr>
            <p:cNvPr id="16" name="Freeform 16"/>
            <p:cNvSpPr/>
            <p:nvPr/>
          </p:nvSpPr>
          <p:spPr>
            <a:xfrm rot="16200000">
              <a:off x="4914647" y="1572230"/>
              <a:ext cx="494107" cy="1424356"/>
            </a:xfrm>
            <a:custGeom>
              <a:avLst/>
              <a:gdLst/>
              <a:ahLst/>
              <a:cxnLst/>
              <a:rect l="l" t="t" r="r" b="b"/>
              <a:pathLst>
                <a:path w="4975860" h="14343842">
                  <a:moveTo>
                    <a:pt x="4975860" y="0"/>
                  </a:moveTo>
                  <a:lnTo>
                    <a:pt x="4975860" y="13472623"/>
                  </a:lnTo>
                  <a:lnTo>
                    <a:pt x="2486660" y="14343842"/>
                  </a:lnTo>
                  <a:lnTo>
                    <a:pt x="0" y="13472623"/>
                  </a:lnTo>
                  <a:lnTo>
                    <a:pt x="1270" y="12756343"/>
                  </a:lnTo>
                  <a:lnTo>
                    <a:pt x="6350" y="3425875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solidFill>
              <a:srgbClr val="F6850C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4592212" y="2188137"/>
              <a:ext cx="1209015" cy="183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4"/>
                </a:lnSpc>
              </a:pPr>
              <a:r>
                <a:rPr lang="en-US" sz="1178" b="1">
                  <a:solidFill>
                    <a:srgbClr val="FFFFFF"/>
                  </a:solidFill>
                  <a:latin typeface="Public Sans" pitchFamily="2" charset="0"/>
                </a:rPr>
                <a:t>CLIMAX</a:t>
              </a:r>
            </a:p>
          </p:txBody>
        </p:sp>
        <p:sp>
          <p:nvSpPr>
            <p:cNvPr id="18" name="AutoShape 18"/>
            <p:cNvSpPr/>
            <p:nvPr/>
          </p:nvSpPr>
          <p:spPr>
            <a:xfrm rot="-5389834">
              <a:off x="4496894" y="5015862"/>
              <a:ext cx="3566711" cy="0"/>
            </a:xfrm>
            <a:prstGeom prst="line">
              <a:avLst/>
            </a:prstGeom>
            <a:ln w="9525" cap="rnd">
              <a:solidFill>
                <a:srgbClr val="404040"/>
              </a:solidFill>
              <a:prstDash val="solid"/>
              <a:headEnd type="none" w="sm" len="sm"/>
              <a:tailEnd type="oval" w="lg" len="lg"/>
            </a:ln>
          </p:spPr>
        </p:sp>
        <p:sp>
          <p:nvSpPr>
            <p:cNvPr id="19" name="AutoShape 19"/>
            <p:cNvSpPr/>
            <p:nvPr/>
          </p:nvSpPr>
          <p:spPr>
            <a:xfrm rot="-5384948">
              <a:off x="6911809" y="5594758"/>
              <a:ext cx="2408881" cy="0"/>
            </a:xfrm>
            <a:prstGeom prst="line">
              <a:avLst/>
            </a:prstGeom>
            <a:ln w="9525" cap="rnd">
              <a:solidFill>
                <a:srgbClr val="404040"/>
              </a:solidFill>
              <a:prstDash val="solid"/>
              <a:headEnd type="none" w="sm" len="sm"/>
              <a:tailEnd type="oval" w="lg" len="lg"/>
            </a:ln>
          </p:spPr>
        </p:sp>
        <p:grpSp>
          <p:nvGrpSpPr>
            <p:cNvPr id="21" name="Group 21"/>
            <p:cNvGrpSpPr/>
            <p:nvPr/>
          </p:nvGrpSpPr>
          <p:grpSpPr>
            <a:xfrm rot="16200000">
              <a:off x="3086053" y="2878706"/>
              <a:ext cx="494107" cy="1424355"/>
              <a:chOff x="0" y="0"/>
              <a:chExt cx="4975860" cy="14343843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4975860" cy="14343842"/>
              </a:xfrm>
              <a:custGeom>
                <a:avLst/>
                <a:gdLst/>
                <a:ahLst/>
                <a:cxnLst/>
                <a:rect l="l" t="t" r="r" b="b"/>
                <a:pathLst>
                  <a:path w="4975860" h="14343842">
                    <a:moveTo>
                      <a:pt x="4975860" y="0"/>
                    </a:moveTo>
                    <a:lnTo>
                      <a:pt x="4975860" y="13472623"/>
                    </a:lnTo>
                    <a:lnTo>
                      <a:pt x="2486660" y="14343842"/>
                    </a:lnTo>
                    <a:lnTo>
                      <a:pt x="0" y="13472623"/>
                    </a:lnTo>
                    <a:lnTo>
                      <a:pt x="1270" y="12756343"/>
                    </a:lnTo>
                    <a:lnTo>
                      <a:pt x="6350" y="3425875"/>
                    </a:lnTo>
                    <a:lnTo>
                      <a:pt x="0" y="0"/>
                    </a:lnTo>
                    <a:lnTo>
                      <a:pt x="4975860" y="0"/>
                    </a:lnTo>
                    <a:close/>
                  </a:path>
                </a:pathLst>
              </a:custGeom>
              <a:solidFill>
                <a:srgbClr val="F0A04B"/>
              </a:solid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2701385" y="3496994"/>
              <a:ext cx="1209015" cy="1785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4"/>
                </a:lnSpc>
              </a:pPr>
              <a:r>
                <a:rPr lang="en-US" sz="1178" b="1">
                  <a:solidFill>
                    <a:srgbClr val="FFFFFF"/>
                  </a:solidFill>
                  <a:latin typeface="Public Sans" pitchFamily="2" charset="0"/>
                </a:rPr>
                <a:t>RISING ACTION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2781841" y="3960795"/>
              <a:ext cx="1335666" cy="1428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57"/>
                </a:lnSpc>
              </a:pPr>
              <a:r>
                <a:rPr lang="en-US" sz="964">
                  <a:solidFill>
                    <a:srgbClr val="404040"/>
                  </a:solidFill>
                  <a:latin typeface="Public Sans"/>
                </a:rPr>
                <a:t>The lottery begins, and the villagers draw slips of paper from a box. The Hutchinson family draws the slip with a black spot, indicating that one member of the family will be stoned to death by the other villagers.</a:t>
              </a:r>
            </a:p>
          </p:txBody>
        </p:sp>
        <p:sp>
          <p:nvSpPr>
            <p:cNvPr id="25" name="AutoShape 25"/>
            <p:cNvSpPr/>
            <p:nvPr/>
          </p:nvSpPr>
          <p:spPr>
            <a:xfrm rot="-5407525">
              <a:off x="-429540" y="5594753"/>
              <a:ext cx="2408853" cy="0"/>
            </a:xfrm>
            <a:prstGeom prst="line">
              <a:avLst/>
            </a:prstGeom>
            <a:ln w="9525" cap="rnd">
              <a:solidFill>
                <a:srgbClr val="404040"/>
              </a:solidFill>
              <a:prstDash val="solid"/>
              <a:headEnd type="none" w="sm" len="sm"/>
              <a:tailEnd type="oval" w="lg" len="lg"/>
            </a:ln>
          </p:spPr>
        </p:sp>
        <p:grpSp>
          <p:nvGrpSpPr>
            <p:cNvPr id="27" name="Group 27"/>
            <p:cNvGrpSpPr/>
            <p:nvPr/>
          </p:nvGrpSpPr>
          <p:grpSpPr>
            <a:xfrm rot="16200000">
              <a:off x="1237459" y="4041709"/>
              <a:ext cx="494107" cy="1413979"/>
              <a:chOff x="0" y="0"/>
              <a:chExt cx="4975860" cy="14239351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4975860" cy="14239351"/>
              </a:xfrm>
              <a:custGeom>
                <a:avLst/>
                <a:gdLst/>
                <a:ahLst/>
                <a:cxnLst/>
                <a:rect l="l" t="t" r="r" b="b"/>
                <a:pathLst>
                  <a:path w="4975860" h="14239351">
                    <a:moveTo>
                      <a:pt x="4975860" y="0"/>
                    </a:moveTo>
                    <a:lnTo>
                      <a:pt x="4975860" y="13368131"/>
                    </a:lnTo>
                    <a:lnTo>
                      <a:pt x="2486660" y="14239351"/>
                    </a:lnTo>
                    <a:lnTo>
                      <a:pt x="0" y="13368131"/>
                    </a:lnTo>
                    <a:lnTo>
                      <a:pt x="1270" y="12651851"/>
                    </a:lnTo>
                    <a:lnTo>
                      <a:pt x="6350" y="3401347"/>
                    </a:lnTo>
                    <a:lnTo>
                      <a:pt x="0" y="0"/>
                    </a:lnTo>
                    <a:lnTo>
                      <a:pt x="4975860" y="0"/>
                    </a:lnTo>
                    <a:close/>
                  </a:path>
                </a:pathLst>
              </a:custGeom>
              <a:solidFill>
                <a:srgbClr val="F8CDA0"/>
              </a:solidFill>
            </p:spPr>
          </p:sp>
        </p:grpSp>
        <p:sp>
          <p:nvSpPr>
            <p:cNvPr id="29" name="TextBox 29"/>
            <p:cNvSpPr txBox="1"/>
            <p:nvPr/>
          </p:nvSpPr>
          <p:spPr>
            <a:xfrm>
              <a:off x="938435" y="4664620"/>
              <a:ext cx="936227" cy="180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414"/>
                </a:lnSpc>
              </a:pPr>
              <a:r>
                <a:rPr lang="en-US" sz="1178" b="1" dirty="0">
                  <a:solidFill>
                    <a:srgbClr val="404040"/>
                  </a:solidFill>
                  <a:latin typeface="Public Sans" pitchFamily="2" charset="0"/>
                </a:rPr>
                <a:t>EXPOSITION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938435" y="5122159"/>
              <a:ext cx="1214288" cy="10001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57"/>
                </a:lnSpc>
              </a:pPr>
              <a:r>
                <a:rPr lang="en-US" sz="964">
                  <a:solidFill>
                    <a:srgbClr val="404040"/>
                  </a:solidFill>
                  <a:latin typeface="Public Sans"/>
                </a:rPr>
                <a:t>The setting is a small town on a sunny day. The villagers gather for an annual lottery, which is seemingly a cheerful and festive event.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4572926" y="2648064"/>
              <a:ext cx="1228301" cy="14287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57"/>
                </a:lnSpc>
              </a:pPr>
              <a:r>
                <a:rPr lang="en-US" sz="964">
                  <a:solidFill>
                    <a:srgbClr val="404040"/>
                  </a:solidFill>
                  <a:latin typeface="Public Sans"/>
                </a:rPr>
                <a:t>Tessie Hutchinson, the member of the Hutchinson family who drew the black spot, protests the unfairness of the lottery and is ultimately stoned to death by the other villagers.</a:t>
              </a:r>
            </a:p>
          </p:txBody>
        </p:sp>
        <p:sp>
          <p:nvSpPr>
            <p:cNvPr id="33" name="Freeform 33"/>
            <p:cNvSpPr/>
            <p:nvPr/>
          </p:nvSpPr>
          <p:spPr>
            <a:xfrm rot="16200000">
              <a:off x="6791861" y="2842594"/>
              <a:ext cx="494107" cy="1496578"/>
            </a:xfrm>
            <a:custGeom>
              <a:avLst/>
              <a:gdLst/>
              <a:ahLst/>
              <a:cxnLst/>
              <a:rect l="l" t="t" r="r" b="b"/>
              <a:pathLst>
                <a:path w="4975860" h="15071158">
                  <a:moveTo>
                    <a:pt x="4975860" y="0"/>
                  </a:moveTo>
                  <a:lnTo>
                    <a:pt x="4975860" y="14199936"/>
                  </a:lnTo>
                  <a:lnTo>
                    <a:pt x="2486660" y="15071158"/>
                  </a:lnTo>
                  <a:lnTo>
                    <a:pt x="0" y="14199936"/>
                  </a:lnTo>
                  <a:lnTo>
                    <a:pt x="1270" y="13483658"/>
                  </a:lnTo>
                  <a:lnTo>
                    <a:pt x="6350" y="3596605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solidFill>
              <a:srgbClr val="F0A04B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6371081" y="3494613"/>
              <a:ext cx="1343900" cy="183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4"/>
                </a:lnSpc>
              </a:pPr>
              <a:r>
                <a:rPr lang="en-US" sz="1178" b="1">
                  <a:solidFill>
                    <a:srgbClr val="FFFFFF"/>
                  </a:solidFill>
                  <a:latin typeface="Public Sans" pitchFamily="2" charset="0"/>
                </a:rPr>
                <a:t>FALLING ACTION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6451537" y="3960795"/>
              <a:ext cx="1145166" cy="857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57"/>
                </a:lnSpc>
              </a:pPr>
              <a:r>
                <a:rPr lang="en-US" sz="964">
                  <a:solidFill>
                    <a:srgbClr val="404040"/>
                  </a:solidFill>
                  <a:latin typeface="Public Sans"/>
                </a:rPr>
                <a:t>The villagers calmly collect their stones and return home, as if nothing out of the ordinary has occurred.</a:t>
              </a:r>
            </a:p>
          </p:txBody>
        </p:sp>
        <p:sp>
          <p:nvSpPr>
            <p:cNvPr id="37" name="Freeform 37"/>
            <p:cNvSpPr/>
            <p:nvPr/>
          </p:nvSpPr>
          <p:spPr>
            <a:xfrm rot="16200000">
              <a:off x="8586562" y="4041709"/>
              <a:ext cx="494107" cy="1413979"/>
            </a:xfrm>
            <a:custGeom>
              <a:avLst/>
              <a:gdLst/>
              <a:ahLst/>
              <a:cxnLst/>
              <a:rect l="l" t="t" r="r" b="b"/>
              <a:pathLst>
                <a:path w="4975860" h="14239351">
                  <a:moveTo>
                    <a:pt x="4975860" y="0"/>
                  </a:moveTo>
                  <a:lnTo>
                    <a:pt x="4975860" y="13368131"/>
                  </a:lnTo>
                  <a:lnTo>
                    <a:pt x="2486660" y="14239351"/>
                  </a:lnTo>
                  <a:lnTo>
                    <a:pt x="0" y="13368131"/>
                  </a:lnTo>
                  <a:lnTo>
                    <a:pt x="1270" y="12651851"/>
                  </a:lnTo>
                  <a:lnTo>
                    <a:pt x="6350" y="3401347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solidFill>
              <a:srgbClr val="F8CDA0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8287537" y="4662239"/>
              <a:ext cx="1017870" cy="1830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414"/>
                </a:lnSpc>
              </a:pPr>
              <a:r>
                <a:rPr lang="en-US" sz="1178" b="1">
                  <a:solidFill>
                    <a:srgbClr val="404040"/>
                  </a:solidFill>
                  <a:latin typeface="Public Sans" pitchFamily="2" charset="0"/>
                </a:rPr>
                <a:t>RESOLUTION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8287537" y="5122159"/>
              <a:ext cx="1214288" cy="11429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57"/>
                </a:lnSpc>
              </a:pPr>
              <a:r>
                <a:rPr lang="en-US" sz="964">
                  <a:solidFill>
                    <a:srgbClr val="404040"/>
                  </a:solidFill>
                  <a:latin typeface="Public Sans"/>
                </a:rPr>
                <a:t>The story ends with a sense of unease as the reader is left to grapple with the unsettling reality of the lottery and the inhumanity of the villagers.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2916476" y="1298920"/>
              <a:ext cx="4680228" cy="238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500" b="1" i="1" dirty="0">
                  <a:solidFill>
                    <a:srgbClr val="404040"/>
                  </a:solidFill>
                  <a:latin typeface="Public Sans" pitchFamily="2" charset="0"/>
                </a:rPr>
                <a:t>"The Lottery" by Shirley Jackson</a:t>
              </a:r>
            </a:p>
          </p:txBody>
        </p:sp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753954" y="7080164"/>
              <a:ext cx="1047273" cy="172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169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Public Sans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Plot diagram template</dc:title>
  <cp:lastModifiedBy>HUONG NGUYEN THU</cp:lastModifiedBy>
  <cp:revision>2</cp:revision>
  <dcterms:created xsi:type="dcterms:W3CDTF">2006-08-16T00:00:00Z</dcterms:created>
  <dcterms:modified xsi:type="dcterms:W3CDTF">2023-04-07T18:55:14Z</dcterms:modified>
  <dc:identifier>DAFfJkk8uow</dc:identifier>
</cp:coreProperties>
</file>