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 Mono" panose="00000009000000000000" pitchFamily="49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920ACDCD-E8A6-ED3F-BAEF-8D3DE93340E7}"/>
              </a:ext>
            </a:extLst>
          </p:cNvPr>
          <p:cNvGrpSpPr/>
          <p:nvPr/>
        </p:nvGrpSpPr>
        <p:grpSpPr>
          <a:xfrm>
            <a:off x="367547" y="546605"/>
            <a:ext cx="9717696" cy="6999833"/>
            <a:chOff x="367547" y="546605"/>
            <a:chExt cx="9717696" cy="6999833"/>
          </a:xfrm>
        </p:grpSpPr>
        <p:grpSp>
          <p:nvGrpSpPr>
            <p:cNvPr id="2" name="Group 2"/>
            <p:cNvGrpSpPr/>
            <p:nvPr/>
          </p:nvGrpSpPr>
          <p:grpSpPr>
            <a:xfrm>
              <a:off x="467642" y="4930205"/>
              <a:ext cx="2012279" cy="1697584"/>
              <a:chOff x="0" y="0"/>
              <a:chExt cx="721156" cy="60837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21155" cy="608376"/>
              </a:xfrm>
              <a:custGeom>
                <a:avLst/>
                <a:gdLst/>
                <a:ahLst/>
                <a:cxnLst/>
                <a:rect l="l" t="t" r="r" b="b"/>
                <a:pathLst>
                  <a:path w="721155" h="608376">
                    <a:moveTo>
                      <a:pt x="30779" y="0"/>
                    </a:moveTo>
                    <a:lnTo>
                      <a:pt x="690377" y="0"/>
                    </a:lnTo>
                    <a:cubicBezTo>
                      <a:pt x="698540" y="0"/>
                      <a:pt x="706369" y="3243"/>
                      <a:pt x="712141" y="9015"/>
                    </a:cubicBezTo>
                    <a:cubicBezTo>
                      <a:pt x="717913" y="14787"/>
                      <a:pt x="721155" y="22616"/>
                      <a:pt x="721155" y="30779"/>
                    </a:cubicBezTo>
                    <a:lnTo>
                      <a:pt x="721155" y="577597"/>
                    </a:lnTo>
                    <a:cubicBezTo>
                      <a:pt x="721155" y="585760"/>
                      <a:pt x="717913" y="593589"/>
                      <a:pt x="712141" y="599361"/>
                    </a:cubicBezTo>
                    <a:cubicBezTo>
                      <a:pt x="706369" y="605133"/>
                      <a:pt x="698540" y="608376"/>
                      <a:pt x="690377" y="608376"/>
                    </a:cubicBezTo>
                    <a:lnTo>
                      <a:pt x="30779" y="608376"/>
                    </a:lnTo>
                    <a:cubicBezTo>
                      <a:pt x="22616" y="608376"/>
                      <a:pt x="14787" y="605133"/>
                      <a:pt x="9015" y="599361"/>
                    </a:cubicBezTo>
                    <a:cubicBezTo>
                      <a:pt x="3243" y="593589"/>
                      <a:pt x="0" y="585760"/>
                      <a:pt x="0" y="577597"/>
                    </a:cubicBezTo>
                    <a:lnTo>
                      <a:pt x="0" y="30779"/>
                    </a:lnTo>
                    <a:cubicBezTo>
                      <a:pt x="0" y="22616"/>
                      <a:pt x="3243" y="14787"/>
                      <a:pt x="9015" y="9015"/>
                    </a:cubicBezTo>
                    <a:cubicBezTo>
                      <a:pt x="14787" y="3243"/>
                      <a:pt x="22616" y="0"/>
                      <a:pt x="30779" y="0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174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036800" y="3331348"/>
              <a:ext cx="3286583" cy="1297534"/>
              <a:chOff x="0" y="0"/>
              <a:chExt cx="1177837" cy="46500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7837" cy="465007"/>
              </a:xfrm>
              <a:custGeom>
                <a:avLst/>
                <a:gdLst/>
                <a:ahLst/>
                <a:cxnLst/>
                <a:rect l="l" t="t" r="r" b="b"/>
                <a:pathLst>
                  <a:path w="1177837" h="465007">
                    <a:moveTo>
                      <a:pt x="18845" y="0"/>
                    </a:moveTo>
                    <a:lnTo>
                      <a:pt x="1158992" y="0"/>
                    </a:lnTo>
                    <a:cubicBezTo>
                      <a:pt x="1163990" y="0"/>
                      <a:pt x="1168784" y="1985"/>
                      <a:pt x="1172318" y="5520"/>
                    </a:cubicBezTo>
                    <a:cubicBezTo>
                      <a:pt x="1175852" y="9054"/>
                      <a:pt x="1177837" y="13847"/>
                      <a:pt x="1177837" y="18845"/>
                    </a:cubicBezTo>
                    <a:lnTo>
                      <a:pt x="1177837" y="446162"/>
                    </a:lnTo>
                    <a:cubicBezTo>
                      <a:pt x="1177837" y="451160"/>
                      <a:pt x="1175852" y="455953"/>
                      <a:pt x="1172318" y="459487"/>
                    </a:cubicBezTo>
                    <a:cubicBezTo>
                      <a:pt x="1168784" y="463022"/>
                      <a:pt x="1163990" y="465007"/>
                      <a:pt x="1158992" y="465007"/>
                    </a:cubicBezTo>
                    <a:lnTo>
                      <a:pt x="18845" y="465007"/>
                    </a:lnTo>
                    <a:cubicBezTo>
                      <a:pt x="8437" y="465007"/>
                      <a:pt x="0" y="456570"/>
                      <a:pt x="0" y="446162"/>
                    </a:cubicBezTo>
                    <a:lnTo>
                      <a:pt x="0" y="18845"/>
                    </a:lnTo>
                    <a:cubicBezTo>
                      <a:pt x="0" y="8437"/>
                      <a:pt x="8437" y="0"/>
                      <a:pt x="18845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174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599947" y="1729014"/>
              <a:ext cx="3702849" cy="1297534"/>
              <a:chOff x="0" y="0"/>
              <a:chExt cx="1327018" cy="46500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27018" cy="465007"/>
              </a:xfrm>
              <a:custGeom>
                <a:avLst/>
                <a:gdLst/>
                <a:ahLst/>
                <a:cxnLst/>
                <a:rect l="l" t="t" r="r" b="b"/>
                <a:pathLst>
                  <a:path w="1327018" h="465007">
                    <a:moveTo>
                      <a:pt x="16726" y="0"/>
                    </a:moveTo>
                    <a:lnTo>
                      <a:pt x="1310291" y="0"/>
                    </a:lnTo>
                    <a:cubicBezTo>
                      <a:pt x="1314727" y="0"/>
                      <a:pt x="1318982" y="1762"/>
                      <a:pt x="1322119" y="4899"/>
                    </a:cubicBezTo>
                    <a:cubicBezTo>
                      <a:pt x="1325255" y="8036"/>
                      <a:pt x="1327018" y="12290"/>
                      <a:pt x="1327018" y="16726"/>
                    </a:cubicBezTo>
                    <a:lnTo>
                      <a:pt x="1327018" y="448281"/>
                    </a:lnTo>
                    <a:cubicBezTo>
                      <a:pt x="1327018" y="452717"/>
                      <a:pt x="1325255" y="456971"/>
                      <a:pt x="1322119" y="460108"/>
                    </a:cubicBezTo>
                    <a:cubicBezTo>
                      <a:pt x="1318982" y="463245"/>
                      <a:pt x="1314727" y="465007"/>
                      <a:pt x="1310291" y="465007"/>
                    </a:cubicBezTo>
                    <a:lnTo>
                      <a:pt x="16726" y="465007"/>
                    </a:lnTo>
                    <a:cubicBezTo>
                      <a:pt x="7489" y="465007"/>
                      <a:pt x="0" y="457518"/>
                      <a:pt x="0" y="448281"/>
                    </a:cubicBezTo>
                    <a:lnTo>
                      <a:pt x="0" y="16726"/>
                    </a:lnTo>
                    <a:cubicBezTo>
                      <a:pt x="0" y="7489"/>
                      <a:pt x="7489" y="0"/>
                      <a:pt x="16726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174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698090" y="546605"/>
              <a:ext cx="1931649" cy="1697584"/>
              <a:chOff x="0" y="0"/>
              <a:chExt cx="692260" cy="60837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92260" cy="608376"/>
              </a:xfrm>
              <a:custGeom>
                <a:avLst/>
                <a:gdLst/>
                <a:ahLst/>
                <a:cxnLst/>
                <a:rect l="l" t="t" r="r" b="b"/>
                <a:pathLst>
                  <a:path w="692260" h="608376">
                    <a:moveTo>
                      <a:pt x="32063" y="0"/>
                    </a:moveTo>
                    <a:lnTo>
                      <a:pt x="660196" y="0"/>
                    </a:lnTo>
                    <a:cubicBezTo>
                      <a:pt x="668700" y="0"/>
                      <a:pt x="676855" y="3378"/>
                      <a:pt x="682868" y="9391"/>
                    </a:cubicBezTo>
                    <a:cubicBezTo>
                      <a:pt x="688881" y="15404"/>
                      <a:pt x="692260" y="23560"/>
                      <a:pt x="692260" y="32063"/>
                    </a:cubicBezTo>
                    <a:lnTo>
                      <a:pt x="692260" y="576312"/>
                    </a:lnTo>
                    <a:cubicBezTo>
                      <a:pt x="692260" y="584816"/>
                      <a:pt x="688881" y="592972"/>
                      <a:pt x="682868" y="598985"/>
                    </a:cubicBezTo>
                    <a:cubicBezTo>
                      <a:pt x="676855" y="604998"/>
                      <a:pt x="668700" y="608376"/>
                      <a:pt x="660196" y="608376"/>
                    </a:cubicBezTo>
                    <a:lnTo>
                      <a:pt x="32063" y="608376"/>
                    </a:lnTo>
                    <a:cubicBezTo>
                      <a:pt x="23560" y="608376"/>
                      <a:pt x="15404" y="604998"/>
                      <a:pt x="9391" y="598985"/>
                    </a:cubicBezTo>
                    <a:cubicBezTo>
                      <a:pt x="3378" y="592972"/>
                      <a:pt x="0" y="584816"/>
                      <a:pt x="0" y="576312"/>
                    </a:cubicBezTo>
                    <a:lnTo>
                      <a:pt x="0" y="32063"/>
                    </a:lnTo>
                    <a:cubicBezTo>
                      <a:pt x="0" y="23560"/>
                      <a:pt x="3378" y="15404"/>
                      <a:pt x="9391" y="9391"/>
                    </a:cubicBezTo>
                    <a:cubicBezTo>
                      <a:pt x="15404" y="3378"/>
                      <a:pt x="23560" y="0"/>
                      <a:pt x="32063" y="0"/>
                    </a:cubicBezTo>
                    <a:close/>
                  </a:path>
                </a:pathLst>
              </a:custGeom>
              <a:solidFill>
                <a:srgbClr val="787FF6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174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469243" y="2671730"/>
              <a:ext cx="2315557" cy="1564234"/>
              <a:chOff x="0" y="0"/>
              <a:chExt cx="829843" cy="56058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29843" cy="560586"/>
              </a:xfrm>
              <a:custGeom>
                <a:avLst/>
                <a:gdLst/>
                <a:ahLst/>
                <a:cxnLst/>
                <a:rect l="l" t="t" r="r" b="b"/>
                <a:pathLst>
                  <a:path w="829843" h="560586">
                    <a:moveTo>
                      <a:pt x="26748" y="0"/>
                    </a:moveTo>
                    <a:lnTo>
                      <a:pt x="803096" y="0"/>
                    </a:lnTo>
                    <a:cubicBezTo>
                      <a:pt x="817868" y="0"/>
                      <a:pt x="829843" y="11975"/>
                      <a:pt x="829843" y="26748"/>
                    </a:cubicBezTo>
                    <a:lnTo>
                      <a:pt x="829843" y="533839"/>
                    </a:lnTo>
                    <a:cubicBezTo>
                      <a:pt x="829843" y="548611"/>
                      <a:pt x="817868" y="560586"/>
                      <a:pt x="803096" y="560586"/>
                    </a:cubicBezTo>
                    <a:lnTo>
                      <a:pt x="26748" y="560586"/>
                    </a:lnTo>
                    <a:cubicBezTo>
                      <a:pt x="19654" y="560586"/>
                      <a:pt x="12850" y="557768"/>
                      <a:pt x="7834" y="552752"/>
                    </a:cubicBezTo>
                    <a:cubicBezTo>
                      <a:pt x="2818" y="547736"/>
                      <a:pt x="0" y="540933"/>
                      <a:pt x="0" y="533839"/>
                    </a:cubicBezTo>
                    <a:lnTo>
                      <a:pt x="0" y="26748"/>
                    </a:lnTo>
                    <a:cubicBezTo>
                      <a:pt x="0" y="11975"/>
                      <a:pt x="11975" y="0"/>
                      <a:pt x="26748" y="0"/>
                    </a:cubicBezTo>
                    <a:close/>
                  </a:path>
                </a:pathLst>
              </a:custGeom>
              <a:solidFill>
                <a:srgbClr val="7DD5F6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174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7831551" y="4663505"/>
              <a:ext cx="2104449" cy="1964284"/>
              <a:chOff x="0" y="0"/>
              <a:chExt cx="754187" cy="70395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54187" cy="703955"/>
              </a:xfrm>
              <a:custGeom>
                <a:avLst/>
                <a:gdLst/>
                <a:ahLst/>
                <a:cxnLst/>
                <a:rect l="l" t="t" r="r" b="b"/>
                <a:pathLst>
                  <a:path w="754187" h="703955">
                    <a:moveTo>
                      <a:pt x="29431" y="0"/>
                    </a:moveTo>
                    <a:lnTo>
                      <a:pt x="724757" y="0"/>
                    </a:lnTo>
                    <a:cubicBezTo>
                      <a:pt x="741011" y="0"/>
                      <a:pt x="754187" y="13177"/>
                      <a:pt x="754187" y="29431"/>
                    </a:cubicBezTo>
                    <a:lnTo>
                      <a:pt x="754187" y="674524"/>
                    </a:lnTo>
                    <a:cubicBezTo>
                      <a:pt x="754187" y="682330"/>
                      <a:pt x="751086" y="689816"/>
                      <a:pt x="745567" y="695335"/>
                    </a:cubicBezTo>
                    <a:cubicBezTo>
                      <a:pt x="740048" y="700854"/>
                      <a:pt x="732562" y="703955"/>
                      <a:pt x="724757" y="703955"/>
                    </a:cubicBezTo>
                    <a:lnTo>
                      <a:pt x="29431" y="703955"/>
                    </a:lnTo>
                    <a:cubicBezTo>
                      <a:pt x="13177" y="703955"/>
                      <a:pt x="0" y="690779"/>
                      <a:pt x="0" y="674524"/>
                    </a:cubicBezTo>
                    <a:lnTo>
                      <a:pt x="0" y="29431"/>
                    </a:lnTo>
                    <a:cubicBezTo>
                      <a:pt x="0" y="21625"/>
                      <a:pt x="3101" y="14139"/>
                      <a:pt x="8620" y="8620"/>
                    </a:cubicBezTo>
                    <a:cubicBezTo>
                      <a:pt x="14139" y="3101"/>
                      <a:pt x="21625" y="0"/>
                      <a:pt x="29431" y="0"/>
                    </a:cubicBezTo>
                    <a:close/>
                  </a:path>
                </a:pathLst>
              </a:custGeom>
              <a:solidFill>
                <a:srgbClr val="8BDDDB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174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sp>
          <p:nvSpPr>
            <p:cNvPr id="20" name="AutoShape 20"/>
            <p:cNvSpPr/>
            <p:nvPr/>
          </p:nvSpPr>
          <p:spPr>
            <a:xfrm rot="-2926444">
              <a:off x="1845965" y="4653569"/>
              <a:ext cx="5785739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rot="-6154531">
              <a:off x="4919551" y="4634467"/>
              <a:ext cx="4435959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7620443" y="6805533"/>
              <a:ext cx="2464800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367547" y="6824583"/>
              <a:ext cx="2464800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83775" y="583200"/>
              <a:ext cx="1047273" cy="17280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1473782" y="6780987"/>
              <a:ext cx="87191" cy="8719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88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54118" y="5025810"/>
              <a:ext cx="1639328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Exposition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54118" y="5302785"/>
              <a:ext cx="1639328" cy="1121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The setting is Maycomb, Alabama, in the 1930s. The narrator, Scout Finch, introduces herself, her older brother Jem, and their father, the lawyer Atticus Finch.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41364" y="3426954"/>
              <a:ext cx="2677455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Rising Action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341364" y="3703929"/>
              <a:ext cx="2677455" cy="69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Atticus is assigned to defend Tom Robinson, a black man accused of raping a white woman. The trial becomes a focal point for the town's racial tensions and prejudices.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943086" y="1824620"/>
              <a:ext cx="3016571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Climbing Action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943086" y="2101595"/>
              <a:ext cx="3016571" cy="69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Scout and Jem are attacked by Bob Ewell, the father of the woman who accused Tom Robinson. Boo Radley, a reclusive neighbor whom the children have been fascinated by, saves them and kills Ewell in the process.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877094" y="642210"/>
              <a:ext cx="1573642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>
                  <a:solidFill>
                    <a:srgbClr val="FFFFFF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Climax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877094" y="919185"/>
              <a:ext cx="1573642" cy="1121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FFFFFF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Atticus loses the trial and Tom is found guilty, despite his clear innocence. The children are forced to confront the harsh reality of racism and injustice.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83823" y="2767335"/>
              <a:ext cx="1886397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Falling Action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83823" y="3044310"/>
              <a:ext cx="1886397" cy="980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Scout finally meets and befriends Boo Radley, and comes to see him as a kind and gentle person, rather than the "malevolent phantom" the town has made him out to be.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026568" y="4759110"/>
              <a:ext cx="1714415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Resolution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026568" y="5036085"/>
              <a:ext cx="1714415" cy="1403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The book ends with Scout's newfound understanding of the complexities of human nature and the importance of compassion and empathy, as well as her hope for a better future for Maycomb and the world at large.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362545" y="5306557"/>
              <a:ext cx="2671089" cy="74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3000" b="1" spc="-89">
                  <a:solidFill>
                    <a:srgbClr val="222222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Book plot diagram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323383" y="6260124"/>
              <a:ext cx="2671089" cy="192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55"/>
                </a:lnSpc>
              </a:pPr>
              <a:r>
                <a:rPr lang="en-US" sz="1500" spc="-44" dirty="0">
                  <a:solidFill>
                    <a:srgbClr val="222222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To Kill a Mockingbird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323383" y="6542694"/>
              <a:ext cx="2671089" cy="192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55"/>
                </a:lnSpc>
              </a:pPr>
              <a:r>
                <a:rPr lang="en-US" sz="1500" i="1" spc="-44" dirty="0">
                  <a:solidFill>
                    <a:srgbClr val="222222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by Harper Lee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4275354" y="5103002"/>
              <a:ext cx="87191" cy="87191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88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5503201" y="3692809"/>
              <a:ext cx="87191" cy="87191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88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6599174" y="2455423"/>
              <a:ext cx="87191" cy="87191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87FF6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88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008278" y="4192368"/>
              <a:ext cx="87191" cy="87191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D5F6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88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8943773" y="6760404"/>
              <a:ext cx="87191" cy="87191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8BDDDB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88"/>
                  </a:lnSpc>
                </a:pPr>
                <a:endParaRPr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Roboto Mono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diagram template</dc:title>
  <cp:lastModifiedBy>HUONG NGUYEN THU</cp:lastModifiedBy>
  <cp:revision>2</cp:revision>
  <dcterms:created xsi:type="dcterms:W3CDTF">2006-08-16T00:00:00Z</dcterms:created>
  <dcterms:modified xsi:type="dcterms:W3CDTF">2023-04-07T18:49:51Z</dcterms:modified>
  <dc:identifier>DAFfJkk8uow</dc:identifier>
</cp:coreProperties>
</file>