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7" r:id="rId2"/>
  </p:sldIdLst>
  <p:sldSz cx="7556500" cy="10693400"/>
  <p:notesSz cx="6858000" cy="9144000"/>
  <p:embeddedFontLst>
    <p:embeddedFont>
      <p:font typeface="Calibri" panose="020F0502020204030204" pitchFamily="34" charset="0"/>
      <p:regular r:id="rId3"/>
      <p:bold r:id="rId4"/>
      <p:italic r:id="rId5"/>
      <p:boldItalic r:id="rId6"/>
    </p:embeddedFont>
    <p:embeddedFont>
      <p:font typeface="Open Sans" pitchFamily="2" charset="0"/>
      <p:regular r:id="rId7"/>
      <p:bold r:id="rId8"/>
      <p:italic r:id="rId9"/>
      <p:boldItalic r:id="rId10"/>
    </p:embeddedFont>
    <p:embeddedFont>
      <p:font typeface="Open Sans Bold" pitchFamily="2" charset="0"/>
      <p:bold r:id="rId11"/>
    </p:embeddedFont>
    <p:embeddedFont>
      <p:font typeface="Open Sans SemiBold" pitchFamily="2" charset="0"/>
      <p:bold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1915" y="12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viewProps" Target="view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4CE8C07A-E750-7E96-6F17-75AD62739950}"/>
              </a:ext>
            </a:extLst>
          </p:cNvPr>
          <p:cNvGrpSpPr/>
          <p:nvPr/>
        </p:nvGrpSpPr>
        <p:grpSpPr>
          <a:xfrm>
            <a:off x="666664" y="439109"/>
            <a:ext cx="6226672" cy="10077556"/>
            <a:chOff x="666664" y="439109"/>
            <a:chExt cx="6226672" cy="10077556"/>
          </a:xfrm>
        </p:grpSpPr>
        <p:grpSp>
          <p:nvGrpSpPr>
            <p:cNvPr id="42" name="Group 41">
              <a:extLst>
                <a:ext uri="{FF2B5EF4-FFF2-40B4-BE49-F238E27FC236}">
                  <a16:creationId xmlns:a16="http://schemas.microsoft.com/office/drawing/2014/main" id="{0F2E2F2F-EBE8-06DE-FD59-8540F879F96A}"/>
                </a:ext>
              </a:extLst>
            </p:cNvPr>
            <p:cNvGrpSpPr/>
            <p:nvPr/>
          </p:nvGrpSpPr>
          <p:grpSpPr>
            <a:xfrm>
              <a:off x="666664" y="2839806"/>
              <a:ext cx="6226672" cy="1526286"/>
              <a:chOff x="666664" y="2839806"/>
              <a:chExt cx="6226672" cy="1526286"/>
            </a:xfrm>
          </p:grpSpPr>
          <p:sp>
            <p:nvSpPr>
              <p:cNvPr id="4" name="Freeform 4"/>
              <p:cNvSpPr/>
              <p:nvPr/>
            </p:nvSpPr>
            <p:spPr>
              <a:xfrm>
                <a:off x="666664" y="2839806"/>
                <a:ext cx="6226672" cy="1526286"/>
              </a:xfrm>
              <a:custGeom>
                <a:avLst/>
                <a:gdLst/>
                <a:ahLst/>
                <a:cxnLst/>
                <a:rect l="l" t="t" r="r" b="b"/>
                <a:pathLst>
                  <a:path w="2231499" h="546986">
                    <a:moveTo>
                      <a:pt x="0" y="0"/>
                    </a:moveTo>
                    <a:lnTo>
                      <a:pt x="2231499" y="0"/>
                    </a:lnTo>
                    <a:lnTo>
                      <a:pt x="2231499" y="546986"/>
                    </a:lnTo>
                    <a:lnTo>
                      <a:pt x="0" y="546986"/>
                    </a:lnTo>
                    <a:close/>
                  </a:path>
                </a:pathLst>
              </a:custGeom>
              <a:solidFill>
                <a:srgbClr val="000000">
                  <a:alpha val="0"/>
                </a:srgbClr>
              </a:solidFill>
              <a:ln w="9525">
                <a:solidFill>
                  <a:srgbClr val="000000"/>
                </a:solidFill>
              </a:ln>
            </p:spPr>
          </p:sp>
          <p:sp>
            <p:nvSpPr>
              <p:cNvPr id="7" name="Freeform 7"/>
              <p:cNvSpPr/>
              <p:nvPr/>
            </p:nvSpPr>
            <p:spPr>
              <a:xfrm>
                <a:off x="666664" y="2839806"/>
                <a:ext cx="6226672" cy="566222"/>
              </a:xfrm>
              <a:custGeom>
                <a:avLst/>
                <a:gdLst/>
                <a:ahLst/>
                <a:cxnLst/>
                <a:rect l="l" t="t" r="r" b="b"/>
                <a:pathLst>
                  <a:path w="2231499" h="202921">
                    <a:moveTo>
                      <a:pt x="0" y="0"/>
                    </a:moveTo>
                    <a:lnTo>
                      <a:pt x="2231499" y="0"/>
                    </a:lnTo>
                    <a:lnTo>
                      <a:pt x="2231499" y="202921"/>
                    </a:lnTo>
                    <a:lnTo>
                      <a:pt x="0" y="202921"/>
                    </a:lnTo>
                    <a:close/>
                  </a:path>
                </a:pathLst>
              </a:custGeom>
              <a:solidFill>
                <a:srgbClr val="F2E5FA"/>
              </a:solidFill>
              <a:ln w="9525">
                <a:solidFill>
                  <a:srgbClr val="000000"/>
                </a:solidFill>
              </a:ln>
            </p:spPr>
          </p:sp>
          <p:sp>
            <p:nvSpPr>
              <p:cNvPr id="9" name="TextBox 9"/>
              <p:cNvSpPr txBox="1"/>
              <p:nvPr/>
            </p:nvSpPr>
            <p:spPr>
              <a:xfrm>
                <a:off x="2948611" y="3029453"/>
                <a:ext cx="1662778" cy="205184"/>
              </a:xfrm>
              <a:prstGeom prst="rect">
                <a:avLst/>
              </a:prstGeom>
            </p:spPr>
            <p:txBody>
              <a:bodyPr lIns="0" tIns="0" rIns="0" bIns="0" rtlCol="0" anchor="t">
                <a:spAutoFit/>
              </a:bodyPr>
              <a:lstStyle/>
              <a:p>
                <a:pPr algn="ctr">
                  <a:lnSpc>
                    <a:spcPts val="1555"/>
                  </a:lnSpc>
                </a:pPr>
                <a:r>
                  <a:rPr lang="en-US" sz="1414" spc="28">
                    <a:solidFill>
                      <a:srgbClr val="000000"/>
                    </a:solidFill>
                    <a:latin typeface="Open Sans SemiBold" pitchFamily="2" charset="0"/>
                    <a:ea typeface="Open Sans SemiBold" pitchFamily="2" charset="0"/>
                    <a:cs typeface="Open Sans SemiBold" pitchFamily="2" charset="0"/>
                  </a:rPr>
                  <a:t>BACKGROUND</a:t>
                </a:r>
              </a:p>
            </p:txBody>
          </p:sp>
          <p:sp>
            <p:nvSpPr>
              <p:cNvPr id="10" name="TextBox 10"/>
              <p:cNvSpPr txBox="1"/>
              <p:nvPr/>
            </p:nvSpPr>
            <p:spPr>
              <a:xfrm>
                <a:off x="904550" y="3559637"/>
                <a:ext cx="5750899" cy="525208"/>
              </a:xfrm>
              <a:prstGeom prst="rect">
                <a:avLst/>
              </a:prstGeom>
            </p:spPr>
            <p:txBody>
              <a:bodyPr lIns="0" tIns="0" rIns="0" bIns="0" rtlCol="0" anchor="t">
                <a:spAutoFit/>
              </a:bodyPr>
              <a:lstStyle/>
              <a:p>
                <a:pPr>
                  <a:lnSpc>
                    <a:spcPts val="1356"/>
                  </a:lnSpc>
                </a:pPr>
                <a:r>
                  <a:rPr lang="en-US" sz="950">
                    <a:solidFill>
                      <a:srgbClr val="000000"/>
                    </a:solidFill>
                    <a:latin typeface="Open Sans"/>
                  </a:rPr>
                  <a:t>John has a past medical history of hypertension, hyperlipidemia, and obesity. He has a history of smoking, but he quit three years ago. He takes medications for his hypertension and hyperlipidemia, as well as a daily aspirin. He works as an accountant and reports a moderate level of stress in his job.</a:t>
                </a:r>
              </a:p>
            </p:txBody>
          </p:sp>
        </p:grpSp>
        <p:grpSp>
          <p:nvGrpSpPr>
            <p:cNvPr id="43" name="Group 42">
              <a:extLst>
                <a:ext uri="{FF2B5EF4-FFF2-40B4-BE49-F238E27FC236}">
                  <a16:creationId xmlns:a16="http://schemas.microsoft.com/office/drawing/2014/main" id="{D0A5DEB0-18F0-D558-25A8-9164A6E4B709}"/>
                </a:ext>
              </a:extLst>
            </p:cNvPr>
            <p:cNvGrpSpPr/>
            <p:nvPr/>
          </p:nvGrpSpPr>
          <p:grpSpPr>
            <a:xfrm>
              <a:off x="666664" y="4520779"/>
              <a:ext cx="6226672" cy="3403372"/>
              <a:chOff x="666664" y="4520779"/>
              <a:chExt cx="6226672" cy="3403372"/>
            </a:xfrm>
          </p:grpSpPr>
          <p:sp>
            <p:nvSpPr>
              <p:cNvPr id="13" name="Freeform 13"/>
              <p:cNvSpPr/>
              <p:nvPr/>
            </p:nvSpPr>
            <p:spPr>
              <a:xfrm>
                <a:off x="666664" y="4524379"/>
                <a:ext cx="6226672" cy="3399772"/>
              </a:xfrm>
              <a:custGeom>
                <a:avLst/>
                <a:gdLst/>
                <a:ahLst/>
                <a:cxnLst/>
                <a:rect l="l" t="t" r="r" b="b"/>
                <a:pathLst>
                  <a:path w="2231499" h="1218401">
                    <a:moveTo>
                      <a:pt x="0" y="0"/>
                    </a:moveTo>
                    <a:lnTo>
                      <a:pt x="2231499" y="0"/>
                    </a:lnTo>
                    <a:lnTo>
                      <a:pt x="2231499" y="1218401"/>
                    </a:lnTo>
                    <a:lnTo>
                      <a:pt x="0" y="1218401"/>
                    </a:lnTo>
                    <a:close/>
                  </a:path>
                </a:pathLst>
              </a:custGeom>
              <a:solidFill>
                <a:srgbClr val="000000">
                  <a:alpha val="0"/>
                </a:srgbClr>
              </a:solidFill>
              <a:ln w="9525">
                <a:solidFill>
                  <a:srgbClr val="000000"/>
                </a:solidFill>
              </a:ln>
            </p:spPr>
          </p:sp>
          <p:sp>
            <p:nvSpPr>
              <p:cNvPr id="16" name="Freeform 16"/>
              <p:cNvSpPr/>
              <p:nvPr/>
            </p:nvSpPr>
            <p:spPr>
              <a:xfrm>
                <a:off x="666664" y="4520779"/>
                <a:ext cx="6226672" cy="566222"/>
              </a:xfrm>
              <a:custGeom>
                <a:avLst/>
                <a:gdLst/>
                <a:ahLst/>
                <a:cxnLst/>
                <a:rect l="l" t="t" r="r" b="b"/>
                <a:pathLst>
                  <a:path w="2231499" h="202921">
                    <a:moveTo>
                      <a:pt x="0" y="0"/>
                    </a:moveTo>
                    <a:lnTo>
                      <a:pt x="2231499" y="0"/>
                    </a:lnTo>
                    <a:lnTo>
                      <a:pt x="2231499" y="202921"/>
                    </a:lnTo>
                    <a:lnTo>
                      <a:pt x="0" y="202921"/>
                    </a:lnTo>
                    <a:close/>
                  </a:path>
                </a:pathLst>
              </a:custGeom>
              <a:solidFill>
                <a:srgbClr val="F2E5FA"/>
              </a:solidFill>
              <a:ln w="9525">
                <a:solidFill>
                  <a:srgbClr val="000000"/>
                </a:solidFill>
              </a:ln>
            </p:spPr>
          </p:sp>
          <p:sp>
            <p:nvSpPr>
              <p:cNvPr id="18" name="TextBox 18"/>
              <p:cNvSpPr txBox="1"/>
              <p:nvPr/>
            </p:nvSpPr>
            <p:spPr>
              <a:xfrm>
                <a:off x="2948611" y="4702176"/>
                <a:ext cx="1662778" cy="205184"/>
              </a:xfrm>
              <a:prstGeom prst="rect">
                <a:avLst/>
              </a:prstGeom>
            </p:spPr>
            <p:txBody>
              <a:bodyPr lIns="0" tIns="0" rIns="0" bIns="0" rtlCol="0" anchor="t">
                <a:spAutoFit/>
              </a:bodyPr>
              <a:lstStyle/>
              <a:p>
                <a:pPr algn="ctr">
                  <a:lnSpc>
                    <a:spcPts val="1555"/>
                  </a:lnSpc>
                </a:pPr>
                <a:r>
                  <a:rPr lang="en-US" sz="1414" spc="28">
                    <a:solidFill>
                      <a:srgbClr val="000000"/>
                    </a:solidFill>
                    <a:latin typeface="Open Sans SemiBold" pitchFamily="2" charset="0"/>
                    <a:ea typeface="Open Sans SemiBold" pitchFamily="2" charset="0"/>
                    <a:cs typeface="Open Sans SemiBold" pitchFamily="2" charset="0"/>
                  </a:rPr>
                  <a:t>ASSESSMENT</a:t>
                </a:r>
              </a:p>
            </p:txBody>
          </p:sp>
          <p:sp>
            <p:nvSpPr>
              <p:cNvPr id="19" name="TextBox 19"/>
              <p:cNvSpPr txBox="1"/>
              <p:nvPr/>
            </p:nvSpPr>
            <p:spPr>
              <a:xfrm>
                <a:off x="806450" y="5166789"/>
                <a:ext cx="5904371" cy="2680286"/>
              </a:xfrm>
              <a:prstGeom prst="rect">
                <a:avLst/>
              </a:prstGeom>
            </p:spPr>
            <p:txBody>
              <a:bodyPr wrap="square" lIns="0" tIns="0" rIns="0" bIns="0" rtlCol="0" anchor="t">
                <a:spAutoFit/>
              </a:bodyPr>
              <a:lstStyle/>
              <a:p>
                <a:pPr marL="209247" lvl="1" indent="-104623">
                  <a:lnSpc>
                    <a:spcPts val="1356"/>
                  </a:lnSpc>
                  <a:buFont typeface="Arial"/>
                  <a:buChar char="•"/>
                </a:pPr>
                <a:r>
                  <a:rPr lang="en-US" sz="950" dirty="0">
                    <a:solidFill>
                      <a:srgbClr val="000000"/>
                    </a:solidFill>
                    <a:latin typeface="Open Sans SemiBold" pitchFamily="2" charset="0"/>
                    <a:ea typeface="Open Sans SemiBold" pitchFamily="2" charset="0"/>
                    <a:cs typeface="Open Sans SemiBold" pitchFamily="2" charset="0"/>
                  </a:rPr>
                  <a:t>Vital Signs: </a:t>
                </a:r>
                <a:r>
                  <a:rPr lang="en-US" sz="950" dirty="0">
                    <a:solidFill>
                      <a:srgbClr val="000000"/>
                    </a:solidFill>
                    <a:latin typeface="Open Sans"/>
                  </a:rPr>
                  <a:t>John's vital signs are currently stable. His blood pressure is 122/80 mmHg, heart rate is 70 beats per minute, respiratory rate is 16 breaths per minute, and oxygen saturation is 96% on room air.</a:t>
                </a:r>
              </a:p>
              <a:p>
                <a:pPr marL="209247" lvl="1" indent="-104623">
                  <a:lnSpc>
                    <a:spcPts val="1356"/>
                  </a:lnSpc>
                  <a:buFont typeface="Arial"/>
                  <a:buChar char="•"/>
                </a:pPr>
                <a:r>
                  <a:rPr lang="en-US" sz="950" dirty="0">
                    <a:solidFill>
                      <a:srgbClr val="000000"/>
                    </a:solidFill>
                    <a:latin typeface="Open Sans SemiBold" pitchFamily="2" charset="0"/>
                    <a:ea typeface="Open Sans SemiBold" pitchFamily="2" charset="0"/>
                    <a:cs typeface="Open Sans SemiBold" pitchFamily="2" charset="0"/>
                  </a:rPr>
                  <a:t>Cardiac Monitoring: </a:t>
                </a:r>
                <a:r>
                  <a:rPr lang="en-US" sz="950" dirty="0">
                    <a:solidFill>
                      <a:srgbClr val="000000"/>
                    </a:solidFill>
                    <a:latin typeface="Open Sans"/>
                  </a:rPr>
                  <a:t>John is on continuous cardiac monitoring, which shows sinus rhythm with occasional PVCs. His EKG shows ST-segment elevation in leads II, III, and </a:t>
                </a:r>
                <a:r>
                  <a:rPr lang="en-US" sz="950" dirty="0" err="1">
                    <a:solidFill>
                      <a:srgbClr val="000000"/>
                    </a:solidFill>
                    <a:latin typeface="Open Sans"/>
                  </a:rPr>
                  <a:t>aVF</a:t>
                </a:r>
                <a:r>
                  <a:rPr lang="en-US" sz="950" dirty="0">
                    <a:solidFill>
                      <a:srgbClr val="000000"/>
                    </a:solidFill>
                    <a:latin typeface="Open Sans"/>
                  </a:rPr>
                  <a:t>.</a:t>
                </a:r>
              </a:p>
              <a:p>
                <a:pPr marL="209247" lvl="1" indent="-104623">
                  <a:lnSpc>
                    <a:spcPts val="1356"/>
                  </a:lnSpc>
                  <a:buFont typeface="Arial"/>
                  <a:buChar char="•"/>
                </a:pPr>
                <a:r>
                  <a:rPr lang="en-US" sz="950" dirty="0">
                    <a:solidFill>
                      <a:srgbClr val="000000"/>
                    </a:solidFill>
                    <a:latin typeface="Open Sans SemiBold" pitchFamily="2" charset="0"/>
                    <a:ea typeface="Open Sans SemiBold" pitchFamily="2" charset="0"/>
                    <a:cs typeface="Open Sans SemiBold" pitchFamily="2" charset="0"/>
                  </a:rPr>
                  <a:t>Labs: </a:t>
                </a:r>
                <a:r>
                  <a:rPr lang="en-US" sz="950" dirty="0">
                    <a:solidFill>
                      <a:srgbClr val="000000"/>
                    </a:solidFill>
                    <a:latin typeface="Open Sans"/>
                  </a:rPr>
                  <a:t>John's cardiac enzymes were elevated upon admission, with a troponin level of 8.5 ng/</a:t>
                </a:r>
                <a:r>
                  <a:rPr lang="en-US" sz="950" dirty="0" err="1">
                    <a:solidFill>
                      <a:srgbClr val="000000"/>
                    </a:solidFill>
                    <a:latin typeface="Open Sans"/>
                  </a:rPr>
                  <a:t>mL.</a:t>
                </a:r>
                <a:r>
                  <a:rPr lang="en-US" sz="950" dirty="0">
                    <a:solidFill>
                      <a:srgbClr val="000000"/>
                    </a:solidFill>
                    <a:latin typeface="Open Sans"/>
                  </a:rPr>
                  <a:t> His CBC, electrolytes, and renal function are within normal limits.</a:t>
                </a:r>
              </a:p>
              <a:p>
                <a:pPr marL="209247" lvl="1" indent="-104623">
                  <a:lnSpc>
                    <a:spcPts val="1356"/>
                  </a:lnSpc>
                  <a:buFont typeface="Arial"/>
                  <a:buChar char="•"/>
                </a:pPr>
                <a:r>
                  <a:rPr lang="en-US" sz="950" dirty="0">
                    <a:solidFill>
                      <a:srgbClr val="000000"/>
                    </a:solidFill>
                    <a:latin typeface="Open Sans SemiBold" pitchFamily="2" charset="0"/>
                    <a:ea typeface="Open Sans SemiBold" pitchFamily="2" charset="0"/>
                    <a:cs typeface="Open Sans SemiBold" pitchFamily="2" charset="0"/>
                  </a:rPr>
                  <a:t>Symptoms: </a:t>
                </a:r>
                <a:r>
                  <a:rPr lang="en-US" sz="950" dirty="0">
                    <a:solidFill>
                      <a:srgbClr val="000000"/>
                    </a:solidFill>
                    <a:latin typeface="Open Sans"/>
                  </a:rPr>
                  <a:t>John reports chest pain that started 2 hours ago. The pain is described as a pressure-like sensation, radiating to his left arm and jaw. The pain is currently rated as 7 out of 10 on the numeric rating scale. John also reports feeling lightheaded and short of breath.</a:t>
                </a:r>
              </a:p>
              <a:p>
                <a:pPr marL="209247" lvl="1" indent="-104623">
                  <a:lnSpc>
                    <a:spcPts val="1356"/>
                  </a:lnSpc>
                  <a:buFont typeface="Arial"/>
                  <a:buChar char="•"/>
                </a:pPr>
                <a:r>
                  <a:rPr lang="en-US" sz="950" dirty="0">
                    <a:solidFill>
                      <a:srgbClr val="000000"/>
                    </a:solidFill>
                    <a:latin typeface="Open Sans SemiBold" pitchFamily="2" charset="0"/>
                    <a:ea typeface="Open Sans SemiBold" pitchFamily="2" charset="0"/>
                    <a:cs typeface="Open Sans SemiBold" pitchFamily="2" charset="0"/>
                  </a:rPr>
                  <a:t>Medications: </a:t>
                </a:r>
                <a:r>
                  <a:rPr lang="en-US" sz="950" dirty="0">
                    <a:solidFill>
                      <a:srgbClr val="000000"/>
                    </a:solidFill>
                    <a:latin typeface="Open Sans"/>
                  </a:rPr>
                  <a:t>John has been started on aspirin, heparin, and nitroglycerin. The healthcare provider has ordered a beta-blocker and ACE inhibitor to be started once his blood pressure is stable.</a:t>
                </a:r>
              </a:p>
              <a:p>
                <a:pPr marL="209247" lvl="1" indent="-104623">
                  <a:lnSpc>
                    <a:spcPts val="1356"/>
                  </a:lnSpc>
                  <a:buFont typeface="Arial"/>
                  <a:buChar char="•"/>
                </a:pPr>
                <a:r>
                  <a:rPr lang="en-US" sz="950" dirty="0">
                    <a:solidFill>
                      <a:srgbClr val="000000"/>
                    </a:solidFill>
                    <a:latin typeface="Open Sans SemiBold" pitchFamily="2" charset="0"/>
                    <a:ea typeface="Open Sans SemiBold" pitchFamily="2" charset="0"/>
                    <a:cs typeface="Open Sans SemiBold" pitchFamily="2" charset="0"/>
                  </a:rPr>
                  <a:t>Interventions: </a:t>
                </a:r>
                <a:r>
                  <a:rPr lang="en-US" sz="950" dirty="0">
                    <a:solidFill>
                      <a:srgbClr val="000000"/>
                    </a:solidFill>
                    <a:latin typeface="Open Sans"/>
                  </a:rPr>
                  <a:t>John has received nitroglycerin and morphine for pain relief. Oxygen has been initiated to maintain oxygen saturation above 94%. John is on bedrest and is being closely monitored for any changes in his cardiac status.</a:t>
                </a:r>
              </a:p>
            </p:txBody>
          </p:sp>
        </p:grpSp>
        <p:sp>
          <p:nvSpPr>
            <p:cNvPr id="22" name="Freeform 22"/>
            <p:cNvSpPr/>
            <p:nvPr/>
          </p:nvSpPr>
          <p:spPr>
            <a:xfrm>
              <a:off x="666664" y="8135989"/>
              <a:ext cx="6226672" cy="1956818"/>
            </a:xfrm>
            <a:custGeom>
              <a:avLst/>
              <a:gdLst/>
              <a:ahLst/>
              <a:cxnLst/>
              <a:rect l="l" t="t" r="r" b="b"/>
              <a:pathLst>
                <a:path w="2231499" h="701279">
                  <a:moveTo>
                    <a:pt x="0" y="0"/>
                  </a:moveTo>
                  <a:lnTo>
                    <a:pt x="2231499" y="0"/>
                  </a:lnTo>
                  <a:lnTo>
                    <a:pt x="2231499" y="701279"/>
                  </a:lnTo>
                  <a:lnTo>
                    <a:pt x="0" y="701279"/>
                  </a:lnTo>
                  <a:close/>
                </a:path>
              </a:pathLst>
            </a:custGeom>
            <a:solidFill>
              <a:srgbClr val="000000">
                <a:alpha val="0"/>
              </a:srgbClr>
            </a:solidFill>
            <a:ln w="9525">
              <a:solidFill>
                <a:srgbClr val="000000"/>
              </a:solidFill>
            </a:ln>
          </p:spPr>
        </p:sp>
        <p:sp>
          <p:nvSpPr>
            <p:cNvPr id="25" name="Freeform 25"/>
            <p:cNvSpPr/>
            <p:nvPr/>
          </p:nvSpPr>
          <p:spPr>
            <a:xfrm>
              <a:off x="666664" y="8135989"/>
              <a:ext cx="6226672" cy="566221"/>
            </a:xfrm>
            <a:custGeom>
              <a:avLst/>
              <a:gdLst/>
              <a:ahLst/>
              <a:cxnLst/>
              <a:rect l="l" t="t" r="r" b="b"/>
              <a:pathLst>
                <a:path w="2231499" h="202921">
                  <a:moveTo>
                    <a:pt x="0" y="0"/>
                  </a:moveTo>
                  <a:lnTo>
                    <a:pt x="2231499" y="0"/>
                  </a:lnTo>
                  <a:lnTo>
                    <a:pt x="2231499" y="202921"/>
                  </a:lnTo>
                  <a:lnTo>
                    <a:pt x="0" y="202921"/>
                  </a:lnTo>
                  <a:close/>
                </a:path>
              </a:pathLst>
            </a:custGeom>
            <a:solidFill>
              <a:srgbClr val="F2E5FA"/>
            </a:solidFill>
            <a:ln w="9525">
              <a:solidFill>
                <a:srgbClr val="000000"/>
              </a:solidFill>
            </a:ln>
          </p:spPr>
        </p:sp>
        <p:grpSp>
          <p:nvGrpSpPr>
            <p:cNvPr id="44" name="Group 43">
              <a:extLst>
                <a:ext uri="{FF2B5EF4-FFF2-40B4-BE49-F238E27FC236}">
                  <a16:creationId xmlns:a16="http://schemas.microsoft.com/office/drawing/2014/main" id="{8D693B8A-CA96-7E38-BD06-53B6BB739D9C}"/>
                </a:ext>
              </a:extLst>
            </p:cNvPr>
            <p:cNvGrpSpPr/>
            <p:nvPr/>
          </p:nvGrpSpPr>
          <p:grpSpPr>
            <a:xfrm>
              <a:off x="959922" y="8325636"/>
              <a:ext cx="5750899" cy="1738334"/>
              <a:chOff x="959922" y="8325636"/>
              <a:chExt cx="5750899" cy="1738334"/>
            </a:xfrm>
          </p:grpSpPr>
          <p:sp>
            <p:nvSpPr>
              <p:cNvPr id="27" name="TextBox 27"/>
              <p:cNvSpPr txBox="1"/>
              <p:nvPr/>
            </p:nvSpPr>
            <p:spPr>
              <a:xfrm>
                <a:off x="2826884" y="8325636"/>
                <a:ext cx="1921261" cy="205184"/>
              </a:xfrm>
              <a:prstGeom prst="rect">
                <a:avLst/>
              </a:prstGeom>
            </p:spPr>
            <p:txBody>
              <a:bodyPr lIns="0" tIns="0" rIns="0" bIns="0" rtlCol="0" anchor="t">
                <a:spAutoFit/>
              </a:bodyPr>
              <a:lstStyle/>
              <a:p>
                <a:pPr algn="ctr">
                  <a:lnSpc>
                    <a:spcPts val="1555"/>
                  </a:lnSpc>
                </a:pPr>
                <a:r>
                  <a:rPr lang="en-US" sz="1414" spc="28">
                    <a:solidFill>
                      <a:srgbClr val="000000"/>
                    </a:solidFill>
                    <a:latin typeface="Open Sans SemiBold" pitchFamily="2" charset="0"/>
                    <a:ea typeface="Open Sans SemiBold" pitchFamily="2" charset="0"/>
                    <a:cs typeface="Open Sans SemiBold" pitchFamily="2" charset="0"/>
                  </a:rPr>
                  <a:t>RECOMMENDATION</a:t>
                </a:r>
              </a:p>
            </p:txBody>
          </p:sp>
          <p:sp>
            <p:nvSpPr>
              <p:cNvPr id="28" name="TextBox 28"/>
              <p:cNvSpPr txBox="1"/>
              <p:nvPr/>
            </p:nvSpPr>
            <p:spPr>
              <a:xfrm>
                <a:off x="959922" y="8820616"/>
                <a:ext cx="5750899" cy="1243354"/>
              </a:xfrm>
              <a:prstGeom prst="rect">
                <a:avLst/>
              </a:prstGeom>
            </p:spPr>
            <p:txBody>
              <a:bodyPr lIns="0" tIns="0" rIns="0" bIns="0" rtlCol="0" anchor="t">
                <a:spAutoFit/>
              </a:bodyPr>
              <a:lstStyle/>
              <a:p>
                <a:pPr>
                  <a:lnSpc>
                    <a:spcPts val="1356"/>
                  </a:lnSpc>
                </a:pPr>
                <a:r>
                  <a:rPr lang="en-US" sz="950" dirty="0">
                    <a:solidFill>
                      <a:srgbClr val="000000"/>
                    </a:solidFill>
                    <a:latin typeface="Open Sans"/>
                  </a:rPr>
                  <a:t>The healthcare provider should be notified of John's current condition and the recent changes in his vital signs, symptoms, and cardiac monitoring. The provider should be informed of John's medical history and medication list. A repeat EKG and cardiac enzymes should be ordered to evaluate the efficacy of current treatment. The patient should be continued on continuous cardiac monitoring and strict bedrest until further notice. Nursing should closely monitor John's vital signs, cardiac monitoring, pain level, and oxygen saturation. The patient's family should be informed of his condition and the plan of care.</a:t>
                </a:r>
              </a:p>
            </p:txBody>
          </p:sp>
        </p:grpSp>
        <p:pic>
          <p:nvPicPr>
            <p:cNvPr id="29" name="Picture 2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60637" y="10411275"/>
              <a:ext cx="638726" cy="105390"/>
            </a:xfrm>
            <a:prstGeom prst="rect">
              <a:avLst/>
            </a:prstGeom>
          </p:spPr>
        </p:pic>
        <p:grpSp>
          <p:nvGrpSpPr>
            <p:cNvPr id="41" name="Group 40">
              <a:extLst>
                <a:ext uri="{FF2B5EF4-FFF2-40B4-BE49-F238E27FC236}">
                  <a16:creationId xmlns:a16="http://schemas.microsoft.com/office/drawing/2014/main" id="{E246FAC6-3B39-EB1C-C625-F6BE10CEBC04}"/>
                </a:ext>
              </a:extLst>
            </p:cNvPr>
            <p:cNvGrpSpPr/>
            <p:nvPr/>
          </p:nvGrpSpPr>
          <p:grpSpPr>
            <a:xfrm>
              <a:off x="666664" y="1318853"/>
              <a:ext cx="6226672" cy="1366265"/>
              <a:chOff x="666664" y="1318853"/>
              <a:chExt cx="6226672" cy="1366265"/>
            </a:xfrm>
          </p:grpSpPr>
          <p:sp>
            <p:nvSpPr>
              <p:cNvPr id="32" name="Freeform 32"/>
              <p:cNvSpPr/>
              <p:nvPr/>
            </p:nvSpPr>
            <p:spPr>
              <a:xfrm>
                <a:off x="666664" y="1318853"/>
                <a:ext cx="6226672" cy="1366265"/>
              </a:xfrm>
              <a:custGeom>
                <a:avLst/>
                <a:gdLst/>
                <a:ahLst/>
                <a:cxnLst/>
                <a:rect l="l" t="t" r="r" b="b"/>
                <a:pathLst>
                  <a:path w="2231499" h="489638">
                    <a:moveTo>
                      <a:pt x="0" y="0"/>
                    </a:moveTo>
                    <a:lnTo>
                      <a:pt x="2231499" y="0"/>
                    </a:lnTo>
                    <a:lnTo>
                      <a:pt x="2231499" y="489638"/>
                    </a:lnTo>
                    <a:lnTo>
                      <a:pt x="0" y="489638"/>
                    </a:lnTo>
                    <a:close/>
                  </a:path>
                </a:pathLst>
              </a:custGeom>
              <a:solidFill>
                <a:srgbClr val="000000">
                  <a:alpha val="0"/>
                </a:srgbClr>
              </a:solidFill>
              <a:ln w="9525">
                <a:solidFill>
                  <a:srgbClr val="000000"/>
                </a:solidFill>
              </a:ln>
            </p:spPr>
          </p:sp>
          <p:sp>
            <p:nvSpPr>
              <p:cNvPr id="35" name="Freeform 35"/>
              <p:cNvSpPr/>
              <p:nvPr/>
            </p:nvSpPr>
            <p:spPr>
              <a:xfrm>
                <a:off x="666664" y="1318853"/>
                <a:ext cx="6226672" cy="566221"/>
              </a:xfrm>
              <a:custGeom>
                <a:avLst/>
                <a:gdLst/>
                <a:ahLst/>
                <a:cxnLst/>
                <a:rect l="l" t="t" r="r" b="b"/>
                <a:pathLst>
                  <a:path w="2231499" h="202921">
                    <a:moveTo>
                      <a:pt x="0" y="0"/>
                    </a:moveTo>
                    <a:lnTo>
                      <a:pt x="2231499" y="0"/>
                    </a:lnTo>
                    <a:lnTo>
                      <a:pt x="2231499" y="202921"/>
                    </a:lnTo>
                    <a:lnTo>
                      <a:pt x="0" y="202921"/>
                    </a:lnTo>
                    <a:close/>
                  </a:path>
                </a:pathLst>
              </a:custGeom>
              <a:solidFill>
                <a:srgbClr val="F2E5FA"/>
              </a:solidFill>
              <a:ln w="9525">
                <a:solidFill>
                  <a:srgbClr val="000000"/>
                </a:solidFill>
              </a:ln>
            </p:spPr>
          </p:sp>
          <p:sp>
            <p:nvSpPr>
              <p:cNvPr id="37" name="TextBox 37"/>
              <p:cNvSpPr txBox="1"/>
              <p:nvPr/>
            </p:nvSpPr>
            <p:spPr>
              <a:xfrm>
                <a:off x="2948611" y="1508500"/>
                <a:ext cx="1662778" cy="205184"/>
              </a:xfrm>
              <a:prstGeom prst="rect">
                <a:avLst/>
              </a:prstGeom>
            </p:spPr>
            <p:txBody>
              <a:bodyPr lIns="0" tIns="0" rIns="0" bIns="0" rtlCol="0" anchor="t">
                <a:spAutoFit/>
              </a:bodyPr>
              <a:lstStyle/>
              <a:p>
                <a:pPr algn="ctr">
                  <a:lnSpc>
                    <a:spcPts val="1555"/>
                  </a:lnSpc>
                </a:pPr>
                <a:r>
                  <a:rPr lang="en-US" sz="1414" spc="28" dirty="0">
                    <a:solidFill>
                      <a:srgbClr val="000000"/>
                    </a:solidFill>
                    <a:latin typeface="Open Sans SemiBold" pitchFamily="2" charset="0"/>
                    <a:ea typeface="Open Sans SemiBold" pitchFamily="2" charset="0"/>
                    <a:cs typeface="Open Sans SemiBold" pitchFamily="2" charset="0"/>
                  </a:rPr>
                  <a:t>SITUATION</a:t>
                </a:r>
              </a:p>
            </p:txBody>
          </p:sp>
          <p:sp>
            <p:nvSpPr>
              <p:cNvPr id="38" name="TextBox 38"/>
              <p:cNvSpPr txBox="1"/>
              <p:nvPr/>
            </p:nvSpPr>
            <p:spPr>
              <a:xfrm>
                <a:off x="912065" y="2039103"/>
                <a:ext cx="5750899" cy="345672"/>
              </a:xfrm>
              <a:prstGeom prst="rect">
                <a:avLst/>
              </a:prstGeom>
            </p:spPr>
            <p:txBody>
              <a:bodyPr lIns="0" tIns="0" rIns="0" bIns="0" rtlCol="0" anchor="t">
                <a:spAutoFit/>
              </a:bodyPr>
              <a:lstStyle/>
              <a:p>
                <a:pPr>
                  <a:lnSpc>
                    <a:spcPts val="1356"/>
                  </a:lnSpc>
                </a:pPr>
                <a:r>
                  <a:rPr lang="en-US" sz="950" dirty="0">
                    <a:solidFill>
                      <a:srgbClr val="000000"/>
                    </a:solidFill>
                    <a:latin typeface="Open Sans"/>
                  </a:rPr>
                  <a:t>John is currently admitted to the hospital after being diagnosed with an acute myocardial infarction. The healthcare team is currently monitoring his condition and adjusting his treatment plan as needed.</a:t>
                </a:r>
              </a:p>
            </p:txBody>
          </p:sp>
        </p:grpSp>
        <p:grpSp>
          <p:nvGrpSpPr>
            <p:cNvPr id="45" name="Group 44">
              <a:extLst>
                <a:ext uri="{FF2B5EF4-FFF2-40B4-BE49-F238E27FC236}">
                  <a16:creationId xmlns:a16="http://schemas.microsoft.com/office/drawing/2014/main" id="{8B727AE7-3E67-EC9C-1D58-F6889BDC704D}"/>
                </a:ext>
              </a:extLst>
            </p:cNvPr>
            <p:cNvGrpSpPr/>
            <p:nvPr/>
          </p:nvGrpSpPr>
          <p:grpSpPr>
            <a:xfrm>
              <a:off x="705196" y="439109"/>
              <a:ext cx="6149608" cy="647091"/>
              <a:chOff x="705196" y="439109"/>
              <a:chExt cx="6149608" cy="647091"/>
            </a:xfrm>
          </p:grpSpPr>
          <p:sp>
            <p:nvSpPr>
              <p:cNvPr id="39" name="TextBox 39"/>
              <p:cNvSpPr txBox="1"/>
              <p:nvPr/>
            </p:nvSpPr>
            <p:spPr>
              <a:xfrm>
                <a:off x="3818532" y="439109"/>
                <a:ext cx="3036272" cy="596382"/>
              </a:xfrm>
              <a:prstGeom prst="rect">
                <a:avLst/>
              </a:prstGeom>
            </p:spPr>
            <p:txBody>
              <a:bodyPr lIns="0" tIns="0" rIns="0" bIns="0" rtlCol="0" anchor="t">
                <a:spAutoFit/>
              </a:bodyPr>
              <a:lstStyle/>
              <a:p>
                <a:pPr>
                  <a:lnSpc>
                    <a:spcPts val="1647"/>
                  </a:lnSpc>
                </a:pPr>
                <a:r>
                  <a:rPr lang="en-US" sz="950" dirty="0">
                    <a:solidFill>
                      <a:srgbClr val="000000"/>
                    </a:solidFill>
                    <a:latin typeface="Open Sans"/>
                  </a:rPr>
                  <a:t>Patient: </a:t>
                </a:r>
                <a:r>
                  <a:rPr lang="en-US" sz="950" dirty="0">
                    <a:solidFill>
                      <a:srgbClr val="000000"/>
                    </a:solidFill>
                    <a:latin typeface="Open Sans SemiBold" pitchFamily="2" charset="0"/>
                    <a:ea typeface="Open Sans SemiBold" pitchFamily="2" charset="0"/>
                    <a:cs typeface="Open Sans SemiBold" pitchFamily="2" charset="0"/>
                  </a:rPr>
                  <a:t>John Smith, 45-year-old male </a:t>
                </a:r>
              </a:p>
              <a:p>
                <a:pPr>
                  <a:lnSpc>
                    <a:spcPts val="1647"/>
                  </a:lnSpc>
                </a:pPr>
                <a:r>
                  <a:rPr lang="en-US" sz="950" dirty="0">
                    <a:solidFill>
                      <a:srgbClr val="000000"/>
                    </a:solidFill>
                    <a:latin typeface="Open Sans"/>
                  </a:rPr>
                  <a:t>Date of Admission: </a:t>
                </a:r>
                <a:r>
                  <a:rPr lang="en-US" sz="950" dirty="0">
                    <a:solidFill>
                      <a:srgbClr val="000000"/>
                    </a:solidFill>
                    <a:latin typeface="Open Sans SemiBold" pitchFamily="2" charset="0"/>
                    <a:ea typeface="Open Sans SemiBold" pitchFamily="2" charset="0"/>
                    <a:cs typeface="Open Sans SemiBold" pitchFamily="2" charset="0"/>
                  </a:rPr>
                  <a:t>March 25, 2023</a:t>
                </a:r>
                <a:r>
                  <a:rPr lang="en-US" sz="950" dirty="0">
                    <a:solidFill>
                      <a:srgbClr val="000000"/>
                    </a:solidFill>
                    <a:latin typeface="Open Sans Bold"/>
                  </a:rPr>
                  <a:t> </a:t>
                </a:r>
              </a:p>
              <a:p>
                <a:pPr>
                  <a:lnSpc>
                    <a:spcPts val="1647"/>
                  </a:lnSpc>
                </a:pPr>
                <a:r>
                  <a:rPr lang="en-US" sz="950" dirty="0">
                    <a:solidFill>
                      <a:srgbClr val="000000"/>
                    </a:solidFill>
                    <a:latin typeface="Open Sans"/>
                  </a:rPr>
                  <a:t>Admitting Diagnosis: </a:t>
                </a:r>
                <a:r>
                  <a:rPr lang="en-US" sz="950" dirty="0">
                    <a:solidFill>
                      <a:srgbClr val="000000"/>
                    </a:solidFill>
                    <a:latin typeface="Open Sans SemiBold" pitchFamily="2" charset="0"/>
                    <a:ea typeface="Open Sans SemiBold" pitchFamily="2" charset="0"/>
                    <a:cs typeface="Open Sans SemiBold" pitchFamily="2" charset="0"/>
                  </a:rPr>
                  <a:t>Acute Myocardial Infarction</a:t>
                </a:r>
              </a:p>
            </p:txBody>
          </p:sp>
          <p:sp>
            <p:nvSpPr>
              <p:cNvPr id="40" name="TextBox 40"/>
              <p:cNvSpPr txBox="1"/>
              <p:nvPr/>
            </p:nvSpPr>
            <p:spPr>
              <a:xfrm>
                <a:off x="705196" y="492475"/>
                <a:ext cx="2407621" cy="593725"/>
              </a:xfrm>
              <a:prstGeom prst="rect">
                <a:avLst/>
              </a:prstGeom>
            </p:spPr>
            <p:txBody>
              <a:bodyPr lIns="0" tIns="0" rIns="0" bIns="0" rtlCol="0" anchor="t">
                <a:spAutoFit/>
              </a:bodyPr>
              <a:lstStyle/>
              <a:p>
                <a:pPr>
                  <a:lnSpc>
                    <a:spcPts val="2299"/>
                  </a:lnSpc>
                </a:pPr>
                <a:r>
                  <a:rPr lang="en-US" sz="2499" dirty="0">
                    <a:solidFill>
                      <a:srgbClr val="000000"/>
                    </a:solidFill>
                    <a:latin typeface="Open Sans SemiBold" pitchFamily="2" charset="0"/>
                    <a:ea typeface="Open Sans SemiBold" pitchFamily="2" charset="0"/>
                    <a:cs typeface="Open Sans SemiBold" pitchFamily="2" charset="0"/>
                  </a:rPr>
                  <a:t>SBAR Assessment</a:t>
                </a: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460</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Open Sans</vt:lpstr>
      <vt:lpstr>Open Sans Bold</vt:lpstr>
      <vt:lpstr>Open Sans SemiBold</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SBAR Template</dc:title>
  <cp:lastModifiedBy>HUONG NGUYEN THU</cp:lastModifiedBy>
  <cp:revision>3</cp:revision>
  <dcterms:created xsi:type="dcterms:W3CDTF">2006-08-16T00:00:00Z</dcterms:created>
  <dcterms:modified xsi:type="dcterms:W3CDTF">2023-03-30T03:10:24Z</dcterms:modified>
  <dc:identifier>DAFd-N-dqDE</dc:identifier>
</cp:coreProperties>
</file>