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Lst>
  <p:sldSz cx="7556500" cy="10693400"/>
  <p:notesSz cx="6858000" cy="9144000"/>
  <p:embeddedFontLst>
    <p:embeddedFont>
      <p:font typeface="Barlow" panose="00000500000000000000" pitchFamily="2" charset="0"/>
      <p:regular r:id="rId3"/>
      <p:bold r:id="rId4"/>
      <p:italic r:id="rId5"/>
      <p:boldItalic r:id="rId6"/>
    </p:embeddedFont>
    <p:embeddedFont>
      <p:font typeface="Barlow Black" panose="00000A00000000000000" pitchFamily="2" charset="0"/>
      <p:bold r:id="rId7"/>
      <p:boldItalic r:id="rId8"/>
    </p:embeddedFont>
    <p:embeddedFont>
      <p:font typeface="Barlow SemiBold" panose="00000700000000000000" pitchFamily="2" charset="0"/>
      <p:bold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0257" y="443942"/>
            <a:ext cx="6463743" cy="612004"/>
          </a:xfrm>
          <a:prstGeom prst="rect">
            <a:avLst/>
          </a:prstGeom>
        </p:spPr>
        <p:txBody>
          <a:bodyPr lIns="0" tIns="0" rIns="0" bIns="0" rtlCol="0" anchor="t">
            <a:spAutoFit/>
          </a:bodyPr>
          <a:lstStyle/>
          <a:p>
            <a:pPr>
              <a:lnSpc>
                <a:spcPts val="4594"/>
              </a:lnSpc>
            </a:pPr>
            <a:r>
              <a:rPr lang="en-US" sz="4594" dirty="0">
                <a:ln w="19050">
                  <a:solidFill>
                    <a:srgbClr val="668F8D"/>
                  </a:solidFill>
                </a:ln>
                <a:solidFill>
                  <a:schemeClr val="bg1"/>
                </a:solidFill>
                <a:latin typeface="Barlow Black" panose="00000A00000000000000" pitchFamily="2" charset="0"/>
              </a:rPr>
              <a:t> PSYCHIATRIC SBAR</a:t>
            </a:r>
          </a:p>
        </p:txBody>
      </p:sp>
      <p:grpSp>
        <p:nvGrpSpPr>
          <p:cNvPr id="40" name="Group 39">
            <a:extLst>
              <a:ext uri="{FF2B5EF4-FFF2-40B4-BE49-F238E27FC236}">
                <a16:creationId xmlns:a16="http://schemas.microsoft.com/office/drawing/2014/main" id="{9C6C4388-9A21-62DC-BBC6-A1E682C901D4}"/>
              </a:ext>
            </a:extLst>
          </p:cNvPr>
          <p:cNvGrpSpPr/>
          <p:nvPr/>
        </p:nvGrpSpPr>
        <p:grpSpPr>
          <a:xfrm>
            <a:off x="336767" y="1284545"/>
            <a:ext cx="6903524" cy="1455192"/>
            <a:chOff x="336767" y="1284545"/>
            <a:chExt cx="6903524" cy="1455192"/>
          </a:xfrm>
        </p:grpSpPr>
        <p:sp>
          <p:nvSpPr>
            <p:cNvPr id="5" name="Freeform 5"/>
            <p:cNvSpPr/>
            <p:nvPr/>
          </p:nvSpPr>
          <p:spPr>
            <a:xfrm>
              <a:off x="336767" y="1284545"/>
              <a:ext cx="524908" cy="1450990"/>
            </a:xfrm>
            <a:custGeom>
              <a:avLst/>
              <a:gdLst/>
              <a:ahLst/>
              <a:cxnLst/>
              <a:rect l="l" t="t" r="r" b="b"/>
              <a:pathLst>
                <a:path w="188115" h="520002">
                  <a:moveTo>
                    <a:pt x="0" y="0"/>
                  </a:moveTo>
                  <a:lnTo>
                    <a:pt x="188115" y="0"/>
                  </a:lnTo>
                  <a:lnTo>
                    <a:pt x="188115" y="520002"/>
                  </a:lnTo>
                  <a:lnTo>
                    <a:pt x="0" y="520002"/>
                  </a:lnTo>
                  <a:close/>
                </a:path>
              </a:pathLst>
            </a:custGeom>
            <a:solidFill>
              <a:srgbClr val="CFE4E3"/>
            </a:solidFill>
          </p:spPr>
        </p:sp>
        <p:sp>
          <p:nvSpPr>
            <p:cNvPr id="8" name="Freeform 8"/>
            <p:cNvSpPr/>
            <p:nvPr/>
          </p:nvSpPr>
          <p:spPr>
            <a:xfrm>
              <a:off x="336767" y="1284545"/>
              <a:ext cx="6903524" cy="1455192"/>
            </a:xfrm>
            <a:custGeom>
              <a:avLst/>
              <a:gdLst/>
              <a:ahLst/>
              <a:cxnLst/>
              <a:rect l="l" t="t" r="r" b="b"/>
              <a:pathLst>
                <a:path w="2474067" h="521508">
                  <a:moveTo>
                    <a:pt x="0" y="0"/>
                  </a:moveTo>
                  <a:lnTo>
                    <a:pt x="2474067" y="0"/>
                  </a:lnTo>
                  <a:lnTo>
                    <a:pt x="2474067" y="521508"/>
                  </a:lnTo>
                  <a:lnTo>
                    <a:pt x="0" y="521508"/>
                  </a:lnTo>
                  <a:close/>
                </a:path>
              </a:pathLst>
            </a:custGeom>
            <a:solidFill>
              <a:srgbClr val="000000">
                <a:alpha val="0"/>
              </a:srgbClr>
            </a:solidFill>
            <a:ln w="19050">
              <a:solidFill>
                <a:srgbClr val="CFE4E3"/>
              </a:solidFill>
            </a:ln>
          </p:spPr>
        </p:sp>
        <p:sp>
          <p:nvSpPr>
            <p:cNvPr id="10" name="TextBox 10"/>
            <p:cNvSpPr txBox="1"/>
            <p:nvPr/>
          </p:nvSpPr>
          <p:spPr>
            <a:xfrm rot="16200000">
              <a:off x="1639" y="1915462"/>
              <a:ext cx="1194835" cy="193357"/>
            </a:xfrm>
            <a:prstGeom prst="rect">
              <a:avLst/>
            </a:prstGeom>
          </p:spPr>
          <p:txBody>
            <a:bodyPr lIns="0" tIns="0" rIns="0" bIns="0" rtlCol="0" anchor="t">
              <a:spAutoFit/>
            </a:bodyPr>
            <a:lstStyle/>
            <a:p>
              <a:pPr algn="ctr">
                <a:lnSpc>
                  <a:spcPts val="1680"/>
                </a:lnSpc>
              </a:pPr>
              <a:r>
                <a:rPr lang="en-US" sz="1200" spc="120" dirty="0">
                  <a:solidFill>
                    <a:srgbClr val="000000"/>
                  </a:solidFill>
                  <a:latin typeface="Barlow SemiBold" panose="00000700000000000000" pitchFamily="2" charset="0"/>
                </a:rPr>
                <a:t>SITUATION</a:t>
              </a:r>
            </a:p>
          </p:txBody>
        </p:sp>
        <p:sp>
          <p:nvSpPr>
            <p:cNvPr id="11" name="TextBox 11"/>
            <p:cNvSpPr txBox="1"/>
            <p:nvPr/>
          </p:nvSpPr>
          <p:spPr>
            <a:xfrm>
              <a:off x="1001956" y="1376904"/>
              <a:ext cx="6014490" cy="1171090"/>
            </a:xfrm>
            <a:prstGeom prst="rect">
              <a:avLst/>
            </a:prstGeom>
          </p:spPr>
          <p:txBody>
            <a:bodyPr lIns="0" tIns="0" rIns="0" bIns="0" rtlCol="0" anchor="t">
              <a:spAutoFit/>
            </a:bodyPr>
            <a:lstStyle/>
            <a:p>
              <a:pPr>
                <a:lnSpc>
                  <a:spcPct val="130000"/>
                </a:lnSpc>
              </a:pPr>
              <a:r>
                <a:rPr lang="en-US" sz="1200" dirty="0">
                  <a:solidFill>
                    <a:srgbClr val="000000"/>
                  </a:solidFill>
                  <a:latin typeface="Barlow SemiBold" panose="00000700000000000000" pitchFamily="2" charset="0"/>
                </a:rPr>
                <a:t>Patient: </a:t>
              </a:r>
              <a:r>
                <a:rPr lang="en-US" sz="1200" dirty="0">
                  <a:solidFill>
                    <a:srgbClr val="000000"/>
                  </a:solidFill>
                  <a:latin typeface="Barlow" panose="00000500000000000000" pitchFamily="2" charset="0"/>
                </a:rPr>
                <a:t>Jane Smith                                 </a:t>
              </a:r>
              <a:r>
                <a:rPr lang="en-US" sz="1200" dirty="0">
                  <a:solidFill>
                    <a:srgbClr val="000000"/>
                  </a:solidFill>
                  <a:latin typeface="Barlow SemiBold" panose="00000700000000000000" pitchFamily="2" charset="0"/>
                </a:rPr>
                <a:t>Age: </a:t>
              </a:r>
              <a:r>
                <a:rPr lang="en-US" sz="1200" dirty="0">
                  <a:solidFill>
                    <a:srgbClr val="000000"/>
                  </a:solidFill>
                  <a:latin typeface="Barlow" panose="00000500000000000000" pitchFamily="2" charset="0"/>
                </a:rPr>
                <a:t>35 years old                            </a:t>
              </a:r>
              <a:r>
                <a:rPr lang="en-US" sz="1200" dirty="0">
                  <a:solidFill>
                    <a:srgbClr val="000000"/>
                  </a:solidFill>
                  <a:latin typeface="Barlow SemiBold" panose="00000700000000000000" pitchFamily="2" charset="0"/>
                </a:rPr>
                <a:t>Gender:</a:t>
              </a:r>
              <a:r>
                <a:rPr lang="en-US" sz="1200" dirty="0">
                  <a:solidFill>
                    <a:srgbClr val="000000"/>
                  </a:solidFill>
                  <a:latin typeface="Barlow" panose="00000500000000000000" pitchFamily="2" charset="0"/>
                </a:rPr>
                <a:t> Female</a:t>
              </a:r>
            </a:p>
            <a:p>
              <a:pPr>
                <a:lnSpc>
                  <a:spcPct val="130000"/>
                </a:lnSpc>
              </a:pPr>
              <a:r>
                <a:rPr lang="en-US" sz="1200" dirty="0">
                  <a:solidFill>
                    <a:srgbClr val="000000"/>
                  </a:solidFill>
                  <a:latin typeface="Barlow SemiBold" panose="00000700000000000000" pitchFamily="2" charset="0"/>
                </a:rPr>
                <a:t>Date of admission: </a:t>
              </a:r>
              <a:r>
                <a:rPr lang="en-US" sz="1200" dirty="0">
                  <a:solidFill>
                    <a:srgbClr val="000000"/>
                  </a:solidFill>
                  <a:latin typeface="Barlow" panose="00000500000000000000" pitchFamily="2" charset="0"/>
                </a:rPr>
                <a:t>03/23/2023</a:t>
              </a:r>
            </a:p>
            <a:p>
              <a:pPr>
                <a:lnSpc>
                  <a:spcPct val="130000"/>
                </a:lnSpc>
              </a:pPr>
              <a:r>
                <a:rPr lang="en-US" sz="1200" dirty="0">
                  <a:solidFill>
                    <a:srgbClr val="000000"/>
                  </a:solidFill>
                  <a:latin typeface="Barlow SemiBold" panose="00000700000000000000" pitchFamily="2" charset="0"/>
                </a:rPr>
                <a:t>Reason for admission: </a:t>
              </a:r>
              <a:r>
                <a:rPr lang="en-US" sz="1200" dirty="0">
                  <a:solidFill>
                    <a:srgbClr val="000000"/>
                  </a:solidFill>
                  <a:latin typeface="Barlow" panose="00000500000000000000" pitchFamily="2" charset="0"/>
                </a:rPr>
                <a:t>Suicidal ideation</a:t>
              </a:r>
            </a:p>
            <a:p>
              <a:pPr>
                <a:lnSpc>
                  <a:spcPct val="130000"/>
                </a:lnSpc>
              </a:pPr>
              <a:r>
                <a:rPr lang="en-US" sz="1200" dirty="0">
                  <a:solidFill>
                    <a:srgbClr val="000000"/>
                  </a:solidFill>
                  <a:latin typeface="Barlow SemiBold" panose="00000700000000000000" pitchFamily="2" charset="0"/>
                </a:rPr>
                <a:t>Current medications: </a:t>
              </a:r>
              <a:r>
                <a:rPr lang="en-US" sz="1200" dirty="0">
                  <a:solidFill>
                    <a:srgbClr val="000000"/>
                  </a:solidFill>
                  <a:latin typeface="Barlow" panose="00000500000000000000" pitchFamily="2" charset="0"/>
                </a:rPr>
                <a:t>Lithium 300mg 2x/day, Fluoxetine 20mg 1x/day</a:t>
              </a:r>
            </a:p>
            <a:p>
              <a:pPr>
                <a:lnSpc>
                  <a:spcPct val="130000"/>
                </a:lnSpc>
              </a:pPr>
              <a:r>
                <a:rPr lang="en-US" sz="1200" dirty="0">
                  <a:solidFill>
                    <a:srgbClr val="000000"/>
                  </a:solidFill>
                  <a:latin typeface="Barlow SemiBold" panose="00000700000000000000" pitchFamily="2" charset="0"/>
                </a:rPr>
                <a:t>Allergies: </a:t>
              </a:r>
              <a:r>
                <a:rPr lang="en-US" sz="1200" dirty="0">
                  <a:solidFill>
                    <a:srgbClr val="000000"/>
                  </a:solidFill>
                  <a:latin typeface="Barlow" panose="00000500000000000000" pitchFamily="2" charset="0"/>
                </a:rPr>
                <a:t>None reported</a:t>
              </a:r>
            </a:p>
          </p:txBody>
        </p:sp>
      </p:grpSp>
      <p:grpSp>
        <p:nvGrpSpPr>
          <p:cNvPr id="41" name="Group 40">
            <a:extLst>
              <a:ext uri="{FF2B5EF4-FFF2-40B4-BE49-F238E27FC236}">
                <a16:creationId xmlns:a16="http://schemas.microsoft.com/office/drawing/2014/main" id="{B4A15A96-4966-9FB3-949D-8D26D68A6475}"/>
              </a:ext>
            </a:extLst>
          </p:cNvPr>
          <p:cNvGrpSpPr/>
          <p:nvPr/>
        </p:nvGrpSpPr>
        <p:grpSpPr>
          <a:xfrm>
            <a:off x="336767" y="2916235"/>
            <a:ext cx="6903524" cy="1853894"/>
            <a:chOff x="336767" y="2916235"/>
            <a:chExt cx="6903524" cy="1853894"/>
          </a:xfrm>
        </p:grpSpPr>
        <p:sp>
          <p:nvSpPr>
            <p:cNvPr id="15" name="Freeform 15"/>
            <p:cNvSpPr/>
            <p:nvPr/>
          </p:nvSpPr>
          <p:spPr>
            <a:xfrm>
              <a:off x="336767" y="2924411"/>
              <a:ext cx="6903524" cy="1845718"/>
            </a:xfrm>
            <a:custGeom>
              <a:avLst/>
              <a:gdLst/>
              <a:ahLst/>
              <a:cxnLst/>
              <a:rect l="l" t="t" r="r" b="b"/>
              <a:pathLst>
                <a:path w="2474067" h="661464">
                  <a:moveTo>
                    <a:pt x="0" y="0"/>
                  </a:moveTo>
                  <a:lnTo>
                    <a:pt x="2474067" y="0"/>
                  </a:lnTo>
                  <a:lnTo>
                    <a:pt x="2474067" y="661464"/>
                  </a:lnTo>
                  <a:lnTo>
                    <a:pt x="0" y="661464"/>
                  </a:lnTo>
                  <a:close/>
                </a:path>
              </a:pathLst>
            </a:custGeom>
            <a:solidFill>
              <a:srgbClr val="000000">
                <a:alpha val="0"/>
              </a:srgbClr>
            </a:solidFill>
            <a:ln w="19050">
              <a:solidFill>
                <a:srgbClr val="CFE4E3"/>
              </a:solidFill>
            </a:ln>
          </p:spPr>
        </p:sp>
        <p:sp>
          <p:nvSpPr>
            <p:cNvPr id="13" name="TextBox 13"/>
            <p:cNvSpPr txBox="1"/>
            <p:nvPr/>
          </p:nvSpPr>
          <p:spPr>
            <a:xfrm>
              <a:off x="1001956" y="3008594"/>
              <a:ext cx="6014490" cy="1651221"/>
            </a:xfrm>
            <a:prstGeom prst="rect">
              <a:avLst/>
            </a:prstGeom>
          </p:spPr>
          <p:txBody>
            <a:bodyPr lIns="0" tIns="0" rIns="0" bIns="0" rtlCol="0" anchor="t">
              <a:spAutoFit/>
            </a:bodyPr>
            <a:lstStyle/>
            <a:p>
              <a:pPr>
                <a:lnSpc>
                  <a:spcPct val="130000"/>
                </a:lnSpc>
              </a:pPr>
              <a:r>
                <a:rPr lang="en-US" sz="1200" dirty="0">
                  <a:solidFill>
                    <a:srgbClr val="000000"/>
                  </a:solidFill>
                  <a:latin typeface="Barlow" panose="00000500000000000000" pitchFamily="2" charset="0"/>
                </a:rPr>
                <a:t>Jane Smith is a 35-year-old female patient who was admitted to the psychiatric unit on 03/23/2023 due to suicidal ideation. She has a history of depression and anxiety and has been taking Lithium 300mg twice a day and Fluoxetine 20mg once a day for the past 6 months. Jane reports feeling overwhelmed with stress related to her job as a high school teacher and is experiencing difficulty sleeping. She denies any current or past history of substance abuse. Jane reports a history of childhood trauma but is not currently receiving any therapy or counseling.</a:t>
              </a:r>
            </a:p>
          </p:txBody>
        </p:sp>
        <p:sp>
          <p:nvSpPr>
            <p:cNvPr id="18" name="Freeform 18"/>
            <p:cNvSpPr/>
            <p:nvPr/>
          </p:nvSpPr>
          <p:spPr>
            <a:xfrm>
              <a:off x="336767" y="2916235"/>
              <a:ext cx="524908" cy="1845718"/>
            </a:xfrm>
            <a:custGeom>
              <a:avLst/>
              <a:gdLst/>
              <a:ahLst/>
              <a:cxnLst/>
              <a:rect l="l" t="t" r="r" b="b"/>
              <a:pathLst>
                <a:path w="188115" h="661464">
                  <a:moveTo>
                    <a:pt x="0" y="0"/>
                  </a:moveTo>
                  <a:lnTo>
                    <a:pt x="188115" y="0"/>
                  </a:lnTo>
                  <a:lnTo>
                    <a:pt x="188115" y="661464"/>
                  </a:lnTo>
                  <a:lnTo>
                    <a:pt x="0" y="661464"/>
                  </a:lnTo>
                  <a:close/>
                </a:path>
              </a:pathLst>
            </a:custGeom>
            <a:solidFill>
              <a:srgbClr val="CFE4E3"/>
            </a:solidFill>
          </p:spPr>
        </p:sp>
        <p:sp>
          <p:nvSpPr>
            <p:cNvPr id="20" name="TextBox 20"/>
            <p:cNvSpPr txBox="1"/>
            <p:nvPr/>
          </p:nvSpPr>
          <p:spPr>
            <a:xfrm rot="16200000">
              <a:off x="-330782" y="3742416"/>
              <a:ext cx="1845718" cy="193357"/>
            </a:xfrm>
            <a:prstGeom prst="rect">
              <a:avLst/>
            </a:prstGeom>
          </p:spPr>
          <p:txBody>
            <a:bodyPr lIns="0" tIns="0" rIns="0" bIns="0" rtlCol="0" anchor="t">
              <a:spAutoFit/>
            </a:bodyPr>
            <a:lstStyle/>
            <a:p>
              <a:pPr algn="ctr">
                <a:lnSpc>
                  <a:spcPts val="1680"/>
                </a:lnSpc>
              </a:pPr>
              <a:r>
                <a:rPr lang="en-US" sz="1200" spc="120" dirty="0">
                  <a:solidFill>
                    <a:srgbClr val="000000"/>
                  </a:solidFill>
                  <a:latin typeface="Barlow SemiBold" panose="00000700000000000000" pitchFamily="2" charset="0"/>
                </a:rPr>
                <a:t>BACKGROUND</a:t>
              </a:r>
            </a:p>
          </p:txBody>
        </p:sp>
      </p:grpSp>
      <p:grpSp>
        <p:nvGrpSpPr>
          <p:cNvPr id="42" name="Group 41">
            <a:extLst>
              <a:ext uri="{FF2B5EF4-FFF2-40B4-BE49-F238E27FC236}">
                <a16:creationId xmlns:a16="http://schemas.microsoft.com/office/drawing/2014/main" id="{EC4F4208-7BA1-A86E-CA76-1069C5FD906B}"/>
              </a:ext>
            </a:extLst>
          </p:cNvPr>
          <p:cNvGrpSpPr/>
          <p:nvPr/>
        </p:nvGrpSpPr>
        <p:grpSpPr>
          <a:xfrm>
            <a:off x="336767" y="4946626"/>
            <a:ext cx="6903524" cy="3379245"/>
            <a:chOff x="336767" y="4946626"/>
            <a:chExt cx="6903524" cy="3379245"/>
          </a:xfrm>
        </p:grpSpPr>
        <p:sp>
          <p:nvSpPr>
            <p:cNvPr id="23" name="Freeform 23"/>
            <p:cNvSpPr/>
            <p:nvPr/>
          </p:nvSpPr>
          <p:spPr>
            <a:xfrm>
              <a:off x="336767" y="4946626"/>
              <a:ext cx="6903524" cy="3379244"/>
            </a:xfrm>
            <a:custGeom>
              <a:avLst/>
              <a:gdLst/>
              <a:ahLst/>
              <a:cxnLst/>
              <a:rect l="l" t="t" r="r" b="b"/>
              <a:pathLst>
                <a:path w="2474067" h="1211045">
                  <a:moveTo>
                    <a:pt x="0" y="0"/>
                  </a:moveTo>
                  <a:lnTo>
                    <a:pt x="2474067" y="0"/>
                  </a:lnTo>
                  <a:lnTo>
                    <a:pt x="2474067" y="1211045"/>
                  </a:lnTo>
                  <a:lnTo>
                    <a:pt x="0" y="1211045"/>
                  </a:lnTo>
                  <a:close/>
                </a:path>
              </a:pathLst>
            </a:custGeom>
            <a:solidFill>
              <a:srgbClr val="000000">
                <a:alpha val="0"/>
              </a:srgbClr>
            </a:solidFill>
            <a:ln w="19050">
              <a:solidFill>
                <a:srgbClr val="CFE4E3"/>
              </a:solidFill>
            </a:ln>
          </p:spPr>
        </p:sp>
        <p:sp>
          <p:nvSpPr>
            <p:cNvPr id="26" name="Freeform 26"/>
            <p:cNvSpPr/>
            <p:nvPr/>
          </p:nvSpPr>
          <p:spPr>
            <a:xfrm>
              <a:off x="336767" y="4946626"/>
              <a:ext cx="524908" cy="3379244"/>
            </a:xfrm>
            <a:custGeom>
              <a:avLst/>
              <a:gdLst/>
              <a:ahLst/>
              <a:cxnLst/>
              <a:rect l="l" t="t" r="r" b="b"/>
              <a:pathLst>
                <a:path w="188115" h="1211045">
                  <a:moveTo>
                    <a:pt x="0" y="0"/>
                  </a:moveTo>
                  <a:lnTo>
                    <a:pt x="188115" y="0"/>
                  </a:lnTo>
                  <a:lnTo>
                    <a:pt x="188115" y="1211045"/>
                  </a:lnTo>
                  <a:lnTo>
                    <a:pt x="0" y="1211045"/>
                  </a:lnTo>
                  <a:close/>
                </a:path>
              </a:pathLst>
            </a:custGeom>
            <a:solidFill>
              <a:srgbClr val="CFE4E3"/>
            </a:solidFill>
          </p:spPr>
        </p:sp>
        <p:sp>
          <p:nvSpPr>
            <p:cNvPr id="28" name="TextBox 28"/>
            <p:cNvSpPr txBox="1"/>
            <p:nvPr/>
          </p:nvSpPr>
          <p:spPr>
            <a:xfrm rot="16200000">
              <a:off x="-1090565" y="6539570"/>
              <a:ext cx="3379244" cy="193357"/>
            </a:xfrm>
            <a:prstGeom prst="rect">
              <a:avLst/>
            </a:prstGeom>
          </p:spPr>
          <p:txBody>
            <a:bodyPr lIns="0" tIns="0" rIns="0" bIns="0" rtlCol="0" anchor="t">
              <a:spAutoFit/>
            </a:bodyPr>
            <a:lstStyle/>
            <a:p>
              <a:pPr algn="ctr">
                <a:lnSpc>
                  <a:spcPts val="1680"/>
                </a:lnSpc>
              </a:pPr>
              <a:r>
                <a:rPr lang="en-US" sz="1200" spc="120" dirty="0">
                  <a:solidFill>
                    <a:srgbClr val="000000"/>
                  </a:solidFill>
                  <a:latin typeface="Barlow SemiBold" panose="00000700000000000000" pitchFamily="2" charset="0"/>
                </a:rPr>
                <a:t>ASSESSMENT</a:t>
              </a:r>
            </a:p>
          </p:txBody>
        </p:sp>
        <p:sp>
          <p:nvSpPr>
            <p:cNvPr id="29" name="TextBox 29"/>
            <p:cNvSpPr txBox="1"/>
            <p:nvPr/>
          </p:nvSpPr>
          <p:spPr>
            <a:xfrm>
              <a:off x="1001956" y="5047197"/>
              <a:ext cx="6014490" cy="3091616"/>
            </a:xfrm>
            <a:prstGeom prst="rect">
              <a:avLst/>
            </a:prstGeom>
          </p:spPr>
          <p:txBody>
            <a:bodyPr lIns="0" tIns="0" rIns="0" bIns="0" rtlCol="0" anchor="t">
              <a:spAutoFit/>
            </a:bodyPr>
            <a:lstStyle/>
            <a:p>
              <a:pPr>
                <a:lnSpc>
                  <a:spcPct val="130000"/>
                </a:lnSpc>
              </a:pPr>
              <a:r>
                <a:rPr lang="en-US" sz="1200" dirty="0">
                  <a:solidFill>
                    <a:srgbClr val="000000"/>
                  </a:solidFill>
                  <a:latin typeface="Barlow SemiBold" panose="00000700000000000000" pitchFamily="2" charset="0"/>
                </a:rPr>
                <a:t>Mental status: </a:t>
              </a:r>
              <a:r>
                <a:rPr lang="en-US" sz="1200" dirty="0">
                  <a:solidFill>
                    <a:srgbClr val="000000"/>
                  </a:solidFill>
                  <a:latin typeface="Barlow" panose="00000500000000000000" pitchFamily="2" charset="0"/>
                </a:rPr>
                <a:t>Jane is alert and oriented x3. She appears anxious and fidgety. Her speech is clear and coherent. Jane reports feeling hopeless and helpless and expresses thoughts of wanting to die. She denies any current or past hallucinations or delusions.</a:t>
              </a:r>
            </a:p>
            <a:p>
              <a:pPr>
                <a:lnSpc>
                  <a:spcPct val="130000"/>
                </a:lnSpc>
              </a:pPr>
              <a:endParaRPr lang="en-US" sz="1200" dirty="0">
                <a:solidFill>
                  <a:srgbClr val="000000"/>
                </a:solidFill>
                <a:latin typeface="Barlow" panose="00000500000000000000" pitchFamily="2" charset="0"/>
              </a:endParaRPr>
            </a:p>
            <a:p>
              <a:pPr>
                <a:lnSpc>
                  <a:spcPct val="130000"/>
                </a:lnSpc>
              </a:pPr>
              <a:r>
                <a:rPr lang="en-US" sz="1200" dirty="0">
                  <a:solidFill>
                    <a:srgbClr val="000000"/>
                  </a:solidFill>
                  <a:latin typeface="Barlow SemiBold" panose="00000700000000000000" pitchFamily="2" charset="0"/>
                </a:rPr>
                <a:t>Vital signs: </a:t>
              </a:r>
              <a:r>
                <a:rPr lang="en-US" sz="1200" dirty="0">
                  <a:solidFill>
                    <a:srgbClr val="000000"/>
                  </a:solidFill>
                  <a:latin typeface="Barlow" panose="00000500000000000000" pitchFamily="2" charset="0"/>
                </a:rPr>
                <a:t>Blood pressure 128/76 mmHg, heart rate 84 bpm, respiratory rate 16 breaths/min, temperature 98.6°F (37°C), oxygen saturation 98% on room air.</a:t>
              </a:r>
            </a:p>
            <a:p>
              <a:pPr>
                <a:lnSpc>
                  <a:spcPct val="130000"/>
                </a:lnSpc>
              </a:pPr>
              <a:endParaRPr lang="en-US" sz="1200" dirty="0">
                <a:solidFill>
                  <a:srgbClr val="000000"/>
                </a:solidFill>
                <a:latin typeface="Barlow" panose="00000500000000000000" pitchFamily="2" charset="0"/>
              </a:endParaRPr>
            </a:p>
            <a:p>
              <a:pPr>
                <a:lnSpc>
                  <a:spcPct val="130000"/>
                </a:lnSpc>
              </a:pPr>
              <a:r>
                <a:rPr lang="en-US" sz="1200" dirty="0">
                  <a:solidFill>
                    <a:srgbClr val="000000"/>
                  </a:solidFill>
                  <a:latin typeface="Barlow SemiBold" panose="00000700000000000000" pitchFamily="2" charset="0"/>
                </a:rPr>
                <a:t>Lab results: </a:t>
              </a:r>
              <a:r>
                <a:rPr lang="en-US" sz="1200" dirty="0">
                  <a:solidFill>
                    <a:srgbClr val="000000"/>
                  </a:solidFill>
                  <a:latin typeface="Barlow" panose="00000500000000000000" pitchFamily="2" charset="0"/>
                </a:rPr>
                <a:t>Sodium 138 mmol/L, potassium 3.9 mmol/L, chloride 102 mmol/L, bicarbonate 25 mmol/L, blood urea nitrogen (BUN) 10 mg/dL, creatinine 0.8 mg/dL.</a:t>
              </a:r>
            </a:p>
            <a:p>
              <a:pPr>
                <a:lnSpc>
                  <a:spcPct val="130000"/>
                </a:lnSpc>
              </a:pPr>
              <a:endParaRPr lang="en-US" sz="1200" dirty="0">
                <a:solidFill>
                  <a:srgbClr val="000000"/>
                </a:solidFill>
                <a:latin typeface="Barlow" panose="00000500000000000000" pitchFamily="2" charset="0"/>
              </a:endParaRPr>
            </a:p>
            <a:p>
              <a:pPr>
                <a:lnSpc>
                  <a:spcPct val="130000"/>
                </a:lnSpc>
              </a:pPr>
              <a:r>
                <a:rPr lang="en-US" sz="1200" dirty="0">
                  <a:solidFill>
                    <a:srgbClr val="000000"/>
                  </a:solidFill>
                  <a:latin typeface="Barlow SemiBold" panose="00000700000000000000" pitchFamily="2" charset="0"/>
                </a:rPr>
                <a:t>Safety assessment: </a:t>
              </a:r>
              <a:r>
                <a:rPr lang="en-US" sz="1200" dirty="0">
                  <a:solidFill>
                    <a:srgbClr val="000000"/>
                  </a:solidFill>
                  <a:latin typeface="Barlow" panose="00000500000000000000" pitchFamily="2" charset="0"/>
                </a:rPr>
                <a:t>Jane reports having a plan to overdose on her medications. She denies any current or past history of physical violence or self-harm. She is on suicide precautions and has been placed on one-to-one observation.</a:t>
              </a:r>
            </a:p>
          </p:txBody>
        </p:sp>
      </p:grpSp>
      <p:grpSp>
        <p:nvGrpSpPr>
          <p:cNvPr id="43" name="Group 42">
            <a:extLst>
              <a:ext uri="{FF2B5EF4-FFF2-40B4-BE49-F238E27FC236}">
                <a16:creationId xmlns:a16="http://schemas.microsoft.com/office/drawing/2014/main" id="{8A9DC11A-4242-391A-384B-B86EDCF0272D}"/>
              </a:ext>
            </a:extLst>
          </p:cNvPr>
          <p:cNvGrpSpPr/>
          <p:nvPr/>
        </p:nvGrpSpPr>
        <p:grpSpPr>
          <a:xfrm>
            <a:off x="336767" y="8502368"/>
            <a:ext cx="6903524" cy="1853894"/>
            <a:chOff x="336767" y="8502368"/>
            <a:chExt cx="6903524" cy="1853894"/>
          </a:xfrm>
        </p:grpSpPr>
        <p:sp>
          <p:nvSpPr>
            <p:cNvPr id="32" name="Freeform 32"/>
            <p:cNvSpPr/>
            <p:nvPr/>
          </p:nvSpPr>
          <p:spPr>
            <a:xfrm>
              <a:off x="336767" y="8502368"/>
              <a:ext cx="524908" cy="1845718"/>
            </a:xfrm>
            <a:custGeom>
              <a:avLst/>
              <a:gdLst/>
              <a:ahLst/>
              <a:cxnLst/>
              <a:rect l="l" t="t" r="r" b="b"/>
              <a:pathLst>
                <a:path w="188115" h="661464">
                  <a:moveTo>
                    <a:pt x="0" y="0"/>
                  </a:moveTo>
                  <a:lnTo>
                    <a:pt x="188115" y="0"/>
                  </a:lnTo>
                  <a:lnTo>
                    <a:pt x="188115" y="661464"/>
                  </a:lnTo>
                  <a:lnTo>
                    <a:pt x="0" y="661464"/>
                  </a:lnTo>
                  <a:close/>
                </a:path>
              </a:pathLst>
            </a:custGeom>
            <a:solidFill>
              <a:srgbClr val="CFE4E3"/>
            </a:solidFill>
          </p:spPr>
        </p:sp>
        <p:sp>
          <p:nvSpPr>
            <p:cNvPr id="35" name="Freeform 35"/>
            <p:cNvSpPr/>
            <p:nvPr/>
          </p:nvSpPr>
          <p:spPr>
            <a:xfrm>
              <a:off x="336767" y="8510544"/>
              <a:ext cx="6903524" cy="1845718"/>
            </a:xfrm>
            <a:custGeom>
              <a:avLst/>
              <a:gdLst/>
              <a:ahLst/>
              <a:cxnLst/>
              <a:rect l="l" t="t" r="r" b="b"/>
              <a:pathLst>
                <a:path w="2474067" h="661464">
                  <a:moveTo>
                    <a:pt x="0" y="0"/>
                  </a:moveTo>
                  <a:lnTo>
                    <a:pt x="2474067" y="0"/>
                  </a:lnTo>
                  <a:lnTo>
                    <a:pt x="2474067" y="661464"/>
                  </a:lnTo>
                  <a:lnTo>
                    <a:pt x="0" y="661464"/>
                  </a:lnTo>
                  <a:close/>
                </a:path>
              </a:pathLst>
            </a:custGeom>
            <a:solidFill>
              <a:srgbClr val="000000">
                <a:alpha val="0"/>
              </a:srgbClr>
            </a:solidFill>
            <a:ln w="19050">
              <a:solidFill>
                <a:srgbClr val="CFE4E3"/>
              </a:solidFill>
            </a:ln>
          </p:spPr>
        </p:sp>
        <p:sp>
          <p:nvSpPr>
            <p:cNvPr id="37" name="TextBox 37"/>
            <p:cNvSpPr txBox="1"/>
            <p:nvPr/>
          </p:nvSpPr>
          <p:spPr>
            <a:xfrm>
              <a:off x="1001956" y="8594727"/>
              <a:ext cx="6014490" cy="1171090"/>
            </a:xfrm>
            <a:prstGeom prst="rect">
              <a:avLst/>
            </a:prstGeom>
          </p:spPr>
          <p:txBody>
            <a:bodyPr lIns="0" tIns="0" rIns="0" bIns="0" rtlCol="0" anchor="t">
              <a:spAutoFit/>
            </a:bodyPr>
            <a:lstStyle/>
            <a:p>
              <a:pPr>
                <a:lnSpc>
                  <a:spcPct val="130000"/>
                </a:lnSpc>
              </a:pPr>
              <a:r>
                <a:rPr lang="en-US" sz="1200">
                  <a:solidFill>
                    <a:srgbClr val="000000"/>
                  </a:solidFill>
                  <a:latin typeface="Barlow" panose="00000500000000000000" pitchFamily="2" charset="0"/>
                </a:rPr>
                <a:t> Jane's medications have been adjusted, and she will continue to receive close monitoring for suicidal ideation and safety. A psychiatric consultation has been requested to further evaluate and manage her condition. Jane has been referred for therapy and counseling. Discharge planning will involve coordination with her outpatient mental health provider and support network.</a:t>
              </a:r>
            </a:p>
          </p:txBody>
        </p:sp>
        <p:sp>
          <p:nvSpPr>
            <p:cNvPr id="38" name="TextBox 38"/>
            <p:cNvSpPr txBox="1"/>
            <p:nvPr/>
          </p:nvSpPr>
          <p:spPr>
            <a:xfrm rot="16200000">
              <a:off x="-330782" y="9328549"/>
              <a:ext cx="1845718" cy="193357"/>
            </a:xfrm>
            <a:prstGeom prst="rect">
              <a:avLst/>
            </a:prstGeom>
          </p:spPr>
          <p:txBody>
            <a:bodyPr lIns="0" tIns="0" rIns="0" bIns="0" rtlCol="0" anchor="t">
              <a:spAutoFit/>
            </a:bodyPr>
            <a:lstStyle/>
            <a:p>
              <a:pPr algn="ctr">
                <a:lnSpc>
                  <a:spcPts val="1680"/>
                </a:lnSpc>
              </a:pPr>
              <a:r>
                <a:rPr lang="en-US" sz="1200" spc="120" dirty="0">
                  <a:solidFill>
                    <a:srgbClr val="000000"/>
                  </a:solidFill>
                  <a:latin typeface="Barlow SemiBold" panose="00000700000000000000" pitchFamily="2" charset="0"/>
                </a:rPr>
                <a:t>RECOMMENDATIONS</a:t>
              </a:r>
            </a:p>
          </p:txBody>
        </p:sp>
      </p:grpSp>
      <p:pic>
        <p:nvPicPr>
          <p:cNvPr id="39"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84637" y="828000"/>
            <a:ext cx="638726" cy="1053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374</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Barlow</vt:lpstr>
      <vt:lpstr>Barlow SemiBold</vt:lpstr>
      <vt:lpstr>Arial</vt:lpstr>
      <vt:lpstr>Barlow Black</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SBAR Template</dc:title>
  <cp:lastModifiedBy>HUONG NGUYEN THU</cp:lastModifiedBy>
  <cp:revision>3</cp:revision>
  <dcterms:created xsi:type="dcterms:W3CDTF">2006-08-16T00:00:00Z</dcterms:created>
  <dcterms:modified xsi:type="dcterms:W3CDTF">2023-03-30T02:46:43Z</dcterms:modified>
  <dc:identifier>DAFd-N-dqDE</dc:identifier>
</cp:coreProperties>
</file>