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uce Sans" panose="00000500000000000000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2155" y="5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166CE85A-499E-7F07-6F0D-02D2A53DB1FA}"/>
              </a:ext>
            </a:extLst>
          </p:cNvPr>
          <p:cNvGrpSpPr/>
          <p:nvPr/>
        </p:nvGrpSpPr>
        <p:grpSpPr>
          <a:xfrm>
            <a:off x="547974" y="2409619"/>
            <a:ext cx="6464053" cy="3007542"/>
            <a:chOff x="547974" y="2409619"/>
            <a:chExt cx="6464053" cy="3007542"/>
          </a:xfrm>
        </p:grpSpPr>
        <p:sp>
          <p:nvSpPr>
            <p:cNvPr id="4" name="Freeform 4"/>
            <p:cNvSpPr/>
            <p:nvPr/>
          </p:nvSpPr>
          <p:spPr>
            <a:xfrm>
              <a:off x="547974" y="2409619"/>
              <a:ext cx="6464053" cy="3007542"/>
            </a:xfrm>
            <a:custGeom>
              <a:avLst/>
              <a:gdLst/>
              <a:ahLst/>
              <a:cxnLst/>
              <a:rect l="l" t="t" r="r" b="b"/>
              <a:pathLst>
                <a:path w="26787153" h="12463308">
                  <a:moveTo>
                    <a:pt x="0" y="0"/>
                  </a:moveTo>
                  <a:lnTo>
                    <a:pt x="0" y="12463308"/>
                  </a:lnTo>
                  <a:lnTo>
                    <a:pt x="26787153" y="12463308"/>
                  </a:lnTo>
                  <a:lnTo>
                    <a:pt x="26787153" y="0"/>
                  </a:lnTo>
                  <a:lnTo>
                    <a:pt x="0" y="0"/>
                  </a:lnTo>
                  <a:close/>
                  <a:moveTo>
                    <a:pt x="26726195" y="12402348"/>
                  </a:moveTo>
                  <a:lnTo>
                    <a:pt x="59690" y="12402348"/>
                  </a:lnTo>
                  <a:lnTo>
                    <a:pt x="59690" y="59690"/>
                  </a:lnTo>
                  <a:lnTo>
                    <a:pt x="26726195" y="59690"/>
                  </a:lnTo>
                  <a:lnTo>
                    <a:pt x="26726195" y="12402348"/>
                  </a:lnTo>
                  <a:close/>
                </a:path>
              </a:pathLst>
            </a:custGeom>
            <a:solidFill>
              <a:srgbClr val="F6D0B5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547974" y="2409619"/>
              <a:ext cx="6464053" cy="452333"/>
            </a:xfrm>
            <a:custGeom>
              <a:avLst/>
              <a:gdLst/>
              <a:ahLst/>
              <a:cxnLst/>
              <a:rect l="l" t="t" r="r" b="b"/>
              <a:pathLst>
                <a:path w="3208706" h="224534">
                  <a:moveTo>
                    <a:pt x="0" y="0"/>
                  </a:moveTo>
                  <a:lnTo>
                    <a:pt x="3208706" y="0"/>
                  </a:lnTo>
                  <a:lnTo>
                    <a:pt x="3208706" y="224534"/>
                  </a:lnTo>
                  <a:lnTo>
                    <a:pt x="0" y="224534"/>
                  </a:lnTo>
                  <a:close/>
                </a:path>
              </a:pathLst>
            </a:custGeom>
            <a:solidFill>
              <a:srgbClr val="F6D0B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2559097" y="2515380"/>
              <a:ext cx="2441808" cy="209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  <a:spcBef>
                  <a:spcPct val="0"/>
                </a:spcBef>
              </a:pPr>
              <a:r>
                <a:rPr lang="en-US" sz="1300" b="1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Background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19424" y="2980734"/>
              <a:ext cx="6162300" cy="2277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Patient's age: ________________________________________________________________ Gender:_______________________________________</a:t>
              </a:r>
            </a:p>
            <a:p>
              <a:pPr>
                <a:lnSpc>
                  <a:spcPts val="18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Relevant medical history: ___________________________________________________________________________________________________</a:t>
              </a:r>
            </a:p>
            <a:p>
              <a:pPr>
                <a:lnSpc>
                  <a:spcPts val="18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_________________________________________________________________________________________________________________________________</a:t>
              </a:r>
            </a:p>
            <a:p>
              <a:pPr>
                <a:lnSpc>
                  <a:spcPts val="18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_________________________________________________________________________________________________________________________________</a:t>
              </a:r>
            </a:p>
            <a:p>
              <a:pPr>
                <a:lnSpc>
                  <a:spcPts val="18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Social or environmental factors impacting the patient's care:  __________________________________________________________          </a:t>
              </a:r>
            </a:p>
            <a:p>
              <a:pPr>
                <a:lnSpc>
                  <a:spcPts val="18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_________________________________________________________________________________________________________________________________</a:t>
              </a:r>
            </a:p>
            <a:p>
              <a:pPr>
                <a:lnSpc>
                  <a:spcPts val="18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Recent changes in the patient's condition or clinical status:  ____________________________________________________________</a:t>
              </a:r>
            </a:p>
            <a:p>
              <a:pPr>
                <a:lnSpc>
                  <a:spcPts val="18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_________________________________________________________________________________________________________________________________</a:t>
              </a:r>
            </a:p>
            <a:p>
              <a:pPr>
                <a:lnSpc>
                  <a:spcPts val="18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Relevant laboratory or diagnostic test results:  ___________________________________________________________________________</a:t>
              </a:r>
            </a:p>
            <a:p>
              <a:pPr>
                <a:lnSpc>
                  <a:spcPts val="18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129036" y="336862"/>
            <a:ext cx="3301928" cy="356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9"/>
              </a:lnSpc>
              <a:spcBef>
                <a:spcPct val="0"/>
              </a:spcBef>
            </a:pPr>
            <a:r>
              <a:rPr lang="en-US" sz="2163" b="1" dirty="0">
                <a:solidFill>
                  <a:srgbClr val="000000"/>
                </a:solidFill>
                <a:latin typeface="Open Sauce Sans" panose="00000500000000000000" pitchFamily="2" charset="0"/>
              </a:rPr>
              <a:t> Physician SBAR 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8DF05DE-4AC6-B9D4-8A0D-2A84029234AD}"/>
              </a:ext>
            </a:extLst>
          </p:cNvPr>
          <p:cNvGrpSpPr/>
          <p:nvPr/>
        </p:nvGrpSpPr>
        <p:grpSpPr>
          <a:xfrm>
            <a:off x="547974" y="878736"/>
            <a:ext cx="6464053" cy="1407342"/>
            <a:chOff x="547974" y="878736"/>
            <a:chExt cx="6464053" cy="1407342"/>
          </a:xfrm>
        </p:grpSpPr>
        <p:sp>
          <p:nvSpPr>
            <p:cNvPr id="12" name="Freeform 12"/>
            <p:cNvSpPr/>
            <p:nvPr/>
          </p:nvSpPr>
          <p:spPr>
            <a:xfrm>
              <a:off x="547974" y="878736"/>
              <a:ext cx="6464053" cy="1407342"/>
            </a:xfrm>
            <a:custGeom>
              <a:avLst/>
              <a:gdLst/>
              <a:ahLst/>
              <a:cxnLst/>
              <a:rect l="l" t="t" r="r" b="b"/>
              <a:pathLst>
                <a:path w="26787153" h="5832050">
                  <a:moveTo>
                    <a:pt x="0" y="0"/>
                  </a:moveTo>
                  <a:lnTo>
                    <a:pt x="0" y="5832050"/>
                  </a:lnTo>
                  <a:lnTo>
                    <a:pt x="26787153" y="5832050"/>
                  </a:lnTo>
                  <a:lnTo>
                    <a:pt x="26787153" y="0"/>
                  </a:lnTo>
                  <a:lnTo>
                    <a:pt x="0" y="0"/>
                  </a:lnTo>
                  <a:close/>
                  <a:moveTo>
                    <a:pt x="26726195" y="5771090"/>
                  </a:moveTo>
                  <a:lnTo>
                    <a:pt x="59690" y="5771090"/>
                  </a:lnTo>
                  <a:lnTo>
                    <a:pt x="59690" y="59690"/>
                  </a:lnTo>
                  <a:lnTo>
                    <a:pt x="26726195" y="59690"/>
                  </a:lnTo>
                  <a:lnTo>
                    <a:pt x="26726195" y="5771090"/>
                  </a:lnTo>
                  <a:close/>
                </a:path>
              </a:pathLst>
            </a:custGeom>
            <a:solidFill>
              <a:srgbClr val="CBC2A3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547974" y="878736"/>
              <a:ext cx="6464053" cy="452333"/>
            </a:xfrm>
            <a:custGeom>
              <a:avLst/>
              <a:gdLst/>
              <a:ahLst/>
              <a:cxnLst/>
              <a:rect l="l" t="t" r="r" b="b"/>
              <a:pathLst>
                <a:path w="3208706" h="224534">
                  <a:moveTo>
                    <a:pt x="0" y="0"/>
                  </a:moveTo>
                  <a:lnTo>
                    <a:pt x="3208706" y="0"/>
                  </a:lnTo>
                  <a:lnTo>
                    <a:pt x="3208706" y="224534"/>
                  </a:lnTo>
                  <a:lnTo>
                    <a:pt x="0" y="224534"/>
                  </a:lnTo>
                  <a:close/>
                </a:path>
              </a:pathLst>
            </a:custGeom>
            <a:solidFill>
              <a:srgbClr val="CBC2A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2579670" y="984570"/>
              <a:ext cx="2441808" cy="209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  <a:spcBef>
                  <a:spcPct val="0"/>
                </a:spcBef>
              </a:pPr>
              <a:r>
                <a:rPr lang="en-US" sz="1300" b="1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Situation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19424" y="1449851"/>
              <a:ext cx="6162300" cy="661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I am calling about: _________________________________________________________________________________________(patient’s name)</a:t>
              </a:r>
            </a:p>
            <a:p>
              <a:pPr>
                <a:lnSpc>
                  <a:spcPts val="18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The problem I am calling about is: _________________________________________________________________________________________</a:t>
              </a:r>
            </a:p>
            <a:p>
              <a:pPr>
                <a:lnSpc>
                  <a:spcPts val="18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DC12284-2ADB-E87F-8980-58F313241D7A}"/>
              </a:ext>
            </a:extLst>
          </p:cNvPr>
          <p:cNvGrpSpPr/>
          <p:nvPr/>
        </p:nvGrpSpPr>
        <p:grpSpPr>
          <a:xfrm>
            <a:off x="547974" y="5540702"/>
            <a:ext cx="6464053" cy="2093142"/>
            <a:chOff x="547974" y="5540702"/>
            <a:chExt cx="6464053" cy="2093142"/>
          </a:xfrm>
        </p:grpSpPr>
        <p:sp>
          <p:nvSpPr>
            <p:cNvPr id="19" name="Freeform 19"/>
            <p:cNvSpPr/>
            <p:nvPr/>
          </p:nvSpPr>
          <p:spPr>
            <a:xfrm>
              <a:off x="547974" y="5540702"/>
              <a:ext cx="6464053" cy="2093142"/>
            </a:xfrm>
            <a:custGeom>
              <a:avLst/>
              <a:gdLst/>
              <a:ahLst/>
              <a:cxnLst/>
              <a:rect l="l" t="t" r="r" b="b"/>
              <a:pathLst>
                <a:path w="26787153" h="8674018">
                  <a:moveTo>
                    <a:pt x="0" y="0"/>
                  </a:moveTo>
                  <a:lnTo>
                    <a:pt x="0" y="8674018"/>
                  </a:lnTo>
                  <a:lnTo>
                    <a:pt x="26787153" y="8674018"/>
                  </a:lnTo>
                  <a:lnTo>
                    <a:pt x="26787153" y="0"/>
                  </a:lnTo>
                  <a:lnTo>
                    <a:pt x="0" y="0"/>
                  </a:lnTo>
                  <a:close/>
                  <a:moveTo>
                    <a:pt x="26726195" y="8613058"/>
                  </a:moveTo>
                  <a:lnTo>
                    <a:pt x="59690" y="8613058"/>
                  </a:lnTo>
                  <a:lnTo>
                    <a:pt x="59690" y="59690"/>
                  </a:lnTo>
                  <a:lnTo>
                    <a:pt x="26726195" y="59690"/>
                  </a:lnTo>
                  <a:lnTo>
                    <a:pt x="26726195" y="8613058"/>
                  </a:lnTo>
                  <a:close/>
                </a:path>
              </a:pathLst>
            </a:custGeom>
            <a:solidFill>
              <a:srgbClr val="CBC2A3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547974" y="5540702"/>
              <a:ext cx="6464053" cy="452333"/>
            </a:xfrm>
            <a:custGeom>
              <a:avLst/>
              <a:gdLst/>
              <a:ahLst/>
              <a:cxnLst/>
              <a:rect l="l" t="t" r="r" b="b"/>
              <a:pathLst>
                <a:path w="3208706" h="224534">
                  <a:moveTo>
                    <a:pt x="0" y="0"/>
                  </a:moveTo>
                  <a:lnTo>
                    <a:pt x="3208706" y="0"/>
                  </a:lnTo>
                  <a:lnTo>
                    <a:pt x="3208706" y="224534"/>
                  </a:lnTo>
                  <a:lnTo>
                    <a:pt x="0" y="224534"/>
                  </a:lnTo>
                  <a:close/>
                </a:path>
              </a:pathLst>
            </a:custGeom>
            <a:solidFill>
              <a:srgbClr val="CBC2A3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2579670" y="5646536"/>
              <a:ext cx="2441808" cy="209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  <a:spcBef>
                  <a:spcPct val="0"/>
                </a:spcBef>
              </a:pPr>
              <a:r>
                <a:rPr lang="en-US" sz="1300" b="1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Assessment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19424" y="6111817"/>
              <a:ext cx="6162300" cy="13538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Patient's current condition: __________________________________________________________________________________________________</a:t>
              </a:r>
            </a:p>
            <a:p>
              <a:pPr>
                <a:lnSpc>
                  <a:spcPts val="18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_________________________________________________________________________________________________________________________________</a:t>
              </a:r>
            </a:p>
            <a:p>
              <a:pPr>
                <a:lnSpc>
                  <a:spcPts val="18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_________________________________________________________________________________________________________________________________</a:t>
              </a:r>
            </a:p>
            <a:p>
              <a:pPr>
                <a:lnSpc>
                  <a:spcPts val="18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Changes since the last assessment: ______________________________________________________________________________________</a:t>
              </a:r>
            </a:p>
            <a:p>
              <a:pPr>
                <a:lnSpc>
                  <a:spcPts val="18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_________________________________________________________________________________________________________________________________</a:t>
              </a:r>
            </a:p>
            <a:p>
              <a:pPr>
                <a:lnSpc>
                  <a:spcPts val="18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343C662-4840-CFC4-DB73-90F55D00B904}"/>
              </a:ext>
            </a:extLst>
          </p:cNvPr>
          <p:cNvGrpSpPr/>
          <p:nvPr/>
        </p:nvGrpSpPr>
        <p:grpSpPr>
          <a:xfrm>
            <a:off x="547974" y="7757385"/>
            <a:ext cx="6464053" cy="2550342"/>
            <a:chOff x="547974" y="7757385"/>
            <a:chExt cx="6464053" cy="2550342"/>
          </a:xfrm>
        </p:grpSpPr>
        <p:sp>
          <p:nvSpPr>
            <p:cNvPr id="26" name="Freeform 26"/>
            <p:cNvSpPr/>
            <p:nvPr/>
          </p:nvSpPr>
          <p:spPr>
            <a:xfrm>
              <a:off x="547974" y="7757385"/>
              <a:ext cx="6464053" cy="2550342"/>
            </a:xfrm>
            <a:custGeom>
              <a:avLst/>
              <a:gdLst/>
              <a:ahLst/>
              <a:cxnLst/>
              <a:rect l="l" t="t" r="r" b="b"/>
              <a:pathLst>
                <a:path w="26787153" h="10568663">
                  <a:moveTo>
                    <a:pt x="0" y="0"/>
                  </a:moveTo>
                  <a:lnTo>
                    <a:pt x="0" y="10568663"/>
                  </a:lnTo>
                  <a:lnTo>
                    <a:pt x="26787153" y="10568663"/>
                  </a:lnTo>
                  <a:lnTo>
                    <a:pt x="26787153" y="0"/>
                  </a:lnTo>
                  <a:lnTo>
                    <a:pt x="0" y="0"/>
                  </a:lnTo>
                  <a:close/>
                  <a:moveTo>
                    <a:pt x="26726195" y="10507703"/>
                  </a:moveTo>
                  <a:lnTo>
                    <a:pt x="59690" y="10507703"/>
                  </a:lnTo>
                  <a:lnTo>
                    <a:pt x="59690" y="59690"/>
                  </a:lnTo>
                  <a:lnTo>
                    <a:pt x="26726195" y="59690"/>
                  </a:lnTo>
                  <a:lnTo>
                    <a:pt x="26726195" y="10507703"/>
                  </a:lnTo>
                  <a:close/>
                </a:path>
              </a:pathLst>
            </a:custGeom>
            <a:solidFill>
              <a:srgbClr val="F6D0B5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547974" y="7757385"/>
              <a:ext cx="6464053" cy="452333"/>
            </a:xfrm>
            <a:custGeom>
              <a:avLst/>
              <a:gdLst/>
              <a:ahLst/>
              <a:cxnLst/>
              <a:rect l="l" t="t" r="r" b="b"/>
              <a:pathLst>
                <a:path w="3208706" h="224534">
                  <a:moveTo>
                    <a:pt x="0" y="0"/>
                  </a:moveTo>
                  <a:lnTo>
                    <a:pt x="3208706" y="0"/>
                  </a:lnTo>
                  <a:lnTo>
                    <a:pt x="3208706" y="224534"/>
                  </a:lnTo>
                  <a:lnTo>
                    <a:pt x="0" y="224534"/>
                  </a:lnTo>
                  <a:close/>
                </a:path>
              </a:pathLst>
            </a:custGeom>
            <a:solidFill>
              <a:srgbClr val="F6D0B5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2559097" y="7863219"/>
              <a:ext cx="2441808" cy="209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  <a:spcBef>
                  <a:spcPct val="0"/>
                </a:spcBef>
              </a:pPr>
              <a:r>
                <a:rPr lang="en-US" sz="1300" b="1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Recommendation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19424" y="8328500"/>
              <a:ext cx="6162300" cy="1815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Necessary medical interventions: __________________________________________________________________________________________ </a:t>
              </a:r>
            </a:p>
            <a:p>
              <a:pPr>
                <a:lnSpc>
                  <a:spcPts val="18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_________________________________________________________________________________________________________________________________</a:t>
              </a:r>
            </a:p>
            <a:p>
              <a:pPr>
                <a:lnSpc>
                  <a:spcPts val="18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Specific recommendations for the patient's care: ________________________________________________________________________</a:t>
              </a:r>
            </a:p>
            <a:p>
              <a:pPr>
                <a:lnSpc>
                  <a:spcPts val="18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_________________________________________________________________________________________________________________________________</a:t>
              </a:r>
            </a:p>
            <a:p>
              <a:pPr>
                <a:lnSpc>
                  <a:spcPts val="18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Anticipated changes in the patient's care:  ________________________________________________________________________________          </a:t>
              </a:r>
            </a:p>
            <a:p>
              <a:pPr>
                <a:lnSpc>
                  <a:spcPts val="18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_________________________________________________________________________________________________________________________________</a:t>
              </a:r>
            </a:p>
            <a:p>
              <a:pPr>
                <a:lnSpc>
                  <a:spcPts val="18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Education or discharge instructions for the patient or family members: _______________________________________________</a:t>
              </a:r>
            </a:p>
            <a:p>
              <a:pPr>
                <a:lnSpc>
                  <a:spcPts val="1800"/>
                </a:lnSpc>
              </a:pPr>
              <a:r>
                <a:rPr lang="en-US" sz="900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56890" y="10431552"/>
            <a:ext cx="638726" cy="1053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124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Open Sauce Sans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SBAR Template</dc:title>
  <cp:lastModifiedBy>HUONG NGUYEN THU</cp:lastModifiedBy>
  <cp:revision>2</cp:revision>
  <dcterms:created xsi:type="dcterms:W3CDTF">2006-08-16T00:00:00Z</dcterms:created>
  <dcterms:modified xsi:type="dcterms:W3CDTF">2023-03-30T02:03:24Z</dcterms:modified>
  <dc:identifier>DAFd-N-dqDE</dc:identifier>
</cp:coreProperties>
</file>