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6" r:id="rId2"/>
  </p:sldIdLst>
  <p:sldSz cx="7556500" cy="10693400"/>
  <p:notesSz cx="6858000" cy="9144000"/>
  <p:embeddedFontLst>
    <p:embeddedFont>
      <p:font typeface="Calibri" panose="020F0502020204030204" pitchFamily="34" charset="0"/>
      <p:regular r:id="rId3"/>
      <p:bold r:id="rId4"/>
      <p:italic r:id="rId5"/>
      <p:boldItalic r:id="rId6"/>
    </p:embeddedFont>
    <p:embeddedFont>
      <p:font typeface="Roboto Mono" panose="00000009000000000000" pitchFamily="49" charset="0"/>
      <p:regular r:id="rId7"/>
      <p:bold r:id="rId8"/>
      <p:italic r:id="rId9"/>
      <p:boldItalic r:id="rId10"/>
    </p:embeddedFont>
    <p:embeddedFont>
      <p:font typeface="Roboto Mono Regular Bold"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0" d="100"/>
          <a:sy n="60" d="100"/>
        </p:scale>
        <p:origin x="240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6D90132B-268E-D5BA-C265-BB7B488D708B}"/>
              </a:ext>
            </a:extLst>
          </p:cNvPr>
          <p:cNvGrpSpPr/>
          <p:nvPr/>
        </p:nvGrpSpPr>
        <p:grpSpPr>
          <a:xfrm>
            <a:off x="0" y="-1"/>
            <a:ext cx="7556500" cy="1296943"/>
            <a:chOff x="0" y="-1"/>
            <a:chExt cx="7556500" cy="1296943"/>
          </a:xfrm>
        </p:grpSpPr>
        <p:sp>
          <p:nvSpPr>
            <p:cNvPr id="3" name="Freeform 3"/>
            <p:cNvSpPr/>
            <p:nvPr/>
          </p:nvSpPr>
          <p:spPr>
            <a:xfrm>
              <a:off x="0" y="-1"/>
              <a:ext cx="7556500" cy="1296943"/>
            </a:xfrm>
            <a:custGeom>
              <a:avLst/>
              <a:gdLst/>
              <a:ahLst/>
              <a:cxnLst/>
              <a:rect l="l" t="t" r="r" b="b"/>
              <a:pathLst>
                <a:path w="4510244" h="782913">
                  <a:moveTo>
                    <a:pt x="0" y="0"/>
                  </a:moveTo>
                  <a:lnTo>
                    <a:pt x="4510244" y="0"/>
                  </a:lnTo>
                  <a:lnTo>
                    <a:pt x="4510244" y="782913"/>
                  </a:lnTo>
                  <a:lnTo>
                    <a:pt x="0" y="782913"/>
                  </a:lnTo>
                  <a:close/>
                </a:path>
              </a:pathLst>
            </a:custGeom>
            <a:solidFill>
              <a:srgbClr val="E5E8B0"/>
            </a:solidFill>
          </p:spPr>
        </p:sp>
        <p:sp>
          <p:nvSpPr>
            <p:cNvPr id="4" name="TextBox 4"/>
            <p:cNvSpPr txBox="1"/>
            <p:nvPr/>
          </p:nvSpPr>
          <p:spPr>
            <a:xfrm>
              <a:off x="0" y="293669"/>
              <a:ext cx="7556500" cy="588917"/>
            </a:xfrm>
            <a:prstGeom prst="rect">
              <a:avLst/>
            </a:prstGeom>
          </p:spPr>
          <p:txBody>
            <a:bodyPr wrap="square" lIns="0" tIns="0" rIns="0" bIns="0" rtlCol="0" anchor="t">
              <a:spAutoFit/>
            </a:bodyPr>
            <a:lstStyle/>
            <a:p>
              <a:pPr algn="ctr">
                <a:lnSpc>
                  <a:spcPts val="4814"/>
                </a:lnSpc>
              </a:pPr>
              <a:r>
                <a:rPr lang="en-US" sz="3439" b="1" dirty="0">
                  <a:solidFill>
                    <a:srgbClr val="000000"/>
                  </a:solidFill>
                  <a:latin typeface="Roboto Mono" panose="00000009000000000000" pitchFamily="49" charset="0"/>
                  <a:ea typeface="Roboto Mono" panose="00000009000000000000" pitchFamily="49" charset="0"/>
                </a:rPr>
                <a:t> PHARMACY SBAR</a:t>
              </a:r>
            </a:p>
          </p:txBody>
        </p:sp>
      </p:grpSp>
      <p:grpSp>
        <p:nvGrpSpPr>
          <p:cNvPr id="32" name="Group 31">
            <a:extLst>
              <a:ext uri="{FF2B5EF4-FFF2-40B4-BE49-F238E27FC236}">
                <a16:creationId xmlns:a16="http://schemas.microsoft.com/office/drawing/2014/main" id="{A9E05F44-9AF1-1671-F0A3-623033B50E1B}"/>
              </a:ext>
            </a:extLst>
          </p:cNvPr>
          <p:cNvGrpSpPr/>
          <p:nvPr/>
        </p:nvGrpSpPr>
        <p:grpSpPr>
          <a:xfrm>
            <a:off x="349420" y="1802920"/>
            <a:ext cx="6789160" cy="2249328"/>
            <a:chOff x="349420" y="1802920"/>
            <a:chExt cx="6789160" cy="2249328"/>
          </a:xfrm>
        </p:grpSpPr>
        <p:sp>
          <p:nvSpPr>
            <p:cNvPr id="6" name="Freeform 6"/>
            <p:cNvSpPr/>
            <p:nvPr/>
          </p:nvSpPr>
          <p:spPr>
            <a:xfrm>
              <a:off x="349420" y="1802920"/>
              <a:ext cx="547863" cy="449281"/>
            </a:xfrm>
            <a:custGeom>
              <a:avLst/>
              <a:gdLst/>
              <a:ahLst/>
              <a:cxnLst/>
              <a:rect l="l" t="t" r="r" b="b"/>
              <a:pathLst>
                <a:path w="1459380" h="1196779">
                  <a:moveTo>
                    <a:pt x="0" y="0"/>
                  </a:moveTo>
                  <a:lnTo>
                    <a:pt x="1459380" y="0"/>
                  </a:lnTo>
                  <a:lnTo>
                    <a:pt x="1459380" y="1196779"/>
                  </a:lnTo>
                  <a:lnTo>
                    <a:pt x="0" y="1196779"/>
                  </a:lnTo>
                  <a:close/>
                </a:path>
              </a:pathLst>
            </a:custGeom>
            <a:solidFill>
              <a:srgbClr val="E5E8B0"/>
            </a:solidFill>
          </p:spPr>
        </p:sp>
        <p:sp>
          <p:nvSpPr>
            <p:cNvPr id="8" name="Freeform 8"/>
            <p:cNvSpPr/>
            <p:nvPr/>
          </p:nvSpPr>
          <p:spPr>
            <a:xfrm>
              <a:off x="880138" y="1802920"/>
              <a:ext cx="6258442" cy="2249328"/>
            </a:xfrm>
            <a:custGeom>
              <a:avLst/>
              <a:gdLst/>
              <a:ahLst/>
              <a:cxnLst/>
              <a:rect l="l" t="t" r="r" b="b"/>
              <a:pathLst>
                <a:path w="23217702" h="8344604">
                  <a:moveTo>
                    <a:pt x="0" y="0"/>
                  </a:moveTo>
                  <a:lnTo>
                    <a:pt x="0" y="8344604"/>
                  </a:lnTo>
                  <a:lnTo>
                    <a:pt x="23217702" y="8344604"/>
                  </a:lnTo>
                  <a:lnTo>
                    <a:pt x="23217702" y="0"/>
                  </a:lnTo>
                  <a:lnTo>
                    <a:pt x="0" y="0"/>
                  </a:lnTo>
                  <a:close/>
                  <a:moveTo>
                    <a:pt x="23156742" y="8283644"/>
                  </a:moveTo>
                  <a:lnTo>
                    <a:pt x="59690" y="8283644"/>
                  </a:lnTo>
                  <a:lnTo>
                    <a:pt x="59690" y="59690"/>
                  </a:lnTo>
                  <a:lnTo>
                    <a:pt x="23156742" y="59690"/>
                  </a:lnTo>
                  <a:lnTo>
                    <a:pt x="23156742" y="8283644"/>
                  </a:lnTo>
                  <a:close/>
                </a:path>
              </a:pathLst>
            </a:custGeom>
            <a:solidFill>
              <a:srgbClr val="E5E8B0"/>
            </a:solidFill>
          </p:spPr>
        </p:sp>
        <p:sp>
          <p:nvSpPr>
            <p:cNvPr id="9" name="TextBox 9"/>
            <p:cNvSpPr txBox="1"/>
            <p:nvPr/>
          </p:nvSpPr>
          <p:spPr>
            <a:xfrm>
              <a:off x="445373" y="1802920"/>
              <a:ext cx="379108" cy="406339"/>
            </a:xfrm>
            <a:prstGeom prst="rect">
              <a:avLst/>
            </a:prstGeom>
          </p:spPr>
          <p:txBody>
            <a:bodyPr lIns="0" tIns="0" rIns="0" bIns="0" rtlCol="0" anchor="t">
              <a:spAutoFit/>
            </a:bodyPr>
            <a:lstStyle/>
            <a:p>
              <a:pPr algn="ctr">
                <a:lnSpc>
                  <a:spcPts val="3328"/>
                </a:lnSpc>
              </a:pPr>
              <a:r>
                <a:rPr lang="en-US" sz="2377" b="1">
                  <a:solidFill>
                    <a:srgbClr val="000000"/>
                  </a:solidFill>
                  <a:latin typeface="Roboto Mono" panose="00000009000000000000" pitchFamily="49" charset="0"/>
                  <a:ea typeface="Roboto Mono" panose="00000009000000000000" pitchFamily="49" charset="0"/>
                </a:rPr>
                <a:t>S</a:t>
              </a:r>
            </a:p>
          </p:txBody>
        </p:sp>
        <p:sp>
          <p:nvSpPr>
            <p:cNvPr id="10" name="TextBox 10"/>
            <p:cNvSpPr txBox="1"/>
            <p:nvPr/>
          </p:nvSpPr>
          <p:spPr>
            <a:xfrm>
              <a:off x="1030606" y="1910436"/>
              <a:ext cx="5995993" cy="1987339"/>
            </a:xfrm>
            <a:prstGeom prst="rect">
              <a:avLst/>
            </a:prstGeom>
          </p:spPr>
          <p:txBody>
            <a:bodyPr lIns="0" tIns="0" rIns="0" bIns="0" rtlCol="0" anchor="t">
              <a:spAutoFit/>
            </a:bodyPr>
            <a:lstStyle/>
            <a:p>
              <a:pPr>
                <a:lnSpc>
                  <a:spcPts val="1260"/>
                </a:lnSpc>
                <a:spcBef>
                  <a:spcPct val="0"/>
                </a:spcBef>
              </a:pPr>
              <a:r>
                <a:rPr lang="en-US" sz="900" b="1" spc="-18" dirty="0">
                  <a:solidFill>
                    <a:srgbClr val="000000"/>
                  </a:solidFill>
                  <a:latin typeface="Roboto Mono" panose="00000009000000000000" pitchFamily="49" charset="0"/>
                  <a:ea typeface="Roboto Mono" panose="00000009000000000000" pitchFamily="49" charset="0"/>
                </a:rPr>
                <a:t>Patient Name: </a:t>
              </a:r>
              <a:r>
                <a:rPr lang="en-US" sz="900" spc="-18" dirty="0">
                  <a:solidFill>
                    <a:srgbClr val="000000"/>
                  </a:solidFill>
                  <a:latin typeface="Roboto Mono" panose="00000009000000000000" pitchFamily="49" charset="0"/>
                  <a:ea typeface="Roboto Mono" panose="00000009000000000000" pitchFamily="49" charset="0"/>
                </a:rPr>
                <a:t>John Doe      </a:t>
              </a:r>
              <a:r>
                <a:rPr lang="en-US" sz="900" b="1" spc="-18" dirty="0">
                  <a:solidFill>
                    <a:srgbClr val="000000"/>
                  </a:solidFill>
                  <a:latin typeface="Roboto Mono" panose="00000009000000000000" pitchFamily="49" charset="0"/>
                  <a:ea typeface="Roboto Mono" panose="00000009000000000000" pitchFamily="49" charset="0"/>
                </a:rPr>
                <a:t>Date of Birth: </a:t>
              </a:r>
              <a:r>
                <a:rPr lang="en-US" sz="900" spc="-18" dirty="0">
                  <a:solidFill>
                    <a:srgbClr val="000000"/>
                  </a:solidFill>
                  <a:latin typeface="Roboto Mono" panose="00000009000000000000" pitchFamily="49" charset="0"/>
                  <a:ea typeface="Roboto Mono" panose="00000009000000000000" pitchFamily="49" charset="0"/>
                </a:rPr>
                <a:t>01/01/1955        </a:t>
              </a:r>
              <a:r>
                <a:rPr lang="en-US" sz="900" b="1" spc="-18" dirty="0">
                  <a:solidFill>
                    <a:srgbClr val="000000"/>
                  </a:solidFill>
                  <a:latin typeface="Roboto Mono" panose="00000009000000000000" pitchFamily="49" charset="0"/>
                  <a:ea typeface="Roboto Mono" panose="00000009000000000000" pitchFamily="49" charset="0"/>
                </a:rPr>
                <a:t>Medical Record Number: </a:t>
              </a:r>
              <a:r>
                <a:rPr lang="en-US" sz="900" spc="-18" dirty="0">
                  <a:solidFill>
                    <a:srgbClr val="000000"/>
                  </a:solidFill>
                  <a:latin typeface="Roboto Mono" panose="00000009000000000000" pitchFamily="49" charset="0"/>
                  <a:ea typeface="Roboto Mono" panose="00000009000000000000" pitchFamily="49" charset="0"/>
                </a:rPr>
                <a:t>123456</a:t>
              </a:r>
            </a:p>
            <a:p>
              <a:pPr>
                <a:lnSpc>
                  <a:spcPts val="1260"/>
                </a:lnSpc>
                <a:spcBef>
                  <a:spcPct val="0"/>
                </a:spcBef>
              </a:pPr>
              <a:endParaRPr lang="en-US" sz="900" spc="-18" dirty="0">
                <a:solidFill>
                  <a:srgbClr val="000000"/>
                </a:solidFill>
                <a:latin typeface="Roboto Mono" panose="00000009000000000000" pitchFamily="49" charset="0"/>
                <a:ea typeface="Roboto Mono" panose="00000009000000000000" pitchFamily="49" charset="0"/>
              </a:endParaRPr>
            </a:p>
            <a:p>
              <a:pPr>
                <a:lnSpc>
                  <a:spcPts val="1260"/>
                </a:lnSpc>
                <a:spcBef>
                  <a:spcPct val="0"/>
                </a:spcBef>
              </a:pPr>
              <a:r>
                <a:rPr lang="en-US" sz="900" b="1" spc="-18" dirty="0">
                  <a:solidFill>
                    <a:srgbClr val="000000"/>
                  </a:solidFill>
                  <a:latin typeface="Roboto Mono" panose="00000009000000000000" pitchFamily="49" charset="0"/>
                  <a:ea typeface="Roboto Mono" panose="00000009000000000000" pitchFamily="49" charset="0"/>
                </a:rPr>
                <a:t>Chief Complaint:</a:t>
              </a:r>
            </a:p>
            <a:p>
              <a:pPr>
                <a:lnSpc>
                  <a:spcPts val="1260"/>
                </a:lnSpc>
                <a:spcBef>
                  <a:spcPct val="0"/>
                </a:spcBef>
              </a:pPr>
              <a:r>
                <a:rPr lang="en-US" sz="900" spc="-18" dirty="0">
                  <a:solidFill>
                    <a:srgbClr val="000000"/>
                  </a:solidFill>
                  <a:latin typeface="Roboto Mono" panose="00000009000000000000" pitchFamily="49" charset="0"/>
                  <a:ea typeface="Roboto Mono" panose="00000009000000000000" pitchFamily="49" charset="0"/>
                </a:rPr>
                <a:t>John Doe was admitted to the hospital with complaints of shortness of breath, chest pain and fatigue.</a:t>
              </a:r>
            </a:p>
            <a:p>
              <a:pPr>
                <a:lnSpc>
                  <a:spcPts val="1260"/>
                </a:lnSpc>
                <a:spcBef>
                  <a:spcPct val="0"/>
                </a:spcBef>
              </a:pPr>
              <a:endParaRPr lang="en-US" sz="900" spc="-18" dirty="0">
                <a:solidFill>
                  <a:srgbClr val="000000"/>
                </a:solidFill>
                <a:latin typeface="Roboto Mono" panose="00000009000000000000" pitchFamily="49" charset="0"/>
                <a:ea typeface="Roboto Mono" panose="00000009000000000000" pitchFamily="49" charset="0"/>
              </a:endParaRPr>
            </a:p>
            <a:p>
              <a:pPr>
                <a:lnSpc>
                  <a:spcPts val="1260"/>
                </a:lnSpc>
                <a:spcBef>
                  <a:spcPct val="0"/>
                </a:spcBef>
              </a:pPr>
              <a:r>
                <a:rPr lang="en-US" sz="900" b="1" spc="-18" dirty="0">
                  <a:solidFill>
                    <a:srgbClr val="000000"/>
                  </a:solidFill>
                  <a:latin typeface="Roboto Mono" panose="00000009000000000000" pitchFamily="49" charset="0"/>
                  <a:ea typeface="Roboto Mono" panose="00000009000000000000" pitchFamily="49" charset="0"/>
                </a:rPr>
                <a:t>Medication History:</a:t>
              </a:r>
            </a:p>
            <a:p>
              <a:pPr>
                <a:lnSpc>
                  <a:spcPts val="1260"/>
                </a:lnSpc>
                <a:spcBef>
                  <a:spcPct val="0"/>
                </a:spcBef>
              </a:pPr>
              <a:r>
                <a:rPr lang="en-US" sz="900" spc="-18" dirty="0">
                  <a:solidFill>
                    <a:srgbClr val="000000"/>
                  </a:solidFill>
                  <a:latin typeface="Roboto Mono" panose="00000009000000000000" pitchFamily="49" charset="0"/>
                  <a:ea typeface="Roboto Mono" panose="00000009000000000000" pitchFamily="49" charset="0"/>
                </a:rPr>
                <a:t>The patient has a known history of hypertension, hyperlipidemia, and type 2 diabetes mellitus. He is currently on the following medications:</a:t>
              </a:r>
            </a:p>
            <a:p>
              <a:pPr marL="194313" lvl="1" indent="-97157">
                <a:lnSpc>
                  <a:spcPts val="1260"/>
                </a:lnSpc>
                <a:spcBef>
                  <a:spcPct val="0"/>
                </a:spcBef>
                <a:buFont typeface="Arial"/>
                <a:buChar char="•"/>
              </a:pPr>
              <a:r>
                <a:rPr lang="en-US" sz="900" spc="-18" dirty="0">
                  <a:solidFill>
                    <a:srgbClr val="000000"/>
                  </a:solidFill>
                  <a:latin typeface="Roboto Mono" panose="00000009000000000000" pitchFamily="49" charset="0"/>
                  <a:ea typeface="Roboto Mono" panose="00000009000000000000" pitchFamily="49" charset="0"/>
                </a:rPr>
                <a:t>Lisinopril 20mg daily for hypertension</a:t>
              </a:r>
            </a:p>
            <a:p>
              <a:pPr marL="194313" lvl="1" indent="-97157">
                <a:lnSpc>
                  <a:spcPts val="1260"/>
                </a:lnSpc>
                <a:spcBef>
                  <a:spcPct val="0"/>
                </a:spcBef>
                <a:buFont typeface="Arial"/>
                <a:buChar char="•"/>
              </a:pPr>
              <a:r>
                <a:rPr lang="en-US" sz="900" spc="-18" dirty="0">
                  <a:solidFill>
                    <a:srgbClr val="000000"/>
                  </a:solidFill>
                  <a:latin typeface="Roboto Mono" panose="00000009000000000000" pitchFamily="49" charset="0"/>
                  <a:ea typeface="Roboto Mono" panose="00000009000000000000" pitchFamily="49" charset="0"/>
                </a:rPr>
                <a:t>Atorvastatin 20mg daily for hyperlipidemia</a:t>
              </a:r>
            </a:p>
            <a:p>
              <a:pPr marL="194313" lvl="1" indent="-97157">
                <a:lnSpc>
                  <a:spcPts val="1260"/>
                </a:lnSpc>
                <a:spcBef>
                  <a:spcPct val="0"/>
                </a:spcBef>
                <a:buFont typeface="Arial"/>
                <a:buChar char="•"/>
              </a:pPr>
              <a:r>
                <a:rPr lang="en-US" sz="900" spc="-18" dirty="0">
                  <a:solidFill>
                    <a:srgbClr val="000000"/>
                  </a:solidFill>
                  <a:latin typeface="Roboto Mono" panose="00000009000000000000" pitchFamily="49" charset="0"/>
                  <a:ea typeface="Roboto Mono" panose="00000009000000000000" pitchFamily="49" charset="0"/>
                </a:rPr>
                <a:t>Metformin 1000mg twice daily for diabetes</a:t>
              </a:r>
            </a:p>
          </p:txBody>
        </p:sp>
      </p:grpSp>
      <p:grpSp>
        <p:nvGrpSpPr>
          <p:cNvPr id="33" name="Group 32">
            <a:extLst>
              <a:ext uri="{FF2B5EF4-FFF2-40B4-BE49-F238E27FC236}">
                <a16:creationId xmlns:a16="http://schemas.microsoft.com/office/drawing/2014/main" id="{71B93AD7-E781-5778-D99C-A7A93A9649F2}"/>
              </a:ext>
            </a:extLst>
          </p:cNvPr>
          <p:cNvGrpSpPr/>
          <p:nvPr/>
        </p:nvGrpSpPr>
        <p:grpSpPr>
          <a:xfrm>
            <a:off x="349420" y="4445828"/>
            <a:ext cx="6789160" cy="1092452"/>
            <a:chOff x="349420" y="4445828"/>
            <a:chExt cx="6789160" cy="1092452"/>
          </a:xfrm>
        </p:grpSpPr>
        <p:sp>
          <p:nvSpPr>
            <p:cNvPr id="12" name="Freeform 12"/>
            <p:cNvSpPr/>
            <p:nvPr/>
          </p:nvSpPr>
          <p:spPr>
            <a:xfrm>
              <a:off x="349420" y="4448170"/>
              <a:ext cx="547863" cy="449281"/>
            </a:xfrm>
            <a:custGeom>
              <a:avLst/>
              <a:gdLst/>
              <a:ahLst/>
              <a:cxnLst/>
              <a:rect l="l" t="t" r="r" b="b"/>
              <a:pathLst>
                <a:path w="1459380" h="1196779">
                  <a:moveTo>
                    <a:pt x="0" y="0"/>
                  </a:moveTo>
                  <a:lnTo>
                    <a:pt x="1459380" y="0"/>
                  </a:lnTo>
                  <a:lnTo>
                    <a:pt x="1459380" y="1196779"/>
                  </a:lnTo>
                  <a:lnTo>
                    <a:pt x="0" y="1196779"/>
                  </a:lnTo>
                  <a:close/>
                </a:path>
              </a:pathLst>
            </a:custGeom>
            <a:solidFill>
              <a:srgbClr val="E5E8B0"/>
            </a:solidFill>
          </p:spPr>
        </p:sp>
        <p:sp>
          <p:nvSpPr>
            <p:cNvPr id="14" name="Freeform 14"/>
            <p:cNvSpPr/>
            <p:nvPr/>
          </p:nvSpPr>
          <p:spPr>
            <a:xfrm>
              <a:off x="880138" y="4448170"/>
              <a:ext cx="6258442" cy="1090110"/>
            </a:xfrm>
            <a:custGeom>
              <a:avLst/>
              <a:gdLst/>
              <a:ahLst/>
              <a:cxnLst/>
              <a:rect l="l" t="t" r="r" b="b"/>
              <a:pathLst>
                <a:path w="23217702" h="4044112">
                  <a:moveTo>
                    <a:pt x="0" y="0"/>
                  </a:moveTo>
                  <a:lnTo>
                    <a:pt x="0" y="4044112"/>
                  </a:lnTo>
                  <a:lnTo>
                    <a:pt x="23217702" y="4044112"/>
                  </a:lnTo>
                  <a:lnTo>
                    <a:pt x="23217702" y="0"/>
                  </a:lnTo>
                  <a:lnTo>
                    <a:pt x="0" y="0"/>
                  </a:lnTo>
                  <a:close/>
                  <a:moveTo>
                    <a:pt x="23156742" y="3983152"/>
                  </a:moveTo>
                  <a:lnTo>
                    <a:pt x="59690" y="3983152"/>
                  </a:lnTo>
                  <a:lnTo>
                    <a:pt x="59690" y="59690"/>
                  </a:lnTo>
                  <a:lnTo>
                    <a:pt x="23156742" y="59690"/>
                  </a:lnTo>
                  <a:lnTo>
                    <a:pt x="23156742" y="3983152"/>
                  </a:lnTo>
                  <a:close/>
                </a:path>
              </a:pathLst>
            </a:custGeom>
            <a:solidFill>
              <a:srgbClr val="E5E8B0"/>
            </a:solidFill>
          </p:spPr>
        </p:sp>
        <p:sp>
          <p:nvSpPr>
            <p:cNvPr id="15" name="TextBox 15"/>
            <p:cNvSpPr txBox="1"/>
            <p:nvPr/>
          </p:nvSpPr>
          <p:spPr>
            <a:xfrm>
              <a:off x="433797" y="4445828"/>
              <a:ext cx="379108" cy="406339"/>
            </a:xfrm>
            <a:prstGeom prst="rect">
              <a:avLst/>
            </a:prstGeom>
          </p:spPr>
          <p:txBody>
            <a:bodyPr lIns="0" tIns="0" rIns="0" bIns="0" rtlCol="0" anchor="t">
              <a:spAutoFit/>
            </a:bodyPr>
            <a:lstStyle/>
            <a:p>
              <a:pPr algn="ctr">
                <a:lnSpc>
                  <a:spcPts val="3328"/>
                </a:lnSpc>
              </a:pPr>
              <a:r>
                <a:rPr lang="en-US" sz="2377">
                  <a:solidFill>
                    <a:srgbClr val="000000"/>
                  </a:solidFill>
                  <a:latin typeface="Roboto Mono Regular Bold"/>
                </a:rPr>
                <a:t>B</a:t>
              </a:r>
            </a:p>
          </p:txBody>
        </p:sp>
        <p:sp>
          <p:nvSpPr>
            <p:cNvPr id="16" name="TextBox 16"/>
            <p:cNvSpPr txBox="1"/>
            <p:nvPr/>
          </p:nvSpPr>
          <p:spPr>
            <a:xfrm>
              <a:off x="1030606" y="4555687"/>
              <a:ext cx="5995993" cy="486928"/>
            </a:xfrm>
            <a:prstGeom prst="rect">
              <a:avLst/>
            </a:prstGeom>
          </p:spPr>
          <p:txBody>
            <a:bodyPr lIns="0" tIns="0" rIns="0" bIns="0" rtlCol="0" anchor="t">
              <a:spAutoFit/>
            </a:bodyPr>
            <a:lstStyle/>
            <a:p>
              <a:pPr>
                <a:lnSpc>
                  <a:spcPts val="1260"/>
                </a:lnSpc>
                <a:spcBef>
                  <a:spcPct val="0"/>
                </a:spcBef>
              </a:pPr>
              <a:r>
                <a:rPr lang="en-US" sz="900" spc="-18">
                  <a:solidFill>
                    <a:srgbClr val="000000"/>
                  </a:solidFill>
                  <a:latin typeface="Roboto Mono" panose="00000009000000000000" pitchFamily="49" charset="0"/>
                  <a:ea typeface="Roboto Mono" panose="00000009000000000000" pitchFamily="49" charset="0"/>
                </a:rPr>
                <a:t>John Doe was admitted to the hospital for further management of his hypertension and diabetes. His current medications were continued on admission. The patient's blood pressure is not well controlled, and his blood glucose levels are elevated.</a:t>
              </a:r>
            </a:p>
          </p:txBody>
        </p:sp>
      </p:grpSp>
      <p:grpSp>
        <p:nvGrpSpPr>
          <p:cNvPr id="34" name="Group 33">
            <a:extLst>
              <a:ext uri="{FF2B5EF4-FFF2-40B4-BE49-F238E27FC236}">
                <a16:creationId xmlns:a16="http://schemas.microsoft.com/office/drawing/2014/main" id="{C21A98D2-397F-B0DC-1E18-E6403FB00070}"/>
              </a:ext>
            </a:extLst>
          </p:cNvPr>
          <p:cNvGrpSpPr/>
          <p:nvPr/>
        </p:nvGrpSpPr>
        <p:grpSpPr>
          <a:xfrm>
            <a:off x="349420" y="5931860"/>
            <a:ext cx="6789160" cy="1168108"/>
            <a:chOff x="349420" y="5931860"/>
            <a:chExt cx="6789160" cy="1168108"/>
          </a:xfrm>
        </p:grpSpPr>
        <p:sp>
          <p:nvSpPr>
            <p:cNvPr id="18" name="Freeform 18"/>
            <p:cNvSpPr/>
            <p:nvPr/>
          </p:nvSpPr>
          <p:spPr>
            <a:xfrm>
              <a:off x="349420" y="5934202"/>
              <a:ext cx="547863" cy="449281"/>
            </a:xfrm>
            <a:custGeom>
              <a:avLst/>
              <a:gdLst/>
              <a:ahLst/>
              <a:cxnLst/>
              <a:rect l="l" t="t" r="r" b="b"/>
              <a:pathLst>
                <a:path w="1459380" h="1196779">
                  <a:moveTo>
                    <a:pt x="0" y="0"/>
                  </a:moveTo>
                  <a:lnTo>
                    <a:pt x="1459380" y="0"/>
                  </a:lnTo>
                  <a:lnTo>
                    <a:pt x="1459380" y="1196779"/>
                  </a:lnTo>
                  <a:lnTo>
                    <a:pt x="0" y="1196779"/>
                  </a:lnTo>
                  <a:close/>
                </a:path>
              </a:pathLst>
            </a:custGeom>
            <a:solidFill>
              <a:srgbClr val="E5E8B0"/>
            </a:solidFill>
          </p:spPr>
        </p:sp>
        <p:sp>
          <p:nvSpPr>
            <p:cNvPr id="20" name="Freeform 20"/>
            <p:cNvSpPr/>
            <p:nvPr/>
          </p:nvSpPr>
          <p:spPr>
            <a:xfrm>
              <a:off x="880138" y="5934202"/>
              <a:ext cx="6258442" cy="1165766"/>
            </a:xfrm>
            <a:custGeom>
              <a:avLst/>
              <a:gdLst/>
              <a:ahLst/>
              <a:cxnLst/>
              <a:rect l="l" t="t" r="r" b="b"/>
              <a:pathLst>
                <a:path w="23217702" h="4324782">
                  <a:moveTo>
                    <a:pt x="0" y="0"/>
                  </a:moveTo>
                  <a:lnTo>
                    <a:pt x="0" y="4324782"/>
                  </a:lnTo>
                  <a:lnTo>
                    <a:pt x="23217702" y="4324782"/>
                  </a:lnTo>
                  <a:lnTo>
                    <a:pt x="23217702" y="0"/>
                  </a:lnTo>
                  <a:lnTo>
                    <a:pt x="0" y="0"/>
                  </a:lnTo>
                  <a:close/>
                  <a:moveTo>
                    <a:pt x="23156742" y="4263822"/>
                  </a:moveTo>
                  <a:lnTo>
                    <a:pt x="59690" y="4263822"/>
                  </a:lnTo>
                  <a:lnTo>
                    <a:pt x="59690" y="59690"/>
                  </a:lnTo>
                  <a:lnTo>
                    <a:pt x="23156742" y="59690"/>
                  </a:lnTo>
                  <a:lnTo>
                    <a:pt x="23156742" y="4263822"/>
                  </a:lnTo>
                  <a:close/>
                </a:path>
              </a:pathLst>
            </a:custGeom>
            <a:solidFill>
              <a:srgbClr val="E5E8B0"/>
            </a:solidFill>
          </p:spPr>
        </p:sp>
        <p:sp>
          <p:nvSpPr>
            <p:cNvPr id="21" name="TextBox 21"/>
            <p:cNvSpPr txBox="1"/>
            <p:nvPr/>
          </p:nvSpPr>
          <p:spPr>
            <a:xfrm>
              <a:off x="433797" y="5931860"/>
              <a:ext cx="379108" cy="406339"/>
            </a:xfrm>
            <a:prstGeom prst="rect">
              <a:avLst/>
            </a:prstGeom>
          </p:spPr>
          <p:txBody>
            <a:bodyPr lIns="0" tIns="0" rIns="0" bIns="0" rtlCol="0" anchor="t">
              <a:spAutoFit/>
            </a:bodyPr>
            <a:lstStyle/>
            <a:p>
              <a:pPr algn="ctr">
                <a:lnSpc>
                  <a:spcPts val="3328"/>
                </a:lnSpc>
              </a:pPr>
              <a:r>
                <a:rPr lang="en-US" sz="2377" b="1">
                  <a:solidFill>
                    <a:srgbClr val="000000"/>
                  </a:solidFill>
                  <a:latin typeface="Roboto Mono" panose="00000009000000000000" pitchFamily="49" charset="0"/>
                  <a:ea typeface="Roboto Mono" panose="00000009000000000000" pitchFamily="49" charset="0"/>
                </a:rPr>
                <a:t>A</a:t>
              </a:r>
            </a:p>
          </p:txBody>
        </p:sp>
        <p:sp>
          <p:nvSpPr>
            <p:cNvPr id="22" name="TextBox 22"/>
            <p:cNvSpPr txBox="1"/>
            <p:nvPr/>
          </p:nvSpPr>
          <p:spPr>
            <a:xfrm>
              <a:off x="1030606" y="6041719"/>
              <a:ext cx="5995993" cy="486928"/>
            </a:xfrm>
            <a:prstGeom prst="rect">
              <a:avLst/>
            </a:prstGeom>
          </p:spPr>
          <p:txBody>
            <a:bodyPr lIns="0" tIns="0" rIns="0" bIns="0" rtlCol="0" anchor="t">
              <a:spAutoFit/>
            </a:bodyPr>
            <a:lstStyle/>
            <a:p>
              <a:pPr>
                <a:lnSpc>
                  <a:spcPts val="1260"/>
                </a:lnSpc>
                <a:spcBef>
                  <a:spcPct val="0"/>
                </a:spcBef>
              </a:pPr>
              <a:r>
                <a:rPr lang="en-US" sz="900" spc="-18" dirty="0">
                  <a:solidFill>
                    <a:srgbClr val="000000"/>
                  </a:solidFill>
                  <a:latin typeface="Roboto Mono" panose="00000009000000000000" pitchFamily="49" charset="0"/>
                  <a:ea typeface="Roboto Mono" panose="00000009000000000000" pitchFamily="49" charset="0"/>
                </a:rPr>
                <a:t>The patient's current medications were reviewed, and it was identified that the patient was not taking his medications as prescribed. The patient had not refilled his medications for the past month, and his last documented blood pressure reading was elevated.</a:t>
              </a:r>
            </a:p>
          </p:txBody>
        </p:sp>
      </p:grpSp>
      <p:grpSp>
        <p:nvGrpSpPr>
          <p:cNvPr id="35" name="Group 34">
            <a:extLst>
              <a:ext uri="{FF2B5EF4-FFF2-40B4-BE49-F238E27FC236}">
                <a16:creationId xmlns:a16="http://schemas.microsoft.com/office/drawing/2014/main" id="{9C789D7C-A77E-7084-E67C-58460C0A5047}"/>
              </a:ext>
            </a:extLst>
          </p:cNvPr>
          <p:cNvGrpSpPr/>
          <p:nvPr/>
        </p:nvGrpSpPr>
        <p:grpSpPr>
          <a:xfrm>
            <a:off x="349420" y="7493548"/>
            <a:ext cx="6789160" cy="1635069"/>
            <a:chOff x="349420" y="7493548"/>
            <a:chExt cx="6789160" cy="1635069"/>
          </a:xfrm>
        </p:grpSpPr>
        <p:sp>
          <p:nvSpPr>
            <p:cNvPr id="24" name="Freeform 24"/>
            <p:cNvSpPr/>
            <p:nvPr/>
          </p:nvSpPr>
          <p:spPr>
            <a:xfrm>
              <a:off x="349420" y="7495890"/>
              <a:ext cx="547863" cy="449281"/>
            </a:xfrm>
            <a:custGeom>
              <a:avLst/>
              <a:gdLst/>
              <a:ahLst/>
              <a:cxnLst/>
              <a:rect l="l" t="t" r="r" b="b"/>
              <a:pathLst>
                <a:path w="1459380" h="1196779">
                  <a:moveTo>
                    <a:pt x="0" y="0"/>
                  </a:moveTo>
                  <a:lnTo>
                    <a:pt x="1459380" y="0"/>
                  </a:lnTo>
                  <a:lnTo>
                    <a:pt x="1459380" y="1196779"/>
                  </a:lnTo>
                  <a:lnTo>
                    <a:pt x="0" y="1196779"/>
                  </a:lnTo>
                  <a:close/>
                </a:path>
              </a:pathLst>
            </a:custGeom>
            <a:solidFill>
              <a:srgbClr val="E5E8B0"/>
            </a:solidFill>
          </p:spPr>
        </p:sp>
        <p:sp>
          <p:nvSpPr>
            <p:cNvPr id="26" name="Freeform 26"/>
            <p:cNvSpPr/>
            <p:nvPr/>
          </p:nvSpPr>
          <p:spPr>
            <a:xfrm>
              <a:off x="880138" y="7495890"/>
              <a:ext cx="6258442" cy="1632727"/>
            </a:xfrm>
            <a:custGeom>
              <a:avLst/>
              <a:gdLst/>
              <a:ahLst/>
              <a:cxnLst/>
              <a:rect l="l" t="t" r="r" b="b"/>
              <a:pathLst>
                <a:path w="23217702" h="6057127">
                  <a:moveTo>
                    <a:pt x="0" y="0"/>
                  </a:moveTo>
                  <a:lnTo>
                    <a:pt x="0" y="6057127"/>
                  </a:lnTo>
                  <a:lnTo>
                    <a:pt x="23217702" y="6057127"/>
                  </a:lnTo>
                  <a:lnTo>
                    <a:pt x="23217702" y="0"/>
                  </a:lnTo>
                  <a:lnTo>
                    <a:pt x="0" y="0"/>
                  </a:lnTo>
                  <a:close/>
                  <a:moveTo>
                    <a:pt x="23156742" y="5996167"/>
                  </a:moveTo>
                  <a:lnTo>
                    <a:pt x="59690" y="5996167"/>
                  </a:lnTo>
                  <a:lnTo>
                    <a:pt x="59690" y="59690"/>
                  </a:lnTo>
                  <a:lnTo>
                    <a:pt x="23156742" y="59690"/>
                  </a:lnTo>
                  <a:lnTo>
                    <a:pt x="23156742" y="5996167"/>
                  </a:lnTo>
                  <a:close/>
                </a:path>
              </a:pathLst>
            </a:custGeom>
            <a:solidFill>
              <a:srgbClr val="E5E8B0"/>
            </a:solidFill>
          </p:spPr>
        </p:sp>
        <p:sp>
          <p:nvSpPr>
            <p:cNvPr id="27" name="TextBox 27"/>
            <p:cNvSpPr txBox="1"/>
            <p:nvPr/>
          </p:nvSpPr>
          <p:spPr>
            <a:xfrm>
              <a:off x="433797" y="7493548"/>
              <a:ext cx="379108" cy="406339"/>
            </a:xfrm>
            <a:prstGeom prst="rect">
              <a:avLst/>
            </a:prstGeom>
          </p:spPr>
          <p:txBody>
            <a:bodyPr lIns="0" tIns="0" rIns="0" bIns="0" rtlCol="0" anchor="t">
              <a:spAutoFit/>
            </a:bodyPr>
            <a:lstStyle/>
            <a:p>
              <a:pPr algn="ctr">
                <a:lnSpc>
                  <a:spcPts val="3328"/>
                </a:lnSpc>
              </a:pPr>
              <a:r>
                <a:rPr lang="en-US" sz="2377" b="1" dirty="0">
                  <a:solidFill>
                    <a:srgbClr val="000000"/>
                  </a:solidFill>
                  <a:latin typeface="Roboto Mono" panose="00000009000000000000" pitchFamily="49" charset="0"/>
                  <a:ea typeface="Roboto Mono" panose="00000009000000000000" pitchFamily="49" charset="0"/>
                </a:rPr>
                <a:t>R</a:t>
              </a:r>
            </a:p>
          </p:txBody>
        </p:sp>
        <p:sp>
          <p:nvSpPr>
            <p:cNvPr id="28" name="TextBox 28"/>
            <p:cNvSpPr txBox="1"/>
            <p:nvPr/>
          </p:nvSpPr>
          <p:spPr>
            <a:xfrm>
              <a:off x="1030606" y="7603407"/>
              <a:ext cx="5995993" cy="1153777"/>
            </a:xfrm>
            <a:prstGeom prst="rect">
              <a:avLst/>
            </a:prstGeom>
          </p:spPr>
          <p:txBody>
            <a:bodyPr lIns="0" tIns="0" rIns="0" bIns="0" rtlCol="0" anchor="t">
              <a:spAutoFit/>
            </a:bodyPr>
            <a:lstStyle/>
            <a:p>
              <a:pPr>
                <a:lnSpc>
                  <a:spcPts val="1260"/>
                </a:lnSpc>
              </a:pPr>
              <a:r>
                <a:rPr lang="en-US" sz="900" spc="-18">
                  <a:solidFill>
                    <a:srgbClr val="000000"/>
                  </a:solidFill>
                  <a:latin typeface="Roboto Mono" panose="00000009000000000000" pitchFamily="49" charset="0"/>
                  <a:ea typeface="Roboto Mono" panose="00000009000000000000" pitchFamily="49" charset="0"/>
                </a:rPr>
                <a:t>The pharmacist recommends the following:</a:t>
              </a:r>
            </a:p>
            <a:p>
              <a:pPr marL="194313" lvl="1" indent="-97157">
                <a:lnSpc>
                  <a:spcPts val="1260"/>
                </a:lnSpc>
                <a:buFont typeface="Arial"/>
                <a:buChar char="•"/>
              </a:pPr>
              <a:r>
                <a:rPr lang="en-US" sz="900" spc="-18">
                  <a:solidFill>
                    <a:srgbClr val="000000"/>
                  </a:solidFill>
                  <a:latin typeface="Roboto Mono" panose="00000009000000000000" pitchFamily="49" charset="0"/>
                  <a:ea typeface="Roboto Mono" panose="00000009000000000000" pitchFamily="49" charset="0"/>
                </a:rPr>
                <a:t>Contact the physician to discuss the patient's medication non-adherence and recommend a medication reconciliation.</a:t>
              </a:r>
            </a:p>
            <a:p>
              <a:pPr marL="194313" lvl="1" indent="-97157">
                <a:lnSpc>
                  <a:spcPts val="1260"/>
                </a:lnSpc>
                <a:buFont typeface="Arial"/>
                <a:buChar char="•"/>
              </a:pPr>
              <a:r>
                <a:rPr lang="en-US" sz="900" spc="-18">
                  <a:solidFill>
                    <a:srgbClr val="000000"/>
                  </a:solidFill>
                  <a:latin typeface="Roboto Mono" panose="00000009000000000000" pitchFamily="49" charset="0"/>
                  <a:ea typeface="Roboto Mono" panose="00000009000000000000" pitchFamily="49" charset="0"/>
                </a:rPr>
                <a:t>Counsel the patient on the importance of taking his medications as prescribed and educate him on the potential consequences of uncontrolled hypertension and diabetes.</a:t>
              </a:r>
            </a:p>
            <a:p>
              <a:pPr marL="194313" lvl="1" indent="-97157">
                <a:lnSpc>
                  <a:spcPts val="1260"/>
                </a:lnSpc>
                <a:spcBef>
                  <a:spcPct val="0"/>
                </a:spcBef>
                <a:buFont typeface="Arial"/>
                <a:buChar char="•"/>
              </a:pPr>
              <a:r>
                <a:rPr lang="en-US" sz="900" spc="-18">
                  <a:solidFill>
                    <a:srgbClr val="000000"/>
                  </a:solidFill>
                  <a:latin typeface="Roboto Mono" panose="00000009000000000000" pitchFamily="49" charset="0"/>
                  <a:ea typeface="Roboto Mono" panose="00000009000000000000" pitchFamily="49" charset="0"/>
                </a:rPr>
                <a:t>Work with the patient's healthcare team to adjust his medications as needed to achieve better blood pressure and glucose control.</a:t>
              </a:r>
            </a:p>
          </p:txBody>
        </p:sp>
      </p:grpSp>
      <p:sp>
        <p:nvSpPr>
          <p:cNvPr id="29" name="TextBox 29"/>
          <p:cNvSpPr txBox="1"/>
          <p:nvPr/>
        </p:nvSpPr>
        <p:spPr>
          <a:xfrm>
            <a:off x="868110" y="9469479"/>
            <a:ext cx="2295882" cy="695383"/>
          </a:xfrm>
          <a:prstGeom prst="rect">
            <a:avLst/>
          </a:prstGeom>
        </p:spPr>
        <p:txBody>
          <a:bodyPr lIns="0" tIns="0" rIns="0" bIns="0" rtlCol="0" anchor="t">
            <a:spAutoFit/>
          </a:bodyPr>
          <a:lstStyle/>
          <a:p>
            <a:pPr>
              <a:lnSpc>
                <a:spcPts val="1120"/>
              </a:lnSpc>
              <a:spcBef>
                <a:spcPct val="0"/>
              </a:spcBef>
            </a:pPr>
            <a:r>
              <a:rPr lang="en-US" sz="800" b="1" dirty="0">
                <a:solidFill>
                  <a:srgbClr val="000000"/>
                </a:solidFill>
                <a:latin typeface="Roboto Mono" panose="00000009000000000000" pitchFamily="49" charset="0"/>
                <a:ea typeface="Roboto Mono" panose="00000009000000000000" pitchFamily="49" charset="0"/>
              </a:rPr>
              <a:t>Contact Information:</a:t>
            </a:r>
          </a:p>
          <a:p>
            <a:pPr>
              <a:lnSpc>
                <a:spcPts val="1120"/>
              </a:lnSpc>
              <a:spcBef>
                <a:spcPct val="0"/>
              </a:spcBef>
            </a:pPr>
            <a:r>
              <a:rPr lang="en-US" sz="800" dirty="0">
                <a:solidFill>
                  <a:srgbClr val="000000"/>
                </a:solidFill>
                <a:latin typeface="Roboto Mono" panose="00000009000000000000" pitchFamily="49" charset="0"/>
                <a:ea typeface="Roboto Mono" panose="00000009000000000000" pitchFamily="49" charset="0"/>
              </a:rPr>
              <a:t>Pharmacist: Jane Smith, PharmD</a:t>
            </a:r>
          </a:p>
          <a:p>
            <a:pPr>
              <a:lnSpc>
                <a:spcPts val="1120"/>
              </a:lnSpc>
              <a:spcBef>
                <a:spcPct val="0"/>
              </a:spcBef>
            </a:pPr>
            <a:r>
              <a:rPr lang="en-US" sz="800" dirty="0">
                <a:solidFill>
                  <a:srgbClr val="000000"/>
                </a:solidFill>
                <a:latin typeface="Roboto Mono" panose="00000009000000000000" pitchFamily="49" charset="0"/>
                <a:ea typeface="Roboto Mono" panose="00000009000000000000" pitchFamily="49" charset="0"/>
              </a:rPr>
              <a:t>Phone: (123) 456-7890</a:t>
            </a:r>
          </a:p>
          <a:p>
            <a:pPr>
              <a:lnSpc>
                <a:spcPts val="1120"/>
              </a:lnSpc>
              <a:spcBef>
                <a:spcPct val="0"/>
              </a:spcBef>
            </a:pPr>
            <a:r>
              <a:rPr lang="en-US" sz="800" dirty="0">
                <a:solidFill>
                  <a:srgbClr val="000000"/>
                </a:solidFill>
                <a:latin typeface="Roboto Mono" panose="00000009000000000000" pitchFamily="49" charset="0"/>
                <a:ea typeface="Roboto Mono" panose="00000009000000000000" pitchFamily="49" charset="0"/>
              </a:rPr>
              <a:t>Fax: (123) 456-7891</a:t>
            </a:r>
          </a:p>
          <a:p>
            <a:pPr>
              <a:lnSpc>
                <a:spcPts val="1120"/>
              </a:lnSpc>
              <a:spcBef>
                <a:spcPct val="0"/>
              </a:spcBef>
            </a:pPr>
            <a:r>
              <a:rPr lang="en-US" sz="800" dirty="0">
                <a:solidFill>
                  <a:srgbClr val="000000"/>
                </a:solidFill>
                <a:latin typeface="Roboto Mono" panose="00000009000000000000" pitchFamily="49" charset="0"/>
                <a:ea typeface="Roboto Mono" panose="00000009000000000000" pitchFamily="49" charset="0"/>
              </a:rPr>
              <a:t>Email: janesmith@hospital.com</a:t>
            </a:r>
          </a:p>
        </p:txBody>
      </p:sp>
      <p:sp>
        <p:nvSpPr>
          <p:cNvPr id="30" name="TextBox 30"/>
          <p:cNvSpPr txBox="1"/>
          <p:nvPr/>
        </p:nvSpPr>
        <p:spPr>
          <a:xfrm>
            <a:off x="4229775" y="9503494"/>
            <a:ext cx="1867257" cy="413255"/>
          </a:xfrm>
          <a:prstGeom prst="rect">
            <a:avLst/>
          </a:prstGeom>
        </p:spPr>
        <p:txBody>
          <a:bodyPr lIns="0" tIns="0" rIns="0" bIns="0" rtlCol="0" anchor="t">
            <a:spAutoFit/>
          </a:bodyPr>
          <a:lstStyle/>
          <a:p>
            <a:pPr>
              <a:lnSpc>
                <a:spcPts val="1120"/>
              </a:lnSpc>
              <a:spcBef>
                <a:spcPct val="0"/>
              </a:spcBef>
            </a:pPr>
            <a:r>
              <a:rPr lang="en-US" sz="800" b="1" dirty="0">
                <a:solidFill>
                  <a:srgbClr val="000000"/>
                </a:solidFill>
                <a:latin typeface="Roboto Mono" panose="00000009000000000000" pitchFamily="49" charset="0"/>
                <a:ea typeface="Roboto Mono" panose="00000009000000000000" pitchFamily="49" charset="0"/>
              </a:rPr>
              <a:t>Date/Time of Report:</a:t>
            </a:r>
          </a:p>
          <a:p>
            <a:pPr>
              <a:lnSpc>
                <a:spcPts val="1120"/>
              </a:lnSpc>
              <a:spcBef>
                <a:spcPct val="0"/>
              </a:spcBef>
            </a:pPr>
            <a:r>
              <a:rPr lang="en-US" sz="800" dirty="0">
                <a:solidFill>
                  <a:srgbClr val="000000"/>
                </a:solidFill>
                <a:latin typeface="Roboto Mono" panose="00000009000000000000" pitchFamily="49" charset="0"/>
                <a:ea typeface="Roboto Mono" panose="00000009000000000000" pitchFamily="49" charset="0"/>
              </a:rPr>
              <a:t>Date: 03/22/2023</a:t>
            </a:r>
          </a:p>
          <a:p>
            <a:pPr>
              <a:lnSpc>
                <a:spcPts val="1120"/>
              </a:lnSpc>
              <a:spcBef>
                <a:spcPct val="0"/>
              </a:spcBef>
            </a:pPr>
            <a:r>
              <a:rPr lang="en-US" sz="800" dirty="0">
                <a:solidFill>
                  <a:srgbClr val="000000"/>
                </a:solidFill>
                <a:latin typeface="Roboto Mono" panose="00000009000000000000" pitchFamily="49" charset="0"/>
                <a:ea typeface="Roboto Mono" panose="00000009000000000000" pitchFamily="49" charset="0"/>
              </a:rPr>
              <a:t>Time: 10:00 AM</a:t>
            </a:r>
          </a:p>
        </p:txBody>
      </p:sp>
      <p:pic>
        <p:nvPicPr>
          <p:cNvPr id="31" name="Picture 3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229775" y="10030635"/>
            <a:ext cx="638726" cy="1053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281</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Roboto Mono Regular Bold</vt:lpstr>
      <vt:lpstr>Roboto Mono</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SBAR Template</dc:title>
  <cp:lastModifiedBy>HUONG NGUYEN THU</cp:lastModifiedBy>
  <cp:revision>2</cp:revision>
  <dcterms:created xsi:type="dcterms:W3CDTF">2006-08-16T00:00:00Z</dcterms:created>
  <dcterms:modified xsi:type="dcterms:W3CDTF">2023-03-30T03:05:40Z</dcterms:modified>
  <dc:identifier>DAFd-N-dqDE</dc:identifier>
</cp:coreProperties>
</file>