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lita One" panose="02000000000000000000" pitchFamily="2" charset="0"/>
      <p:regular r:id="rId7"/>
    </p:embeddedFont>
    <p:embeddedFont>
      <p:font typeface="Nunito" pitchFamily="2" charset="0"/>
      <p:regular r:id="rId8"/>
      <p:bold r:id="rId9"/>
      <p:italic r:id="rId10"/>
      <p:boldItalic r:id="rId11"/>
    </p:embeddedFont>
    <p:embeddedFont>
      <p:font typeface="Nunito Black" pitchFamily="2" charset="0"/>
      <p:bold r:id="rId12"/>
      <p:boldItalic r:id="rId13"/>
    </p:embeddedFont>
    <p:embeddedFont>
      <p:font typeface="Nunito Bold" pitchFamily="2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5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0459" y="424530"/>
            <a:ext cx="6439082" cy="67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30"/>
              </a:lnSpc>
              <a:spcBef>
                <a:spcPct val="0"/>
              </a:spcBef>
            </a:pPr>
            <a:r>
              <a:rPr lang="en-US" sz="4500" spc="427" dirty="0">
                <a:solidFill>
                  <a:srgbClr val="1E8FCB"/>
                </a:solidFill>
                <a:latin typeface="Lilita One"/>
              </a:rPr>
              <a:t>PEDIATRICS SBAR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E60D40-55FC-9530-C01C-6B7E97F81B12}"/>
              </a:ext>
            </a:extLst>
          </p:cNvPr>
          <p:cNvGrpSpPr/>
          <p:nvPr/>
        </p:nvGrpSpPr>
        <p:grpSpPr>
          <a:xfrm>
            <a:off x="668395" y="1273186"/>
            <a:ext cx="6223207" cy="1583834"/>
            <a:chOff x="668395" y="1273186"/>
            <a:chExt cx="6223207" cy="1583834"/>
          </a:xfrm>
        </p:grpSpPr>
        <p:sp>
          <p:nvSpPr>
            <p:cNvPr id="5" name="Freeform 5"/>
            <p:cNvSpPr/>
            <p:nvPr/>
          </p:nvSpPr>
          <p:spPr>
            <a:xfrm>
              <a:off x="668395" y="1273186"/>
              <a:ext cx="6223207" cy="1583834"/>
            </a:xfrm>
            <a:custGeom>
              <a:avLst/>
              <a:gdLst/>
              <a:ahLst/>
              <a:cxnLst/>
              <a:rect l="l" t="t" r="r" b="b"/>
              <a:pathLst>
                <a:path w="2924073" h="744189">
                  <a:moveTo>
                    <a:pt x="12440" y="0"/>
                  </a:moveTo>
                  <a:lnTo>
                    <a:pt x="2911633" y="0"/>
                  </a:lnTo>
                  <a:cubicBezTo>
                    <a:pt x="2918504" y="0"/>
                    <a:pt x="2924073" y="5570"/>
                    <a:pt x="2924073" y="12440"/>
                  </a:cubicBezTo>
                  <a:lnTo>
                    <a:pt x="2924073" y="731749"/>
                  </a:lnTo>
                  <a:cubicBezTo>
                    <a:pt x="2924073" y="735048"/>
                    <a:pt x="2922763" y="738213"/>
                    <a:pt x="2920430" y="740546"/>
                  </a:cubicBezTo>
                  <a:cubicBezTo>
                    <a:pt x="2918097" y="742879"/>
                    <a:pt x="2914933" y="744189"/>
                    <a:pt x="2911633" y="744189"/>
                  </a:cubicBezTo>
                  <a:lnTo>
                    <a:pt x="12440" y="744189"/>
                  </a:lnTo>
                  <a:cubicBezTo>
                    <a:pt x="9141" y="744189"/>
                    <a:pt x="5977" y="742879"/>
                    <a:pt x="3644" y="740546"/>
                  </a:cubicBezTo>
                  <a:cubicBezTo>
                    <a:pt x="1311" y="738213"/>
                    <a:pt x="0" y="735048"/>
                    <a:pt x="0" y="731749"/>
                  </a:cubicBezTo>
                  <a:lnTo>
                    <a:pt x="0" y="12440"/>
                  </a:lnTo>
                  <a:cubicBezTo>
                    <a:pt x="0" y="9141"/>
                    <a:pt x="1311" y="5977"/>
                    <a:pt x="3644" y="3644"/>
                  </a:cubicBezTo>
                  <a:cubicBezTo>
                    <a:pt x="5977" y="1311"/>
                    <a:pt x="9141" y="0"/>
                    <a:pt x="1244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747474"/>
              </a:solidFill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909692" y="1456542"/>
              <a:ext cx="1281623" cy="2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A7C2F"/>
                  </a:solidFill>
                  <a:latin typeface="Nunito Black" pitchFamily="2" charset="0"/>
                </a:rPr>
                <a:t>SITUATION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09692" y="1749349"/>
              <a:ext cx="5745126" cy="993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Patient Name: </a:t>
              </a: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Emma Smith </a:t>
              </a:r>
            </a:p>
            <a:p>
              <a:pPr>
                <a:lnSpc>
                  <a:spcPts val="1260"/>
                </a:lnSpc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Medical Record Number: </a:t>
              </a: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987654 </a:t>
              </a:r>
            </a:p>
            <a:p>
              <a:pPr>
                <a:lnSpc>
                  <a:spcPts val="1260"/>
                </a:lnSpc>
              </a:pPr>
              <a:endParaRPr lang="en-US" sz="900" dirty="0">
                <a:solidFill>
                  <a:srgbClr val="323232"/>
                </a:solidFill>
                <a:latin typeface="Nunito"/>
              </a:endParaRPr>
            </a:p>
            <a:p>
              <a:pPr>
                <a:lnSpc>
                  <a:spcPts val="1260"/>
                </a:lnSpc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Admitting Diagnosis: </a:t>
              </a: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Acute bronchiolitis </a:t>
              </a:r>
            </a:p>
            <a:p>
              <a:pPr>
                <a:lnSpc>
                  <a:spcPts val="126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Current Condition:</a:t>
              </a:r>
              <a:r>
                <a:rPr lang="en-US" sz="900" dirty="0">
                  <a:solidFill>
                    <a:srgbClr val="323232"/>
                  </a:solidFill>
                  <a:latin typeface="Nunito Bold"/>
                </a:rPr>
                <a:t> </a:t>
              </a: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Patient has been experiencing increased coughing and wheezing, and has a fever of 101.2°F (38.4°C). Oxygen saturation is 92% on room air.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066677" y="1742205"/>
              <a:ext cx="2588142" cy="3526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Date of Birth: </a:t>
              </a: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03/10/2018 </a:t>
              </a:r>
            </a:p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Admission Date: </a:t>
              </a: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05/02/2023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C4FFB0-F5D5-9412-2AF2-B4D696E21C5C}"/>
              </a:ext>
            </a:extLst>
          </p:cNvPr>
          <p:cNvGrpSpPr/>
          <p:nvPr/>
        </p:nvGrpSpPr>
        <p:grpSpPr>
          <a:xfrm>
            <a:off x="668395" y="3024142"/>
            <a:ext cx="6223207" cy="2738900"/>
            <a:chOff x="668395" y="3024142"/>
            <a:chExt cx="6223207" cy="2738900"/>
          </a:xfrm>
        </p:grpSpPr>
        <p:sp>
          <p:nvSpPr>
            <p:cNvPr id="12" name="Freeform 12"/>
            <p:cNvSpPr/>
            <p:nvPr/>
          </p:nvSpPr>
          <p:spPr>
            <a:xfrm>
              <a:off x="668395" y="3024142"/>
              <a:ext cx="6223207" cy="2738900"/>
            </a:xfrm>
            <a:custGeom>
              <a:avLst/>
              <a:gdLst/>
              <a:ahLst/>
              <a:cxnLst/>
              <a:rect l="l" t="t" r="r" b="b"/>
              <a:pathLst>
                <a:path w="2924073" h="1286916">
                  <a:moveTo>
                    <a:pt x="12440" y="0"/>
                  </a:moveTo>
                  <a:lnTo>
                    <a:pt x="2911633" y="0"/>
                  </a:lnTo>
                  <a:cubicBezTo>
                    <a:pt x="2918504" y="0"/>
                    <a:pt x="2924073" y="5570"/>
                    <a:pt x="2924073" y="12440"/>
                  </a:cubicBezTo>
                  <a:lnTo>
                    <a:pt x="2924073" y="1274475"/>
                  </a:lnTo>
                  <a:cubicBezTo>
                    <a:pt x="2924073" y="1277775"/>
                    <a:pt x="2922763" y="1280939"/>
                    <a:pt x="2920430" y="1283272"/>
                  </a:cubicBezTo>
                  <a:cubicBezTo>
                    <a:pt x="2918097" y="1285605"/>
                    <a:pt x="2914933" y="1286916"/>
                    <a:pt x="2911633" y="1286916"/>
                  </a:cubicBezTo>
                  <a:lnTo>
                    <a:pt x="12440" y="1286916"/>
                  </a:lnTo>
                  <a:cubicBezTo>
                    <a:pt x="5570" y="1286916"/>
                    <a:pt x="0" y="1281346"/>
                    <a:pt x="0" y="1274475"/>
                  </a:cubicBezTo>
                  <a:lnTo>
                    <a:pt x="0" y="12440"/>
                  </a:lnTo>
                  <a:cubicBezTo>
                    <a:pt x="0" y="9141"/>
                    <a:pt x="1311" y="5977"/>
                    <a:pt x="3644" y="3644"/>
                  </a:cubicBezTo>
                  <a:cubicBezTo>
                    <a:pt x="5977" y="1311"/>
                    <a:pt x="9141" y="0"/>
                    <a:pt x="1244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747474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909692" y="3207498"/>
              <a:ext cx="1929324" cy="2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A7C2F"/>
                  </a:solidFill>
                  <a:latin typeface="Nunito Black" pitchFamily="2" charset="0"/>
                </a:rPr>
                <a:t>BACKGROUND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07437" y="3483795"/>
              <a:ext cx="5745126" cy="2057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Patient History: </a:t>
              </a: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Emma Smith is a 4-year-old female who was brought in by her mother with symptoms of acute bronchiolitis. The patient has a history of eczema and seasonal allergies, but no other significant medical history. The patient is up to date on her immunizations.</a:t>
              </a:r>
            </a:p>
            <a:p>
              <a:pPr>
                <a:lnSpc>
                  <a:spcPts val="1260"/>
                </a:lnSpc>
                <a:spcBef>
                  <a:spcPts val="600"/>
                </a:spcBef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Current Medications: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Albuterol inhaler, 2 puffs every 4 hours as needed for wheezing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Acetaminophen, 160 mg every 4-6 hours as needed for fever</a:t>
              </a:r>
            </a:p>
            <a:p>
              <a:pPr>
                <a:lnSpc>
                  <a:spcPts val="1260"/>
                </a:lnSpc>
                <a:spcBef>
                  <a:spcPts val="600"/>
                </a:spcBef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Allergies: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No known drug allergies</a:t>
              </a:r>
            </a:p>
            <a:p>
              <a:pPr>
                <a:lnSpc>
                  <a:spcPts val="1260"/>
                </a:lnSpc>
                <a:spcBef>
                  <a:spcPts val="600"/>
                </a:spcBef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Family History: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Mother has a history of asthma</a:t>
              </a:r>
            </a:p>
            <a:p>
              <a:pPr marL="194312" lvl="1" indent="-97156">
                <a:lnSpc>
                  <a:spcPts val="12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Father has no significant medical history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801478-5C15-21D2-2EF6-6ECCC19EE0EA}"/>
              </a:ext>
            </a:extLst>
          </p:cNvPr>
          <p:cNvGrpSpPr/>
          <p:nvPr/>
        </p:nvGrpSpPr>
        <p:grpSpPr>
          <a:xfrm>
            <a:off x="668395" y="5930166"/>
            <a:ext cx="6223207" cy="2434100"/>
            <a:chOff x="668395" y="5930166"/>
            <a:chExt cx="6223207" cy="2434100"/>
          </a:xfrm>
        </p:grpSpPr>
        <p:sp>
          <p:nvSpPr>
            <p:cNvPr id="18" name="Freeform 18"/>
            <p:cNvSpPr/>
            <p:nvPr/>
          </p:nvSpPr>
          <p:spPr>
            <a:xfrm>
              <a:off x="668395" y="5930166"/>
              <a:ext cx="6223207" cy="2434100"/>
            </a:xfrm>
            <a:custGeom>
              <a:avLst/>
              <a:gdLst/>
              <a:ahLst/>
              <a:cxnLst/>
              <a:rect l="l" t="t" r="r" b="b"/>
              <a:pathLst>
                <a:path w="2924073" h="1143700">
                  <a:moveTo>
                    <a:pt x="12440" y="0"/>
                  </a:moveTo>
                  <a:lnTo>
                    <a:pt x="2911633" y="0"/>
                  </a:lnTo>
                  <a:cubicBezTo>
                    <a:pt x="2918504" y="0"/>
                    <a:pt x="2924073" y="5570"/>
                    <a:pt x="2924073" y="12440"/>
                  </a:cubicBezTo>
                  <a:lnTo>
                    <a:pt x="2924073" y="1131260"/>
                  </a:lnTo>
                  <a:cubicBezTo>
                    <a:pt x="2924073" y="1134559"/>
                    <a:pt x="2922763" y="1137724"/>
                    <a:pt x="2920430" y="1140057"/>
                  </a:cubicBezTo>
                  <a:cubicBezTo>
                    <a:pt x="2918097" y="1142390"/>
                    <a:pt x="2914933" y="1143700"/>
                    <a:pt x="2911633" y="1143700"/>
                  </a:cubicBezTo>
                  <a:lnTo>
                    <a:pt x="12440" y="1143700"/>
                  </a:lnTo>
                  <a:cubicBezTo>
                    <a:pt x="9141" y="1143700"/>
                    <a:pt x="5977" y="1142390"/>
                    <a:pt x="3644" y="1140057"/>
                  </a:cubicBezTo>
                  <a:cubicBezTo>
                    <a:pt x="1311" y="1137724"/>
                    <a:pt x="0" y="1134559"/>
                    <a:pt x="0" y="1131260"/>
                  </a:cubicBezTo>
                  <a:lnTo>
                    <a:pt x="0" y="12440"/>
                  </a:lnTo>
                  <a:cubicBezTo>
                    <a:pt x="0" y="9141"/>
                    <a:pt x="1311" y="5977"/>
                    <a:pt x="3644" y="3644"/>
                  </a:cubicBezTo>
                  <a:cubicBezTo>
                    <a:pt x="5977" y="1311"/>
                    <a:pt x="9141" y="0"/>
                    <a:pt x="1244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747474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909692" y="6113522"/>
              <a:ext cx="1929324" cy="2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 dirty="0">
                  <a:solidFill>
                    <a:srgbClr val="FA7C2F"/>
                  </a:solidFill>
                  <a:latin typeface="Nunito Black" pitchFamily="2" charset="0"/>
                </a:rPr>
                <a:t>ASSESSMENT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07437" y="6389819"/>
              <a:ext cx="5745126" cy="1903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  <a:spcBef>
                  <a:spcPts val="600"/>
                </a:spcBef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Vital Signs: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Blood Pressure: 90/60 mmHg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Heart Rate: 120 beats per minute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Respiratory Rate: 28 breaths per minute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Oxygen Saturation: 92% on room air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Temperature: 101.2°F (38.4°C)</a:t>
              </a:r>
            </a:p>
            <a:p>
              <a:pPr>
                <a:lnSpc>
                  <a:spcPts val="1260"/>
                </a:lnSpc>
                <a:spcBef>
                  <a:spcPts val="600"/>
                </a:spcBef>
              </a:pPr>
              <a:r>
                <a:rPr lang="en-US" sz="900" b="1" dirty="0">
                  <a:solidFill>
                    <a:srgbClr val="323232"/>
                  </a:solidFill>
                  <a:latin typeface="Nunito" pitchFamily="2" charset="0"/>
                </a:rPr>
                <a:t>Physical Assessment: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Patient appears uncomfortable and is coughing and wheezing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Lung auscultation reveals expiratory wheezing and crackles in both lungs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No cyanosis or clubbing is noted</a:t>
              </a:r>
            </a:p>
            <a:p>
              <a:pPr marL="194312" lvl="1" indent="-97156">
                <a:lnSpc>
                  <a:spcPts val="12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900" dirty="0">
                  <a:solidFill>
                    <a:srgbClr val="323232"/>
                  </a:solidFill>
                  <a:latin typeface="Nunito"/>
                </a:rPr>
                <a:t>No other significant findings on physical examination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E72D51-0E4A-A1B8-4AE2-6CCEF474AA8C}"/>
              </a:ext>
            </a:extLst>
          </p:cNvPr>
          <p:cNvGrpSpPr/>
          <p:nvPr/>
        </p:nvGrpSpPr>
        <p:grpSpPr>
          <a:xfrm>
            <a:off x="668395" y="8531389"/>
            <a:ext cx="6223207" cy="1672100"/>
            <a:chOff x="668395" y="8531389"/>
            <a:chExt cx="6223207" cy="1672100"/>
          </a:xfrm>
        </p:grpSpPr>
        <p:sp>
          <p:nvSpPr>
            <p:cNvPr id="24" name="Freeform 24"/>
            <p:cNvSpPr/>
            <p:nvPr/>
          </p:nvSpPr>
          <p:spPr>
            <a:xfrm>
              <a:off x="668395" y="8531389"/>
              <a:ext cx="6223207" cy="1672100"/>
            </a:xfrm>
            <a:custGeom>
              <a:avLst/>
              <a:gdLst/>
              <a:ahLst/>
              <a:cxnLst/>
              <a:rect l="l" t="t" r="r" b="b"/>
              <a:pathLst>
                <a:path w="2924073" h="785663">
                  <a:moveTo>
                    <a:pt x="12440" y="0"/>
                  </a:moveTo>
                  <a:lnTo>
                    <a:pt x="2911633" y="0"/>
                  </a:lnTo>
                  <a:cubicBezTo>
                    <a:pt x="2918504" y="0"/>
                    <a:pt x="2924073" y="5570"/>
                    <a:pt x="2924073" y="12440"/>
                  </a:cubicBezTo>
                  <a:lnTo>
                    <a:pt x="2924073" y="773222"/>
                  </a:lnTo>
                  <a:cubicBezTo>
                    <a:pt x="2924073" y="776522"/>
                    <a:pt x="2922763" y="779686"/>
                    <a:pt x="2920430" y="782019"/>
                  </a:cubicBezTo>
                  <a:cubicBezTo>
                    <a:pt x="2918097" y="784352"/>
                    <a:pt x="2914933" y="785663"/>
                    <a:pt x="2911633" y="785663"/>
                  </a:cubicBezTo>
                  <a:lnTo>
                    <a:pt x="12440" y="785663"/>
                  </a:lnTo>
                  <a:cubicBezTo>
                    <a:pt x="9141" y="785663"/>
                    <a:pt x="5977" y="784352"/>
                    <a:pt x="3644" y="782019"/>
                  </a:cubicBezTo>
                  <a:cubicBezTo>
                    <a:pt x="1311" y="779686"/>
                    <a:pt x="0" y="776522"/>
                    <a:pt x="0" y="773222"/>
                  </a:cubicBezTo>
                  <a:lnTo>
                    <a:pt x="0" y="12440"/>
                  </a:lnTo>
                  <a:cubicBezTo>
                    <a:pt x="0" y="9141"/>
                    <a:pt x="1311" y="5977"/>
                    <a:pt x="3644" y="3644"/>
                  </a:cubicBezTo>
                  <a:cubicBezTo>
                    <a:pt x="5977" y="1311"/>
                    <a:pt x="9141" y="0"/>
                    <a:pt x="1244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747474"/>
              </a:solidFill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909692" y="8714745"/>
              <a:ext cx="1929324" cy="20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A7C2F"/>
                  </a:solidFill>
                  <a:latin typeface="Nunito Black" pitchFamily="2" charset="0"/>
                </a:rPr>
                <a:t>RECOMMENDATION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07437" y="8991042"/>
              <a:ext cx="5745126" cy="10510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>
                  <a:solidFill>
                    <a:srgbClr val="323232"/>
                  </a:solidFill>
                  <a:latin typeface="Nunito"/>
                </a:rPr>
                <a:t>Administer albuterol inhaler treatment as ordered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>
                  <a:solidFill>
                    <a:srgbClr val="323232"/>
                  </a:solidFill>
                  <a:latin typeface="Nunito"/>
                </a:rPr>
                <a:t>Monitor oxygen saturation and respiratory status closely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>
                  <a:solidFill>
                    <a:srgbClr val="323232"/>
                  </a:solidFill>
                  <a:latin typeface="Nunito"/>
                </a:rPr>
                <a:t>Administer acetaminophen as needed for fever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>
                  <a:solidFill>
                    <a:srgbClr val="323232"/>
                  </a:solidFill>
                  <a:latin typeface="Nunito"/>
                </a:rPr>
                <a:t>Elevate head of bed to assist with breathing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>
                  <a:solidFill>
                    <a:srgbClr val="323232"/>
                  </a:solidFill>
                  <a:latin typeface="Nunito"/>
                </a:rPr>
                <a:t>Encourage rest and adequate fluid intake</a:t>
              </a:r>
            </a:p>
            <a:p>
              <a:pPr marL="194312" lvl="1" indent="-97156">
                <a:lnSpc>
                  <a:spcPts val="1260"/>
                </a:lnSpc>
                <a:buFont typeface="Arial"/>
                <a:buChar char="•"/>
              </a:pPr>
              <a:r>
                <a:rPr lang="en-US" sz="900">
                  <a:solidFill>
                    <a:srgbClr val="323232"/>
                  </a:solidFill>
                  <a:latin typeface="Nunito"/>
                </a:rPr>
                <a:t>Consider chest physiotherapy or nebulized treatments if patient's condition worsens</a:t>
              </a:r>
            </a:p>
            <a:p>
              <a:pPr marL="194312" lvl="1" indent="-97156">
                <a:lnSpc>
                  <a:spcPts val="126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900">
                  <a:solidFill>
                    <a:srgbClr val="323232"/>
                  </a:solidFill>
                  <a:latin typeface="Nunito"/>
                </a:rPr>
                <a:t>Notify physician of any significant changes in patient's condition.</a:t>
              </a: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60637" y="10348854"/>
            <a:ext cx="638726" cy="105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288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Nunito Black</vt:lpstr>
      <vt:lpstr>Lilita One</vt:lpstr>
      <vt:lpstr>Nunito</vt:lpstr>
      <vt:lpstr>Nunito Bold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SBAR Template</dc:title>
  <cp:lastModifiedBy>HUONG NGUYEN THU</cp:lastModifiedBy>
  <cp:revision>2</cp:revision>
  <dcterms:created xsi:type="dcterms:W3CDTF">2006-08-16T00:00:00Z</dcterms:created>
  <dcterms:modified xsi:type="dcterms:W3CDTF">2023-03-30T02:53:07Z</dcterms:modified>
  <dc:identifier>DAFd-N-dqDE</dc:identifier>
</cp:coreProperties>
</file>