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lita One" panose="02000000000000000000" pitchFamily="2" charset="0"/>
      <p:regular r:id="rId7"/>
    </p:embeddedFont>
    <p:embeddedFont>
      <p:font typeface="Open Sauce Sa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7281" y="501744"/>
            <a:ext cx="5152347" cy="79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6"/>
              </a:lnSpc>
              <a:spcBef>
                <a:spcPct val="0"/>
              </a:spcBef>
            </a:pPr>
            <a:r>
              <a:rPr lang="en-US" sz="4611" dirty="0">
                <a:solidFill>
                  <a:srgbClr val="1A8083"/>
                </a:solidFill>
                <a:latin typeface="Lilita One"/>
              </a:rPr>
              <a:t>Pediatric SBAR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9D67B5-0662-F55A-9F56-E35D5F415700}"/>
              </a:ext>
            </a:extLst>
          </p:cNvPr>
          <p:cNvGrpSpPr/>
          <p:nvPr/>
        </p:nvGrpSpPr>
        <p:grpSpPr>
          <a:xfrm>
            <a:off x="448854" y="1595547"/>
            <a:ext cx="6651232" cy="2214664"/>
            <a:chOff x="448854" y="1595547"/>
            <a:chExt cx="6651232" cy="2214664"/>
          </a:xfrm>
        </p:grpSpPr>
        <p:grpSp>
          <p:nvGrpSpPr>
            <p:cNvPr id="3" name="Group 3"/>
            <p:cNvGrpSpPr/>
            <p:nvPr/>
          </p:nvGrpSpPr>
          <p:grpSpPr>
            <a:xfrm>
              <a:off x="448854" y="1880856"/>
              <a:ext cx="6651232" cy="1929355"/>
              <a:chOff x="0" y="0"/>
              <a:chExt cx="4253601" cy="1233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53602" cy="1233863"/>
              </a:xfrm>
              <a:custGeom>
                <a:avLst/>
                <a:gdLst/>
                <a:ahLst/>
                <a:cxnLst/>
                <a:rect l="l" t="t" r="r" b="b"/>
                <a:pathLst>
                  <a:path w="4253602" h="1233863">
                    <a:moveTo>
                      <a:pt x="4129141" y="1233863"/>
                    </a:moveTo>
                    <a:lnTo>
                      <a:pt x="124460" y="1233863"/>
                    </a:lnTo>
                    <a:cubicBezTo>
                      <a:pt x="55880" y="1233863"/>
                      <a:pt x="0" y="1177983"/>
                      <a:pt x="0" y="1109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29141" y="0"/>
                    </a:lnTo>
                    <a:cubicBezTo>
                      <a:pt x="4197721" y="0"/>
                      <a:pt x="4253602" y="55880"/>
                      <a:pt x="4253602" y="124460"/>
                    </a:cubicBezTo>
                    <a:lnTo>
                      <a:pt x="4253602" y="1109403"/>
                    </a:lnTo>
                    <a:cubicBezTo>
                      <a:pt x="4253602" y="1177983"/>
                      <a:pt x="4197721" y="1233863"/>
                      <a:pt x="4129141" y="1233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06335">
              <a:off x="600110" y="1595547"/>
              <a:ext cx="1769355" cy="570617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706322" y="1756125"/>
              <a:ext cx="1669709" cy="223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r>
                <a:rPr lang="en-US" sz="1382" dirty="0">
                  <a:solidFill>
                    <a:srgbClr val="FFFFF9"/>
                  </a:solidFill>
                  <a:latin typeface="Lilita One" panose="02000000000000000000" pitchFamily="2" charset="0"/>
                </a:rPr>
                <a:t>SITUATION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06322" y="2241629"/>
              <a:ext cx="6097678" cy="1368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Patient Name: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Sarah Johnson                        </a:t>
              </a: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Age: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5 years                                  </a:t>
              </a: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Gender: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Female</a:t>
              </a:r>
            </a:p>
            <a:p>
              <a:pPr>
                <a:lnSpc>
                  <a:spcPct val="140000"/>
                </a:lnSpc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Medical Record Number: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12345                  </a:t>
              </a: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Time of Admission: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10:00 AM 03/25/2023</a:t>
              </a:r>
            </a:p>
            <a:p>
              <a:pPr>
                <a:lnSpc>
                  <a:spcPct val="140000"/>
                </a:lnSpc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Reason for Admission: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Asthma exacerbation</a:t>
              </a:r>
            </a:p>
            <a:p>
              <a:pPr>
                <a:lnSpc>
                  <a:spcPct val="140000"/>
                </a:lnSpc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Current Diagnosis: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 Acute Asthma Exacerbation</a:t>
              </a:r>
            </a:p>
            <a:p>
              <a:pPr>
                <a:lnSpc>
                  <a:spcPct val="140000"/>
                </a:lnSpc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Allergies: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None reported</a:t>
              </a:r>
            </a:p>
            <a:p>
              <a:pPr>
                <a:lnSpc>
                  <a:spcPct val="140000"/>
                </a:lnSpc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Current Medications: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Salbutamol inhaler (as needed)</a:t>
              </a:r>
            </a:p>
            <a:p>
              <a:pPr>
                <a:lnSpc>
                  <a:spcPct val="140000"/>
                </a:lnSpc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Responsible Party: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Mother (Jane Johnson)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E850D2-38CD-6F04-86EE-A81078F21072}"/>
              </a:ext>
            </a:extLst>
          </p:cNvPr>
          <p:cNvGrpSpPr/>
          <p:nvPr/>
        </p:nvGrpSpPr>
        <p:grpSpPr>
          <a:xfrm>
            <a:off x="448854" y="4105353"/>
            <a:ext cx="6651232" cy="1600989"/>
            <a:chOff x="448854" y="4105353"/>
            <a:chExt cx="6651232" cy="1600989"/>
          </a:xfrm>
        </p:grpSpPr>
        <p:grpSp>
          <p:nvGrpSpPr>
            <p:cNvPr id="8" name="Group 8"/>
            <p:cNvGrpSpPr/>
            <p:nvPr/>
          </p:nvGrpSpPr>
          <p:grpSpPr>
            <a:xfrm>
              <a:off x="448854" y="4390661"/>
              <a:ext cx="6651232" cy="1315681"/>
              <a:chOff x="0" y="0"/>
              <a:chExt cx="4253601" cy="84140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253602" cy="841405"/>
              </a:xfrm>
              <a:custGeom>
                <a:avLst/>
                <a:gdLst/>
                <a:ahLst/>
                <a:cxnLst/>
                <a:rect l="l" t="t" r="r" b="b"/>
                <a:pathLst>
                  <a:path w="4253602" h="841405">
                    <a:moveTo>
                      <a:pt x="4129141" y="841405"/>
                    </a:moveTo>
                    <a:lnTo>
                      <a:pt x="124460" y="841405"/>
                    </a:lnTo>
                    <a:cubicBezTo>
                      <a:pt x="55880" y="841405"/>
                      <a:pt x="0" y="785525"/>
                      <a:pt x="0" y="71694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29141" y="0"/>
                    </a:lnTo>
                    <a:cubicBezTo>
                      <a:pt x="4197721" y="0"/>
                      <a:pt x="4253602" y="55880"/>
                      <a:pt x="4253602" y="124460"/>
                    </a:cubicBezTo>
                    <a:lnTo>
                      <a:pt x="4253602" y="716945"/>
                    </a:lnTo>
                    <a:cubicBezTo>
                      <a:pt x="4253602" y="785525"/>
                      <a:pt x="4197721" y="841405"/>
                      <a:pt x="4129141" y="84140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06335">
              <a:off x="600110" y="4105353"/>
              <a:ext cx="1769355" cy="570617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706322" y="4265930"/>
              <a:ext cx="1669709" cy="246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r>
                <a:rPr lang="en-US" sz="1382">
                  <a:solidFill>
                    <a:srgbClr val="FFFFF9"/>
                  </a:solidFill>
                  <a:latin typeface="Lilita One"/>
                </a:rPr>
                <a:t>BACKGROUND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06322" y="4737100"/>
              <a:ext cx="6097678" cy="772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Sarah Johnson was brought to the pediatric ward by her mother, Jane Johnson, due to worsening symptoms of asthma. She has a history of asthma and has been using her Salbutamol inhaler as needed. However, her symptoms have not improved, and she has developed a persistent cough and difficulty breathing. Sarah has no known drug allergies.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1669EE-F98B-DBE0-6578-20309CA52ECC}"/>
              </a:ext>
            </a:extLst>
          </p:cNvPr>
          <p:cNvGrpSpPr/>
          <p:nvPr/>
        </p:nvGrpSpPr>
        <p:grpSpPr>
          <a:xfrm>
            <a:off x="448854" y="6001484"/>
            <a:ext cx="6651232" cy="1803266"/>
            <a:chOff x="448854" y="6001484"/>
            <a:chExt cx="6651232" cy="1803266"/>
          </a:xfrm>
        </p:grpSpPr>
        <p:grpSp>
          <p:nvGrpSpPr>
            <p:cNvPr id="13" name="Group 13"/>
            <p:cNvGrpSpPr/>
            <p:nvPr/>
          </p:nvGrpSpPr>
          <p:grpSpPr>
            <a:xfrm>
              <a:off x="448854" y="6286792"/>
              <a:ext cx="6651232" cy="1517958"/>
              <a:chOff x="0" y="0"/>
              <a:chExt cx="4253601" cy="97076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253602" cy="970766"/>
              </a:xfrm>
              <a:custGeom>
                <a:avLst/>
                <a:gdLst/>
                <a:ahLst/>
                <a:cxnLst/>
                <a:rect l="l" t="t" r="r" b="b"/>
                <a:pathLst>
                  <a:path w="4253602" h="970766">
                    <a:moveTo>
                      <a:pt x="4129141" y="970766"/>
                    </a:moveTo>
                    <a:lnTo>
                      <a:pt x="124460" y="970766"/>
                    </a:lnTo>
                    <a:cubicBezTo>
                      <a:pt x="55880" y="970766"/>
                      <a:pt x="0" y="914886"/>
                      <a:pt x="0" y="84630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29141" y="0"/>
                    </a:lnTo>
                    <a:cubicBezTo>
                      <a:pt x="4197721" y="0"/>
                      <a:pt x="4253602" y="55880"/>
                      <a:pt x="4253602" y="124460"/>
                    </a:cubicBezTo>
                    <a:lnTo>
                      <a:pt x="4253602" y="846306"/>
                    </a:lnTo>
                    <a:cubicBezTo>
                      <a:pt x="4253602" y="914886"/>
                      <a:pt x="4197721" y="970766"/>
                      <a:pt x="4129141" y="97076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06335">
              <a:off x="600110" y="6001484"/>
              <a:ext cx="1769355" cy="570617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706322" y="6162061"/>
              <a:ext cx="1669709" cy="246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r>
                <a:rPr lang="en-US" sz="1382">
                  <a:solidFill>
                    <a:srgbClr val="FFFFF9"/>
                  </a:solidFill>
                  <a:latin typeface="Lilita One"/>
                </a:rPr>
                <a:t>ASSESSMENT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6322" y="6677752"/>
              <a:ext cx="6097678" cy="97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Airway: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Patent, with mild inspiratory and expiratory wheezing. Oxygen saturation is 92% on room air.</a:t>
              </a:r>
            </a:p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Breathing: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Mild tachypnea with shallow breathing. Accessory muscle use is noted.</a:t>
              </a:r>
            </a:p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Circulation: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Regular heart rate, no murmurs or gallops heard. Peripheral pulses are 2+ and symmetric.</a:t>
              </a:r>
            </a:p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Neurological: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Alert and oriented, no neurological deficits noted.</a:t>
              </a:r>
            </a:p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sz="922" b="1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Skin: </a:t>
              </a: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Warm and dry, no rashes or lesions noted.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0D9B8A-549F-70A1-76AE-D0E1B8491E28}"/>
              </a:ext>
            </a:extLst>
          </p:cNvPr>
          <p:cNvGrpSpPr/>
          <p:nvPr/>
        </p:nvGrpSpPr>
        <p:grpSpPr>
          <a:xfrm>
            <a:off x="448854" y="8099892"/>
            <a:ext cx="6651232" cy="1812791"/>
            <a:chOff x="448854" y="8099892"/>
            <a:chExt cx="6651232" cy="1812791"/>
          </a:xfrm>
        </p:grpSpPr>
        <p:grpSp>
          <p:nvGrpSpPr>
            <p:cNvPr id="18" name="Group 18"/>
            <p:cNvGrpSpPr/>
            <p:nvPr/>
          </p:nvGrpSpPr>
          <p:grpSpPr>
            <a:xfrm>
              <a:off x="448854" y="8385200"/>
              <a:ext cx="6651232" cy="1527483"/>
              <a:chOff x="0" y="0"/>
              <a:chExt cx="4253601" cy="97685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253602" cy="976857"/>
              </a:xfrm>
              <a:custGeom>
                <a:avLst/>
                <a:gdLst/>
                <a:ahLst/>
                <a:cxnLst/>
                <a:rect l="l" t="t" r="r" b="b"/>
                <a:pathLst>
                  <a:path w="4253602" h="976857">
                    <a:moveTo>
                      <a:pt x="4129141" y="976857"/>
                    </a:moveTo>
                    <a:lnTo>
                      <a:pt x="124460" y="976857"/>
                    </a:lnTo>
                    <a:cubicBezTo>
                      <a:pt x="55880" y="976857"/>
                      <a:pt x="0" y="920977"/>
                      <a:pt x="0" y="85239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29141" y="0"/>
                    </a:lnTo>
                    <a:cubicBezTo>
                      <a:pt x="4197721" y="0"/>
                      <a:pt x="4253602" y="55880"/>
                      <a:pt x="4253602" y="124460"/>
                    </a:cubicBezTo>
                    <a:lnTo>
                      <a:pt x="4253602" y="852397"/>
                    </a:lnTo>
                    <a:cubicBezTo>
                      <a:pt x="4253602" y="920977"/>
                      <a:pt x="4197721" y="976857"/>
                      <a:pt x="4129141" y="97685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06335">
              <a:off x="600110" y="8099892"/>
              <a:ext cx="1769355" cy="570617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706322" y="8260469"/>
              <a:ext cx="1669709" cy="246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5"/>
                </a:lnSpc>
                <a:spcBef>
                  <a:spcPct val="0"/>
                </a:spcBef>
              </a:pPr>
              <a:r>
                <a:rPr lang="en-US" sz="1382" dirty="0">
                  <a:solidFill>
                    <a:srgbClr val="FFFFF9"/>
                  </a:solidFill>
                  <a:latin typeface="Lilita One"/>
                </a:rPr>
                <a:t>RECOMMENDATION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06322" y="8719321"/>
              <a:ext cx="6097678" cy="970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99078" lvl="1" indent="-99539">
                <a:lnSpc>
                  <a:spcPct val="140000"/>
                </a:lnSpc>
                <a:buFont typeface="Arial"/>
                <a:buChar char="•"/>
              </a:pP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Administer nebulized Salbutamol 2.5 mg every 20 minutes as needed for the next 2 hours.</a:t>
              </a:r>
            </a:p>
            <a:p>
              <a:pPr marL="199078" lvl="1" indent="-99539">
                <a:lnSpc>
                  <a:spcPct val="140000"/>
                </a:lnSpc>
                <a:buFont typeface="Arial"/>
                <a:buChar char="•"/>
              </a:pP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Administer IV corticosteroids.</a:t>
              </a:r>
            </a:p>
            <a:p>
              <a:pPr marL="199078" lvl="1" indent="-99539">
                <a:lnSpc>
                  <a:spcPct val="140000"/>
                </a:lnSpc>
                <a:buFont typeface="Arial"/>
                <a:buChar char="•"/>
              </a:pP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Obtain chest x-ray.</a:t>
              </a:r>
            </a:p>
            <a:p>
              <a:pPr marL="199078" lvl="1" indent="-99539">
                <a:lnSpc>
                  <a:spcPct val="140000"/>
                </a:lnSpc>
                <a:buFont typeface="Arial"/>
                <a:buChar char="•"/>
              </a:pP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Monitor oxygen saturation and respiratory status closely.</a:t>
              </a:r>
            </a:p>
            <a:p>
              <a:pPr marL="199078" lvl="1" indent="-99539">
                <a:lnSpc>
                  <a:spcPct val="140000"/>
                </a:lnSpc>
                <a:buFont typeface="Arial"/>
                <a:buChar char="•"/>
              </a:pPr>
              <a:r>
                <a:rPr lang="en-US" sz="92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Consult with respiratory therapist and pediatrician regarding further management.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9890" y="10206975"/>
            <a:ext cx="638726" cy="1053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246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Lilita One</vt:lpstr>
      <vt:lpstr>Open Sauce Sans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SBAR Template</dc:title>
  <cp:lastModifiedBy>HUONG NGUYEN THU</cp:lastModifiedBy>
  <cp:revision>3</cp:revision>
  <dcterms:created xsi:type="dcterms:W3CDTF">2006-08-16T00:00:00Z</dcterms:created>
  <dcterms:modified xsi:type="dcterms:W3CDTF">2023-03-30T03:58:23Z</dcterms:modified>
  <dc:identifier>DAFd-N-dqDE</dc:identifier>
</cp:coreProperties>
</file>