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SemiBold" pitchFamily="2" charset="0"/>
      <p:bold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1997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9255DC4-7E62-BFB7-B845-16756C14DAF7}"/>
              </a:ext>
            </a:extLst>
          </p:cNvPr>
          <p:cNvGrpSpPr/>
          <p:nvPr/>
        </p:nvGrpSpPr>
        <p:grpSpPr>
          <a:xfrm>
            <a:off x="217946" y="248847"/>
            <a:ext cx="7124108" cy="10194306"/>
            <a:chOff x="217946" y="248847"/>
            <a:chExt cx="7124108" cy="10194306"/>
          </a:xfrm>
        </p:grpSpPr>
        <p:sp>
          <p:nvSpPr>
            <p:cNvPr id="3" name="Freeform 3"/>
            <p:cNvSpPr/>
            <p:nvPr/>
          </p:nvSpPr>
          <p:spPr>
            <a:xfrm>
              <a:off x="217946" y="248847"/>
              <a:ext cx="7124108" cy="10194306"/>
            </a:xfrm>
            <a:custGeom>
              <a:avLst/>
              <a:gdLst/>
              <a:ahLst/>
              <a:cxnLst/>
              <a:rect l="l" t="t" r="r" b="b"/>
              <a:pathLst>
                <a:path w="35555439" h="50878377">
                  <a:moveTo>
                    <a:pt x="35555439" y="279400"/>
                  </a:moveTo>
                  <a:lnTo>
                    <a:pt x="35555439" y="0"/>
                  </a:lnTo>
                  <a:lnTo>
                    <a:pt x="0" y="0"/>
                  </a:lnTo>
                  <a:lnTo>
                    <a:pt x="0" y="50878377"/>
                  </a:lnTo>
                  <a:lnTo>
                    <a:pt x="35555439" y="50878377"/>
                  </a:lnTo>
                  <a:lnTo>
                    <a:pt x="35555439" y="279400"/>
                  </a:lnTo>
                  <a:close/>
                  <a:moveTo>
                    <a:pt x="35476700" y="279400"/>
                  </a:moveTo>
                  <a:lnTo>
                    <a:pt x="35476700" y="50799637"/>
                  </a:lnTo>
                  <a:lnTo>
                    <a:pt x="78740" y="50799637"/>
                  </a:lnTo>
                  <a:lnTo>
                    <a:pt x="78740" y="78740"/>
                  </a:lnTo>
                  <a:lnTo>
                    <a:pt x="35476700" y="78740"/>
                  </a:lnTo>
                  <a:lnTo>
                    <a:pt x="35476700" y="279400"/>
                  </a:lnTo>
                  <a:close/>
                </a:path>
              </a:pathLst>
            </a:custGeom>
            <a:solidFill>
              <a:srgbClr val="B2B2B2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217946" y="1568372"/>
              <a:ext cx="7119346" cy="0"/>
            </a:xfrm>
            <a:prstGeom prst="line">
              <a:avLst/>
            </a:prstGeom>
            <a:ln w="9525" cap="rnd">
              <a:solidFill>
                <a:srgbClr val="B2B2B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649928" y="528988"/>
              <a:ext cx="4735702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 spc="355" dirty="0">
                  <a:solidFill>
                    <a:srgbClr val="227637"/>
                  </a:solidFill>
                  <a:latin typeface="Montserrat SemiBold" pitchFamily="2" charset="0"/>
                </a:rPr>
                <a:t>PATIENT SBAR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82072" y="1751299"/>
              <a:ext cx="2731199" cy="179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 dirty="0">
                  <a:solidFill>
                    <a:srgbClr val="227637"/>
                  </a:solidFill>
                  <a:latin typeface="Montserrat SemiBold" pitchFamily="2" charset="0"/>
                </a:rPr>
                <a:t>SITUATION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82072" y="2075785"/>
              <a:ext cx="2335707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70"/>
                </a:lnSpc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Patient Name: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Jane Smith </a:t>
              </a:r>
            </a:p>
            <a:p>
              <a:pPr>
                <a:lnSpc>
                  <a:spcPts val="1870"/>
                </a:lnSpc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Date of Birth: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05/15/1980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857074" y="2061497"/>
              <a:ext cx="2335707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70"/>
                </a:lnSpc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Room Number: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123 </a:t>
              </a:r>
            </a:p>
            <a:p>
              <a:pPr>
                <a:lnSpc>
                  <a:spcPts val="1870"/>
                </a:lnSpc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Admission Date: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03/01/2023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217946" y="3075843"/>
              <a:ext cx="7099026" cy="0"/>
            </a:xfrm>
            <a:prstGeom prst="line">
              <a:avLst/>
            </a:prstGeom>
            <a:ln w="12700" cap="rnd">
              <a:solidFill>
                <a:srgbClr val="B2B2B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677309" y="3297580"/>
              <a:ext cx="1364734" cy="179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 dirty="0">
                  <a:solidFill>
                    <a:srgbClr val="227637"/>
                  </a:solidFill>
                  <a:latin typeface="Montserrat SemiBold" pitchFamily="2" charset="0"/>
                </a:rPr>
                <a:t>BACKGROUND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82072" y="3642537"/>
              <a:ext cx="6121929" cy="1192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Reason for admission: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Acute exacerbation of COPD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Medical History: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COPD, hypertension, hyperlipidemia, type 2 diabetes mellitus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Medications: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Albuterol, Symbicort, Lisinopril, Atorvastatin, Metformin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Allergies: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No known allergies</a:t>
              </a:r>
            </a:p>
            <a:p>
              <a:pPr marL="237490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Code status: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Full code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222708" y="5328395"/>
              <a:ext cx="7099026" cy="0"/>
            </a:xfrm>
            <a:prstGeom prst="line">
              <a:avLst/>
            </a:prstGeom>
            <a:ln w="12700" cap="rnd">
              <a:solidFill>
                <a:srgbClr val="B2B2B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682071" y="5517875"/>
              <a:ext cx="2731199" cy="179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>
                  <a:solidFill>
                    <a:srgbClr val="227637"/>
                  </a:solidFill>
                  <a:latin typeface="Montserrat SemiBold" pitchFamily="2" charset="0"/>
                </a:rPr>
                <a:t>ASSESSMENT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82071" y="5806360"/>
              <a:ext cx="6121929" cy="2167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Respiratory rate: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22 breaths per minute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Oxygen saturation: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88% on room air, 92% on 2L nasal cannula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Lung sounds: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Decreased breath sounds in bilateral lung bases, with inspiratory and expiratory wheezes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Heart rate: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92 beats per minute, regular rhythm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Blood pressure: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148/90 mmHg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Temperature: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98.6°F (37°C)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Blood glucose: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182 mg/dL</a:t>
              </a:r>
            </a:p>
            <a:p>
              <a:pPr marL="237490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i="1" spc="97" dirty="0">
                  <a:solidFill>
                    <a:srgbClr val="49413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Mental status: </a:t>
              </a:r>
              <a:r>
                <a:rPr lang="en-US" sz="1100" spc="97" dirty="0">
                  <a:solidFill>
                    <a:srgbClr val="494137"/>
                  </a:solidFill>
                  <a:latin typeface="Roboto"/>
                </a:rPr>
                <a:t>Alert and oriented x3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217946" y="8406618"/>
              <a:ext cx="7103788" cy="0"/>
            </a:xfrm>
            <a:prstGeom prst="line">
              <a:avLst/>
            </a:prstGeom>
            <a:ln w="12700" cap="rnd">
              <a:solidFill>
                <a:srgbClr val="B2B2B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682072" y="8569603"/>
              <a:ext cx="2810711" cy="179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spc="97">
                  <a:solidFill>
                    <a:srgbClr val="227637"/>
                  </a:solidFill>
                  <a:latin typeface="Montserrat SemiBold" pitchFamily="2" charset="0"/>
                </a:rPr>
                <a:t>RECOMMENDATION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49928" y="8855988"/>
              <a:ext cx="6121928" cy="111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spc="97">
                  <a:solidFill>
                    <a:srgbClr val="494137"/>
                  </a:solidFill>
                  <a:latin typeface="Roboto"/>
                </a:rPr>
                <a:t>Administer nebulized albuterol as ordered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spc="97">
                  <a:solidFill>
                    <a:srgbClr val="494137"/>
                  </a:solidFill>
                  <a:latin typeface="Roboto"/>
                </a:rPr>
                <a:t>Increase oxygen to 3L nasal cannula and titrate to keep saturation &gt;92%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spc="97">
                  <a:solidFill>
                    <a:srgbClr val="494137"/>
                  </a:solidFill>
                  <a:latin typeface="Roboto"/>
                </a:rPr>
                <a:t>Administer 40mg furosemide IV as ordered</a:t>
              </a:r>
            </a:p>
            <a:p>
              <a:pPr marL="237491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spc="97">
                  <a:solidFill>
                    <a:srgbClr val="494137"/>
                  </a:solidFill>
                  <a:latin typeface="Roboto"/>
                </a:rPr>
                <a:t>Monitor closely for signs of respiratory distress</a:t>
              </a:r>
            </a:p>
            <a:p>
              <a:pPr marL="237490" lvl="1" indent="-118745">
                <a:lnSpc>
                  <a:spcPts val="1870"/>
                </a:lnSpc>
                <a:buFont typeface="Arial"/>
                <a:buChar char="•"/>
              </a:pPr>
              <a:r>
                <a:rPr lang="en-US" sz="1100" spc="97">
                  <a:solidFill>
                    <a:srgbClr val="494137"/>
                  </a:solidFill>
                  <a:latin typeface="Roboto"/>
                </a:rPr>
                <a:t>Notify provider of patient's current status and changes in condition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22712" y="1018500"/>
              <a:ext cx="638726" cy="1053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185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SemiBold</vt:lpstr>
      <vt:lpstr>Arial</vt:lpstr>
      <vt:lpstr>Roboto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SBAR Template</dc:title>
  <cp:lastModifiedBy>HUONG NGUYEN THU</cp:lastModifiedBy>
  <cp:revision>2</cp:revision>
  <dcterms:created xsi:type="dcterms:W3CDTF">2006-08-16T00:00:00Z</dcterms:created>
  <dcterms:modified xsi:type="dcterms:W3CDTF">2023-03-30T02:09:38Z</dcterms:modified>
  <dc:identifier>DAFd-N-dqDE</dc:identifier>
</cp:coreProperties>
</file>