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Manrope" pitchFamily="2" charset="0"/>
      <p:regular r:id="rId7"/>
      <p:bold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9" d="100"/>
          <a:sy n="39" d="100"/>
        </p:scale>
        <p:origin x="2194" y="5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1110875" y="622300"/>
            <a:ext cx="5338249" cy="469185"/>
          </a:xfrm>
          <a:prstGeom prst="rect">
            <a:avLst/>
          </a:prstGeom>
        </p:spPr>
        <p:txBody>
          <a:bodyPr lIns="0" tIns="0" rIns="0" bIns="0" rtlCol="0" anchor="t">
            <a:spAutoFit/>
          </a:bodyPr>
          <a:lstStyle/>
          <a:p>
            <a:pPr algn="ctr">
              <a:lnSpc>
                <a:spcPts val="3614"/>
              </a:lnSpc>
            </a:pPr>
            <a:r>
              <a:rPr lang="en-US" sz="3285" b="1" dirty="0">
                <a:solidFill>
                  <a:srgbClr val="000000"/>
                </a:solidFill>
                <a:latin typeface="Manrope" pitchFamily="2" charset="0"/>
              </a:rPr>
              <a:t> Mental Health SBAR</a:t>
            </a:r>
          </a:p>
        </p:txBody>
      </p:sp>
      <p:grpSp>
        <p:nvGrpSpPr>
          <p:cNvPr id="34" name="Group 33">
            <a:extLst>
              <a:ext uri="{FF2B5EF4-FFF2-40B4-BE49-F238E27FC236}">
                <a16:creationId xmlns:a16="http://schemas.microsoft.com/office/drawing/2014/main" id="{AC5C3D70-4295-6F86-E85B-702D00D10C02}"/>
              </a:ext>
            </a:extLst>
          </p:cNvPr>
          <p:cNvGrpSpPr/>
          <p:nvPr/>
        </p:nvGrpSpPr>
        <p:grpSpPr>
          <a:xfrm>
            <a:off x="574837" y="1267916"/>
            <a:ext cx="6400800" cy="2405328"/>
            <a:chOff x="577850" y="1160191"/>
            <a:chExt cx="6400800" cy="2405328"/>
          </a:xfrm>
        </p:grpSpPr>
        <p:sp>
          <p:nvSpPr>
            <p:cNvPr id="4" name="Freeform 4"/>
            <p:cNvSpPr/>
            <p:nvPr/>
          </p:nvSpPr>
          <p:spPr>
            <a:xfrm>
              <a:off x="577850" y="1166217"/>
              <a:ext cx="6400800" cy="2393276"/>
            </a:xfrm>
            <a:custGeom>
              <a:avLst/>
              <a:gdLst/>
              <a:ahLst/>
              <a:cxnLst/>
              <a:rect l="l" t="t" r="r" b="b"/>
              <a:pathLst>
                <a:path w="68061963" h="28750728">
                  <a:moveTo>
                    <a:pt x="0" y="0"/>
                  </a:moveTo>
                  <a:lnTo>
                    <a:pt x="68061963" y="0"/>
                  </a:lnTo>
                  <a:lnTo>
                    <a:pt x="68061963" y="28750728"/>
                  </a:lnTo>
                  <a:lnTo>
                    <a:pt x="0" y="28750728"/>
                  </a:lnTo>
                  <a:lnTo>
                    <a:pt x="0" y="0"/>
                  </a:lnTo>
                  <a:close/>
                </a:path>
              </a:pathLst>
            </a:custGeom>
            <a:solidFill>
              <a:srgbClr val="F2E7D5"/>
            </a:solidFill>
          </p:spPr>
        </p:sp>
        <p:sp>
          <p:nvSpPr>
            <p:cNvPr id="5" name="Freeform 5"/>
            <p:cNvSpPr/>
            <p:nvPr/>
          </p:nvSpPr>
          <p:spPr>
            <a:xfrm>
              <a:off x="577850" y="1160191"/>
              <a:ext cx="6400800" cy="2405328"/>
            </a:xfrm>
            <a:custGeom>
              <a:avLst/>
              <a:gdLst/>
              <a:ahLst/>
              <a:cxnLst/>
              <a:rect l="l" t="t" r="r" b="b"/>
              <a:pathLst>
                <a:path w="68206739" h="28895511">
                  <a:moveTo>
                    <a:pt x="68061960" y="28750729"/>
                  </a:moveTo>
                  <a:lnTo>
                    <a:pt x="68206739" y="28750729"/>
                  </a:lnTo>
                  <a:lnTo>
                    <a:pt x="68206739" y="28895511"/>
                  </a:lnTo>
                  <a:lnTo>
                    <a:pt x="68061960" y="28895511"/>
                  </a:lnTo>
                  <a:lnTo>
                    <a:pt x="68061960" y="28750729"/>
                  </a:lnTo>
                  <a:close/>
                  <a:moveTo>
                    <a:pt x="0" y="144780"/>
                  </a:moveTo>
                  <a:lnTo>
                    <a:pt x="144780" y="144780"/>
                  </a:lnTo>
                  <a:lnTo>
                    <a:pt x="144780" y="28750729"/>
                  </a:lnTo>
                  <a:lnTo>
                    <a:pt x="0" y="28750729"/>
                  </a:lnTo>
                  <a:lnTo>
                    <a:pt x="0" y="144780"/>
                  </a:lnTo>
                  <a:close/>
                  <a:moveTo>
                    <a:pt x="0" y="28750729"/>
                  </a:moveTo>
                  <a:lnTo>
                    <a:pt x="144780" y="28750729"/>
                  </a:lnTo>
                  <a:lnTo>
                    <a:pt x="144780" y="28895511"/>
                  </a:lnTo>
                  <a:lnTo>
                    <a:pt x="0" y="28895511"/>
                  </a:lnTo>
                  <a:lnTo>
                    <a:pt x="0" y="28750729"/>
                  </a:lnTo>
                  <a:close/>
                  <a:moveTo>
                    <a:pt x="68061960" y="144780"/>
                  </a:moveTo>
                  <a:lnTo>
                    <a:pt x="68206739" y="144780"/>
                  </a:lnTo>
                  <a:lnTo>
                    <a:pt x="68206739" y="28750729"/>
                  </a:lnTo>
                  <a:lnTo>
                    <a:pt x="68061960" y="28750729"/>
                  </a:lnTo>
                  <a:lnTo>
                    <a:pt x="68061960" y="144780"/>
                  </a:lnTo>
                  <a:close/>
                  <a:moveTo>
                    <a:pt x="144780" y="28750729"/>
                  </a:moveTo>
                  <a:lnTo>
                    <a:pt x="68061960" y="28750729"/>
                  </a:lnTo>
                  <a:lnTo>
                    <a:pt x="68061960" y="28895511"/>
                  </a:lnTo>
                  <a:lnTo>
                    <a:pt x="144780" y="28895511"/>
                  </a:lnTo>
                  <a:lnTo>
                    <a:pt x="144780" y="28750729"/>
                  </a:lnTo>
                  <a:close/>
                  <a:moveTo>
                    <a:pt x="68061960" y="0"/>
                  </a:moveTo>
                  <a:lnTo>
                    <a:pt x="68206739" y="0"/>
                  </a:lnTo>
                  <a:lnTo>
                    <a:pt x="68206739" y="144780"/>
                  </a:lnTo>
                  <a:lnTo>
                    <a:pt x="68061960" y="144780"/>
                  </a:lnTo>
                  <a:lnTo>
                    <a:pt x="68061960" y="0"/>
                  </a:lnTo>
                  <a:close/>
                  <a:moveTo>
                    <a:pt x="0" y="0"/>
                  </a:moveTo>
                  <a:lnTo>
                    <a:pt x="144780" y="0"/>
                  </a:lnTo>
                  <a:lnTo>
                    <a:pt x="144780" y="144780"/>
                  </a:lnTo>
                  <a:lnTo>
                    <a:pt x="0" y="144780"/>
                  </a:lnTo>
                  <a:lnTo>
                    <a:pt x="0" y="0"/>
                  </a:lnTo>
                  <a:close/>
                  <a:moveTo>
                    <a:pt x="144780" y="0"/>
                  </a:moveTo>
                  <a:lnTo>
                    <a:pt x="68061960" y="0"/>
                  </a:lnTo>
                  <a:lnTo>
                    <a:pt x="68061960" y="144780"/>
                  </a:lnTo>
                  <a:lnTo>
                    <a:pt x="144780" y="144780"/>
                  </a:lnTo>
                  <a:lnTo>
                    <a:pt x="144780" y="0"/>
                  </a:lnTo>
                  <a:close/>
                </a:path>
              </a:pathLst>
            </a:custGeom>
            <a:solidFill>
              <a:srgbClr val="000000"/>
            </a:solidFill>
          </p:spPr>
        </p:sp>
        <p:sp>
          <p:nvSpPr>
            <p:cNvPr id="6" name="AutoShape 6"/>
            <p:cNvSpPr/>
            <p:nvPr/>
          </p:nvSpPr>
          <p:spPr>
            <a:xfrm>
              <a:off x="577850" y="1556687"/>
              <a:ext cx="6400800" cy="0"/>
            </a:xfrm>
            <a:prstGeom prst="line">
              <a:avLst/>
            </a:prstGeom>
            <a:ln w="9525" cap="flat">
              <a:solidFill>
                <a:srgbClr val="000000"/>
              </a:solidFill>
              <a:prstDash val="solid"/>
              <a:headEnd type="none" w="sm" len="sm"/>
              <a:tailEnd type="none" w="sm" len="sm"/>
            </a:ln>
          </p:spPr>
        </p:sp>
        <p:sp>
          <p:nvSpPr>
            <p:cNvPr id="7" name="TextBox 7"/>
            <p:cNvSpPr txBox="1"/>
            <p:nvPr/>
          </p:nvSpPr>
          <p:spPr>
            <a:xfrm>
              <a:off x="2863388" y="1240119"/>
              <a:ext cx="1829725" cy="217495"/>
            </a:xfrm>
            <a:prstGeom prst="rect">
              <a:avLst/>
            </a:prstGeom>
          </p:spPr>
          <p:txBody>
            <a:bodyPr lIns="0" tIns="0" rIns="0" bIns="0" rtlCol="0" anchor="t">
              <a:spAutoFit/>
            </a:bodyPr>
            <a:lstStyle/>
            <a:p>
              <a:pPr algn="ctr">
                <a:lnSpc>
                  <a:spcPts val="1839"/>
                </a:lnSpc>
                <a:spcBef>
                  <a:spcPct val="0"/>
                </a:spcBef>
              </a:pPr>
              <a:r>
                <a:rPr lang="en-US" sz="1314" b="1" spc="65" dirty="0">
                  <a:solidFill>
                    <a:srgbClr val="000000"/>
                  </a:solidFill>
                  <a:latin typeface="Manrope" pitchFamily="2" charset="0"/>
                </a:rPr>
                <a:t>SITUATION</a:t>
              </a:r>
            </a:p>
          </p:txBody>
        </p:sp>
        <p:sp>
          <p:nvSpPr>
            <p:cNvPr id="8" name="TextBox 8"/>
            <p:cNvSpPr txBox="1"/>
            <p:nvPr/>
          </p:nvSpPr>
          <p:spPr>
            <a:xfrm>
              <a:off x="873804" y="1707412"/>
              <a:ext cx="5808892" cy="1715662"/>
            </a:xfrm>
            <a:prstGeom prst="rect">
              <a:avLst/>
            </a:prstGeom>
          </p:spPr>
          <p:txBody>
            <a:bodyPr wrap="square" lIns="0" tIns="0" rIns="0" bIns="0" rtlCol="0" anchor="t">
              <a:spAutoFit/>
            </a:bodyPr>
            <a:lstStyle/>
            <a:p>
              <a:pPr>
                <a:lnSpc>
                  <a:spcPts val="1520"/>
                </a:lnSpc>
              </a:pPr>
              <a:r>
                <a:rPr lang="en-US" sz="844" b="1" dirty="0">
                  <a:solidFill>
                    <a:srgbClr val="000000"/>
                  </a:solidFill>
                  <a:latin typeface="Manrope" pitchFamily="2" charset="0"/>
                </a:rPr>
                <a:t>Patient Name: </a:t>
              </a:r>
              <a:r>
                <a:rPr lang="en-US" sz="844" dirty="0">
                  <a:solidFill>
                    <a:srgbClr val="000000"/>
                  </a:solidFill>
                  <a:latin typeface="Manrope" pitchFamily="2" charset="0"/>
                </a:rPr>
                <a:t>John Doe</a:t>
              </a:r>
            </a:p>
            <a:p>
              <a:pPr>
                <a:lnSpc>
                  <a:spcPts val="1520"/>
                </a:lnSpc>
              </a:pPr>
              <a:r>
                <a:rPr lang="en-US" sz="844" b="1" dirty="0">
                  <a:solidFill>
                    <a:srgbClr val="000000"/>
                  </a:solidFill>
                  <a:latin typeface="Manrope" pitchFamily="2" charset="0"/>
                </a:rPr>
                <a:t>Medical Record Number: </a:t>
              </a:r>
              <a:r>
                <a:rPr lang="en-US" sz="844" dirty="0">
                  <a:solidFill>
                    <a:srgbClr val="000000"/>
                  </a:solidFill>
                  <a:latin typeface="Manrope" pitchFamily="2" charset="0"/>
                </a:rPr>
                <a:t>123456</a:t>
              </a:r>
            </a:p>
            <a:p>
              <a:pPr>
                <a:lnSpc>
                  <a:spcPts val="1520"/>
                </a:lnSpc>
              </a:pPr>
              <a:r>
                <a:rPr lang="en-US" sz="844" b="1" dirty="0">
                  <a:solidFill>
                    <a:srgbClr val="000000"/>
                  </a:solidFill>
                  <a:latin typeface="Manrope" pitchFamily="2" charset="0"/>
                </a:rPr>
                <a:t>Reason for Admission: </a:t>
              </a:r>
              <a:r>
                <a:rPr lang="en-US" sz="844" dirty="0">
                  <a:solidFill>
                    <a:srgbClr val="000000"/>
                  </a:solidFill>
                  <a:latin typeface="Manrope" pitchFamily="2" charset="0"/>
                </a:rPr>
                <a:t>Suicidal ideation and depressive symptoms</a:t>
              </a:r>
            </a:p>
            <a:p>
              <a:pPr>
                <a:lnSpc>
                  <a:spcPts val="1520"/>
                </a:lnSpc>
              </a:pPr>
              <a:r>
                <a:rPr lang="en-US" sz="844" b="1" dirty="0">
                  <a:solidFill>
                    <a:srgbClr val="000000"/>
                  </a:solidFill>
                  <a:latin typeface="Manrope" pitchFamily="2" charset="0"/>
                </a:rPr>
                <a:t>Current Diagnosis: </a:t>
              </a:r>
              <a:r>
                <a:rPr lang="en-US" sz="844" dirty="0">
                  <a:solidFill>
                    <a:srgbClr val="000000"/>
                  </a:solidFill>
                  <a:latin typeface="Manrope" pitchFamily="2" charset="0"/>
                </a:rPr>
                <a:t>Major Depressive Disorder</a:t>
              </a:r>
            </a:p>
            <a:p>
              <a:pPr>
                <a:lnSpc>
                  <a:spcPts val="1520"/>
                </a:lnSpc>
              </a:pPr>
              <a:r>
                <a:rPr lang="en-US" sz="844" b="1" dirty="0">
                  <a:solidFill>
                    <a:srgbClr val="000000"/>
                  </a:solidFill>
                  <a:latin typeface="Manrope" pitchFamily="2" charset="0"/>
                </a:rPr>
                <a:t>Current Medications: </a:t>
              </a:r>
              <a:r>
                <a:rPr lang="en-US" sz="844" dirty="0">
                  <a:solidFill>
                    <a:srgbClr val="000000"/>
                  </a:solidFill>
                  <a:latin typeface="Manrope" pitchFamily="2" charset="0"/>
                </a:rPr>
                <a:t>Lexapro 10mg daily, Ativan PRN for anxiety</a:t>
              </a:r>
            </a:p>
            <a:p>
              <a:pPr>
                <a:lnSpc>
                  <a:spcPts val="1520"/>
                </a:lnSpc>
              </a:pPr>
              <a:r>
                <a:rPr lang="en-US" sz="844" b="1" dirty="0">
                  <a:solidFill>
                    <a:srgbClr val="000000"/>
                  </a:solidFill>
                  <a:latin typeface="Manrope" pitchFamily="2" charset="0"/>
                </a:rPr>
                <a:t>Allergies: </a:t>
              </a:r>
              <a:r>
                <a:rPr lang="en-US" sz="844" dirty="0">
                  <a:solidFill>
                    <a:srgbClr val="000000"/>
                  </a:solidFill>
                  <a:latin typeface="Manrope" pitchFamily="2" charset="0"/>
                </a:rPr>
                <a:t>None reported</a:t>
              </a:r>
            </a:p>
            <a:p>
              <a:pPr>
                <a:lnSpc>
                  <a:spcPts val="1520"/>
                </a:lnSpc>
              </a:pPr>
              <a:r>
                <a:rPr lang="en-US" sz="844" b="1" dirty="0">
                  <a:solidFill>
                    <a:srgbClr val="000000"/>
                  </a:solidFill>
                  <a:latin typeface="Manrope" pitchFamily="2" charset="0"/>
                </a:rPr>
                <a:t>Other Medical Conditions: </a:t>
              </a:r>
              <a:r>
                <a:rPr lang="en-US" sz="844" dirty="0">
                  <a:solidFill>
                    <a:srgbClr val="000000"/>
                  </a:solidFill>
                  <a:latin typeface="Manrope" pitchFamily="2" charset="0"/>
                </a:rPr>
                <a:t>Hypertension, history of alcohol use disorder</a:t>
              </a:r>
            </a:p>
            <a:p>
              <a:pPr>
                <a:lnSpc>
                  <a:spcPts val="1520"/>
                </a:lnSpc>
              </a:pPr>
              <a:r>
                <a:rPr lang="en-US" sz="844" b="1" dirty="0">
                  <a:solidFill>
                    <a:srgbClr val="000000"/>
                  </a:solidFill>
                  <a:latin typeface="Manrope" pitchFamily="2" charset="0"/>
                </a:rPr>
                <a:t>Current Symptoms: </a:t>
              </a:r>
              <a:r>
                <a:rPr lang="en-US" sz="844" dirty="0">
                  <a:solidFill>
                    <a:srgbClr val="000000"/>
                  </a:solidFill>
                  <a:latin typeface="Manrope" pitchFamily="2" charset="0"/>
                </a:rPr>
                <a:t>Patient reports feeling hopeless, worthless, and having thoughts of suicide. Has trouble sleeping and eating regularly. Reports feeling overwhelmed by daily tasks.</a:t>
              </a:r>
            </a:p>
          </p:txBody>
        </p:sp>
        <p:sp>
          <p:nvSpPr>
            <p:cNvPr id="9" name="TextBox 9"/>
            <p:cNvSpPr txBox="1"/>
            <p:nvPr/>
          </p:nvSpPr>
          <p:spPr>
            <a:xfrm>
              <a:off x="3874413" y="1674485"/>
              <a:ext cx="2048826" cy="365165"/>
            </a:xfrm>
            <a:prstGeom prst="rect">
              <a:avLst/>
            </a:prstGeom>
          </p:spPr>
          <p:txBody>
            <a:bodyPr lIns="0" tIns="0" rIns="0" bIns="0" rtlCol="0" anchor="t">
              <a:spAutoFit/>
            </a:bodyPr>
            <a:lstStyle/>
            <a:p>
              <a:pPr>
                <a:lnSpc>
                  <a:spcPts val="1520"/>
                </a:lnSpc>
              </a:pPr>
              <a:r>
                <a:rPr lang="en-US" sz="844" b="1" dirty="0">
                  <a:solidFill>
                    <a:srgbClr val="000000"/>
                  </a:solidFill>
                  <a:latin typeface="Manrope" pitchFamily="2" charset="0"/>
                </a:rPr>
                <a:t>Date of Birth: </a:t>
              </a:r>
              <a:r>
                <a:rPr lang="en-US" sz="844" dirty="0">
                  <a:solidFill>
                    <a:srgbClr val="000000"/>
                  </a:solidFill>
                  <a:latin typeface="Manrope" pitchFamily="2" charset="0"/>
                </a:rPr>
                <a:t>01/01/1955</a:t>
              </a:r>
            </a:p>
            <a:p>
              <a:pPr>
                <a:lnSpc>
                  <a:spcPts val="1520"/>
                </a:lnSpc>
              </a:pPr>
              <a:r>
                <a:rPr lang="en-US" sz="844" b="1" dirty="0">
                  <a:solidFill>
                    <a:srgbClr val="000000"/>
                  </a:solidFill>
                  <a:latin typeface="Manrope" pitchFamily="2" charset="0"/>
                </a:rPr>
                <a:t>Date of Admission: </a:t>
              </a:r>
              <a:r>
                <a:rPr lang="en-US" sz="844" dirty="0">
                  <a:solidFill>
                    <a:srgbClr val="000000"/>
                  </a:solidFill>
                  <a:latin typeface="Manrope" pitchFamily="2" charset="0"/>
                </a:rPr>
                <a:t>03/22/2023</a:t>
              </a:r>
            </a:p>
          </p:txBody>
        </p:sp>
      </p:grpSp>
      <p:grpSp>
        <p:nvGrpSpPr>
          <p:cNvPr id="33" name="Group 32">
            <a:extLst>
              <a:ext uri="{FF2B5EF4-FFF2-40B4-BE49-F238E27FC236}">
                <a16:creationId xmlns:a16="http://schemas.microsoft.com/office/drawing/2014/main" id="{A2EB65A5-02C2-9818-0DDA-F1BFA20EDD75}"/>
              </a:ext>
            </a:extLst>
          </p:cNvPr>
          <p:cNvGrpSpPr/>
          <p:nvPr/>
        </p:nvGrpSpPr>
        <p:grpSpPr>
          <a:xfrm>
            <a:off x="574837" y="3923681"/>
            <a:ext cx="6400800" cy="2288146"/>
            <a:chOff x="577850" y="3744356"/>
            <a:chExt cx="6400800" cy="2288146"/>
          </a:xfrm>
        </p:grpSpPr>
        <p:sp>
          <p:nvSpPr>
            <p:cNvPr id="11" name="Freeform 11"/>
            <p:cNvSpPr/>
            <p:nvPr/>
          </p:nvSpPr>
          <p:spPr>
            <a:xfrm>
              <a:off x="577850" y="3750383"/>
              <a:ext cx="6400800" cy="2282118"/>
            </a:xfrm>
            <a:custGeom>
              <a:avLst/>
              <a:gdLst/>
              <a:ahLst/>
              <a:cxnLst/>
              <a:rect l="l" t="t" r="r" b="b"/>
              <a:pathLst>
                <a:path w="68061963" h="31006525">
                  <a:moveTo>
                    <a:pt x="0" y="0"/>
                  </a:moveTo>
                  <a:lnTo>
                    <a:pt x="68061963" y="0"/>
                  </a:lnTo>
                  <a:lnTo>
                    <a:pt x="68061963" y="31006525"/>
                  </a:lnTo>
                  <a:lnTo>
                    <a:pt x="0" y="31006525"/>
                  </a:lnTo>
                  <a:lnTo>
                    <a:pt x="0" y="0"/>
                  </a:lnTo>
                  <a:close/>
                </a:path>
              </a:pathLst>
            </a:custGeom>
            <a:solidFill>
              <a:srgbClr val="CDDFD7"/>
            </a:solidFill>
          </p:spPr>
        </p:sp>
        <p:sp>
          <p:nvSpPr>
            <p:cNvPr id="12" name="Freeform 12"/>
            <p:cNvSpPr/>
            <p:nvPr/>
          </p:nvSpPr>
          <p:spPr>
            <a:xfrm>
              <a:off x="577850" y="3744356"/>
              <a:ext cx="6400800" cy="2288146"/>
            </a:xfrm>
            <a:custGeom>
              <a:avLst/>
              <a:gdLst/>
              <a:ahLst/>
              <a:cxnLst/>
              <a:rect l="l" t="t" r="r" b="b"/>
              <a:pathLst>
                <a:path w="68206739" h="31151305">
                  <a:moveTo>
                    <a:pt x="68061960" y="31006526"/>
                  </a:moveTo>
                  <a:lnTo>
                    <a:pt x="68206739" y="31006526"/>
                  </a:lnTo>
                  <a:lnTo>
                    <a:pt x="68206739" y="31151305"/>
                  </a:lnTo>
                  <a:lnTo>
                    <a:pt x="68061960" y="31151305"/>
                  </a:lnTo>
                  <a:lnTo>
                    <a:pt x="68061960" y="31006526"/>
                  </a:lnTo>
                  <a:close/>
                  <a:moveTo>
                    <a:pt x="0" y="144780"/>
                  </a:moveTo>
                  <a:lnTo>
                    <a:pt x="144780" y="144780"/>
                  </a:lnTo>
                  <a:lnTo>
                    <a:pt x="144780" y="31006526"/>
                  </a:lnTo>
                  <a:lnTo>
                    <a:pt x="0" y="31006526"/>
                  </a:lnTo>
                  <a:lnTo>
                    <a:pt x="0" y="144780"/>
                  </a:lnTo>
                  <a:close/>
                  <a:moveTo>
                    <a:pt x="0" y="31006526"/>
                  </a:moveTo>
                  <a:lnTo>
                    <a:pt x="144780" y="31006526"/>
                  </a:lnTo>
                  <a:lnTo>
                    <a:pt x="144780" y="31151305"/>
                  </a:lnTo>
                  <a:lnTo>
                    <a:pt x="0" y="31151305"/>
                  </a:lnTo>
                  <a:lnTo>
                    <a:pt x="0" y="31006526"/>
                  </a:lnTo>
                  <a:close/>
                  <a:moveTo>
                    <a:pt x="68061960" y="144780"/>
                  </a:moveTo>
                  <a:lnTo>
                    <a:pt x="68206739" y="144780"/>
                  </a:lnTo>
                  <a:lnTo>
                    <a:pt x="68206739" y="31006526"/>
                  </a:lnTo>
                  <a:lnTo>
                    <a:pt x="68061960" y="31006526"/>
                  </a:lnTo>
                  <a:lnTo>
                    <a:pt x="68061960" y="144780"/>
                  </a:lnTo>
                  <a:close/>
                  <a:moveTo>
                    <a:pt x="144780" y="31006526"/>
                  </a:moveTo>
                  <a:lnTo>
                    <a:pt x="68061960" y="31006526"/>
                  </a:lnTo>
                  <a:lnTo>
                    <a:pt x="68061960" y="31151305"/>
                  </a:lnTo>
                  <a:lnTo>
                    <a:pt x="144780" y="31151305"/>
                  </a:lnTo>
                  <a:lnTo>
                    <a:pt x="144780" y="31006526"/>
                  </a:lnTo>
                  <a:close/>
                  <a:moveTo>
                    <a:pt x="68061960" y="0"/>
                  </a:moveTo>
                  <a:lnTo>
                    <a:pt x="68206739" y="0"/>
                  </a:lnTo>
                  <a:lnTo>
                    <a:pt x="68206739" y="144780"/>
                  </a:lnTo>
                  <a:lnTo>
                    <a:pt x="68061960" y="144780"/>
                  </a:lnTo>
                  <a:lnTo>
                    <a:pt x="68061960" y="0"/>
                  </a:lnTo>
                  <a:close/>
                  <a:moveTo>
                    <a:pt x="0" y="0"/>
                  </a:moveTo>
                  <a:lnTo>
                    <a:pt x="144780" y="0"/>
                  </a:lnTo>
                  <a:lnTo>
                    <a:pt x="144780" y="144780"/>
                  </a:lnTo>
                  <a:lnTo>
                    <a:pt x="0" y="144780"/>
                  </a:lnTo>
                  <a:lnTo>
                    <a:pt x="0" y="0"/>
                  </a:lnTo>
                  <a:close/>
                  <a:moveTo>
                    <a:pt x="144780" y="0"/>
                  </a:moveTo>
                  <a:lnTo>
                    <a:pt x="68061960" y="0"/>
                  </a:lnTo>
                  <a:lnTo>
                    <a:pt x="68061960" y="144780"/>
                  </a:lnTo>
                  <a:lnTo>
                    <a:pt x="144780" y="144780"/>
                  </a:lnTo>
                  <a:lnTo>
                    <a:pt x="144780" y="0"/>
                  </a:lnTo>
                  <a:close/>
                </a:path>
              </a:pathLst>
            </a:custGeom>
            <a:solidFill>
              <a:srgbClr val="000000"/>
            </a:solidFill>
          </p:spPr>
        </p:sp>
        <p:sp>
          <p:nvSpPr>
            <p:cNvPr id="13" name="AutoShape 13"/>
            <p:cNvSpPr/>
            <p:nvPr/>
          </p:nvSpPr>
          <p:spPr>
            <a:xfrm>
              <a:off x="577850" y="4140851"/>
              <a:ext cx="6400800" cy="0"/>
            </a:xfrm>
            <a:prstGeom prst="line">
              <a:avLst/>
            </a:prstGeom>
            <a:ln w="9525" cap="flat">
              <a:solidFill>
                <a:srgbClr val="000000"/>
              </a:solidFill>
              <a:prstDash val="solid"/>
              <a:headEnd type="none" w="sm" len="sm"/>
              <a:tailEnd type="none" w="sm" len="sm"/>
            </a:ln>
          </p:spPr>
        </p:sp>
        <p:sp>
          <p:nvSpPr>
            <p:cNvPr id="14" name="TextBox 14"/>
            <p:cNvSpPr txBox="1"/>
            <p:nvPr/>
          </p:nvSpPr>
          <p:spPr>
            <a:xfrm>
              <a:off x="2863388" y="3824282"/>
              <a:ext cx="1829725" cy="217495"/>
            </a:xfrm>
            <a:prstGeom prst="rect">
              <a:avLst/>
            </a:prstGeom>
          </p:spPr>
          <p:txBody>
            <a:bodyPr lIns="0" tIns="0" rIns="0" bIns="0" rtlCol="0" anchor="t">
              <a:spAutoFit/>
            </a:bodyPr>
            <a:lstStyle/>
            <a:p>
              <a:pPr algn="ctr">
                <a:lnSpc>
                  <a:spcPts val="1839"/>
                </a:lnSpc>
                <a:spcBef>
                  <a:spcPct val="0"/>
                </a:spcBef>
              </a:pPr>
              <a:r>
                <a:rPr lang="en-US" sz="1314" b="1" spc="65" dirty="0">
                  <a:solidFill>
                    <a:srgbClr val="000000"/>
                  </a:solidFill>
                  <a:latin typeface="Manrope" pitchFamily="2" charset="0"/>
                </a:rPr>
                <a:t>BACKGROUND</a:t>
              </a:r>
            </a:p>
          </p:txBody>
        </p:sp>
        <p:sp>
          <p:nvSpPr>
            <p:cNvPr id="15" name="TextBox 15"/>
            <p:cNvSpPr txBox="1"/>
            <p:nvPr/>
          </p:nvSpPr>
          <p:spPr>
            <a:xfrm>
              <a:off x="873804" y="4292541"/>
              <a:ext cx="5808892" cy="1519327"/>
            </a:xfrm>
            <a:prstGeom prst="rect">
              <a:avLst/>
            </a:prstGeom>
          </p:spPr>
          <p:txBody>
            <a:bodyPr wrap="square" lIns="0" tIns="0" rIns="0" bIns="0" rtlCol="0" anchor="t">
              <a:spAutoFit/>
            </a:bodyPr>
            <a:lstStyle/>
            <a:p>
              <a:pPr>
                <a:lnSpc>
                  <a:spcPts val="1520"/>
                </a:lnSpc>
              </a:pPr>
              <a:r>
                <a:rPr lang="en-US" sz="844" b="1" dirty="0">
                  <a:solidFill>
                    <a:srgbClr val="000000"/>
                  </a:solidFill>
                  <a:latin typeface="Manrope" pitchFamily="2" charset="0"/>
                </a:rPr>
                <a:t>Patient history: </a:t>
              </a:r>
              <a:r>
                <a:rPr lang="en-US" sz="844" dirty="0">
                  <a:solidFill>
                    <a:srgbClr val="000000"/>
                  </a:solidFill>
                  <a:latin typeface="Manrope" pitchFamily="2" charset="0"/>
                </a:rPr>
                <a:t>John Doe has a history of depression and anxiety. He was previously treated with therapy and medication. He has a history of alcohol use disorder, but reports being sober for over a year. He has a history of hypertension and is currently taking Lisinopril.</a:t>
              </a:r>
            </a:p>
            <a:p>
              <a:pPr>
                <a:lnSpc>
                  <a:spcPts val="1520"/>
                </a:lnSpc>
              </a:pPr>
              <a:r>
                <a:rPr lang="en-US" sz="844" b="1" dirty="0">
                  <a:solidFill>
                    <a:srgbClr val="000000"/>
                  </a:solidFill>
                  <a:latin typeface="Manrope" pitchFamily="2" charset="0"/>
                </a:rPr>
                <a:t>Social history: </a:t>
              </a:r>
              <a:r>
                <a:rPr lang="en-US" sz="844" dirty="0">
                  <a:solidFill>
                    <a:srgbClr val="000000"/>
                  </a:solidFill>
                  <a:latin typeface="Manrope" pitchFamily="2" charset="0"/>
                </a:rPr>
                <a:t>John Doe is divorced and lives alone. He has two adult children who live out of state. He reports feeling isolated and has limited social support. He is unemployed and has financial stressors.</a:t>
              </a:r>
            </a:p>
            <a:p>
              <a:pPr>
                <a:lnSpc>
                  <a:spcPts val="1520"/>
                </a:lnSpc>
              </a:pPr>
              <a:r>
                <a:rPr lang="en-US" sz="844" b="1" dirty="0">
                  <a:solidFill>
                    <a:srgbClr val="000000"/>
                  </a:solidFill>
                  <a:latin typeface="Manrope" pitchFamily="2" charset="0"/>
                </a:rPr>
                <a:t>Mental Status Exam: </a:t>
              </a:r>
              <a:r>
                <a:rPr lang="en-US" sz="844" dirty="0">
                  <a:solidFill>
                    <a:srgbClr val="000000"/>
                  </a:solidFill>
                  <a:latin typeface="Manrope" pitchFamily="2" charset="0"/>
                </a:rPr>
                <a:t>The patient is alert and oriented to person, place, and time. Speech is coherent and relevant. Affect is depressed. Mood is sad and anxious. Thoughts are focused on hopelessness, worthlessness, and suicidal ideation. No homicidal ideation reported. Judgment and insight are impaired.</a:t>
              </a:r>
            </a:p>
          </p:txBody>
        </p:sp>
      </p:grpSp>
      <p:grpSp>
        <p:nvGrpSpPr>
          <p:cNvPr id="32" name="Group 31">
            <a:extLst>
              <a:ext uri="{FF2B5EF4-FFF2-40B4-BE49-F238E27FC236}">
                <a16:creationId xmlns:a16="http://schemas.microsoft.com/office/drawing/2014/main" id="{33BC12D3-0AE1-912A-7177-344B9DA2DF14}"/>
              </a:ext>
            </a:extLst>
          </p:cNvPr>
          <p:cNvGrpSpPr/>
          <p:nvPr/>
        </p:nvGrpSpPr>
        <p:grpSpPr>
          <a:xfrm>
            <a:off x="574837" y="6462264"/>
            <a:ext cx="6400800" cy="1375615"/>
            <a:chOff x="571824" y="6516296"/>
            <a:chExt cx="6400800" cy="1375615"/>
          </a:xfrm>
        </p:grpSpPr>
        <p:sp>
          <p:nvSpPr>
            <p:cNvPr id="17" name="Freeform 17"/>
            <p:cNvSpPr/>
            <p:nvPr/>
          </p:nvSpPr>
          <p:spPr>
            <a:xfrm>
              <a:off x="571824" y="6522322"/>
              <a:ext cx="6400800" cy="1363564"/>
            </a:xfrm>
            <a:custGeom>
              <a:avLst/>
              <a:gdLst/>
              <a:ahLst/>
              <a:cxnLst/>
              <a:rect l="l" t="t" r="r" b="b"/>
              <a:pathLst>
                <a:path w="68061963" h="17471750">
                  <a:moveTo>
                    <a:pt x="0" y="0"/>
                  </a:moveTo>
                  <a:lnTo>
                    <a:pt x="68061963" y="0"/>
                  </a:lnTo>
                  <a:lnTo>
                    <a:pt x="68061963" y="17471750"/>
                  </a:lnTo>
                  <a:lnTo>
                    <a:pt x="0" y="17471750"/>
                  </a:lnTo>
                  <a:lnTo>
                    <a:pt x="0" y="0"/>
                  </a:lnTo>
                  <a:close/>
                </a:path>
              </a:pathLst>
            </a:custGeom>
            <a:solidFill>
              <a:srgbClr val="F2E7D5"/>
            </a:solidFill>
          </p:spPr>
        </p:sp>
        <p:sp>
          <p:nvSpPr>
            <p:cNvPr id="18" name="Freeform 18"/>
            <p:cNvSpPr/>
            <p:nvPr/>
          </p:nvSpPr>
          <p:spPr>
            <a:xfrm>
              <a:off x="574837" y="6516296"/>
              <a:ext cx="6394774" cy="1375615"/>
            </a:xfrm>
            <a:custGeom>
              <a:avLst/>
              <a:gdLst/>
              <a:ahLst/>
              <a:cxnLst/>
              <a:rect l="l" t="t" r="r" b="b"/>
              <a:pathLst>
                <a:path w="68206739" h="17616531">
                  <a:moveTo>
                    <a:pt x="68061960" y="17471751"/>
                  </a:moveTo>
                  <a:lnTo>
                    <a:pt x="68206739" y="17471751"/>
                  </a:lnTo>
                  <a:lnTo>
                    <a:pt x="68206739" y="17616531"/>
                  </a:lnTo>
                  <a:lnTo>
                    <a:pt x="68061960" y="17616531"/>
                  </a:lnTo>
                  <a:lnTo>
                    <a:pt x="68061960" y="17471751"/>
                  </a:lnTo>
                  <a:close/>
                  <a:moveTo>
                    <a:pt x="0" y="144780"/>
                  </a:moveTo>
                  <a:lnTo>
                    <a:pt x="144780" y="144780"/>
                  </a:lnTo>
                  <a:lnTo>
                    <a:pt x="144780" y="17471751"/>
                  </a:lnTo>
                  <a:lnTo>
                    <a:pt x="0" y="17471751"/>
                  </a:lnTo>
                  <a:lnTo>
                    <a:pt x="0" y="144780"/>
                  </a:lnTo>
                  <a:close/>
                  <a:moveTo>
                    <a:pt x="0" y="17471751"/>
                  </a:moveTo>
                  <a:lnTo>
                    <a:pt x="144780" y="17471751"/>
                  </a:lnTo>
                  <a:lnTo>
                    <a:pt x="144780" y="17616531"/>
                  </a:lnTo>
                  <a:lnTo>
                    <a:pt x="0" y="17616531"/>
                  </a:lnTo>
                  <a:lnTo>
                    <a:pt x="0" y="17471751"/>
                  </a:lnTo>
                  <a:close/>
                  <a:moveTo>
                    <a:pt x="68061960" y="144780"/>
                  </a:moveTo>
                  <a:lnTo>
                    <a:pt x="68206739" y="144780"/>
                  </a:lnTo>
                  <a:lnTo>
                    <a:pt x="68206739" y="17471751"/>
                  </a:lnTo>
                  <a:lnTo>
                    <a:pt x="68061960" y="17471751"/>
                  </a:lnTo>
                  <a:lnTo>
                    <a:pt x="68061960" y="144780"/>
                  </a:lnTo>
                  <a:close/>
                  <a:moveTo>
                    <a:pt x="144780" y="17471751"/>
                  </a:moveTo>
                  <a:lnTo>
                    <a:pt x="68061960" y="17471751"/>
                  </a:lnTo>
                  <a:lnTo>
                    <a:pt x="68061960" y="17616531"/>
                  </a:lnTo>
                  <a:lnTo>
                    <a:pt x="144780" y="17616531"/>
                  </a:lnTo>
                  <a:lnTo>
                    <a:pt x="144780" y="17471751"/>
                  </a:lnTo>
                  <a:close/>
                  <a:moveTo>
                    <a:pt x="68061960" y="0"/>
                  </a:moveTo>
                  <a:lnTo>
                    <a:pt x="68206739" y="0"/>
                  </a:lnTo>
                  <a:lnTo>
                    <a:pt x="68206739" y="144780"/>
                  </a:lnTo>
                  <a:lnTo>
                    <a:pt x="68061960" y="144780"/>
                  </a:lnTo>
                  <a:lnTo>
                    <a:pt x="68061960" y="0"/>
                  </a:lnTo>
                  <a:close/>
                  <a:moveTo>
                    <a:pt x="0" y="0"/>
                  </a:moveTo>
                  <a:lnTo>
                    <a:pt x="144780" y="0"/>
                  </a:lnTo>
                  <a:lnTo>
                    <a:pt x="144780" y="144780"/>
                  </a:lnTo>
                  <a:lnTo>
                    <a:pt x="0" y="144780"/>
                  </a:lnTo>
                  <a:lnTo>
                    <a:pt x="0" y="0"/>
                  </a:lnTo>
                  <a:close/>
                  <a:moveTo>
                    <a:pt x="144780" y="0"/>
                  </a:moveTo>
                  <a:lnTo>
                    <a:pt x="68061960" y="0"/>
                  </a:lnTo>
                  <a:lnTo>
                    <a:pt x="68061960" y="144780"/>
                  </a:lnTo>
                  <a:lnTo>
                    <a:pt x="144780" y="144780"/>
                  </a:lnTo>
                  <a:lnTo>
                    <a:pt x="144780" y="0"/>
                  </a:lnTo>
                  <a:close/>
                </a:path>
              </a:pathLst>
            </a:custGeom>
            <a:solidFill>
              <a:srgbClr val="000000"/>
            </a:solidFill>
          </p:spPr>
        </p:sp>
        <p:sp>
          <p:nvSpPr>
            <p:cNvPr id="19" name="AutoShape 19"/>
            <p:cNvSpPr/>
            <p:nvPr/>
          </p:nvSpPr>
          <p:spPr>
            <a:xfrm>
              <a:off x="571824" y="6912792"/>
              <a:ext cx="6400800" cy="0"/>
            </a:xfrm>
            <a:prstGeom prst="line">
              <a:avLst/>
            </a:prstGeom>
            <a:ln w="9525" cap="flat">
              <a:solidFill>
                <a:srgbClr val="000000"/>
              </a:solidFill>
              <a:prstDash val="solid"/>
              <a:headEnd type="none" w="sm" len="sm"/>
              <a:tailEnd type="none" w="sm" len="sm"/>
            </a:ln>
          </p:spPr>
        </p:sp>
        <p:sp>
          <p:nvSpPr>
            <p:cNvPr id="20" name="TextBox 20"/>
            <p:cNvSpPr txBox="1"/>
            <p:nvPr/>
          </p:nvSpPr>
          <p:spPr>
            <a:xfrm>
              <a:off x="2857362" y="6596223"/>
              <a:ext cx="1829725" cy="217495"/>
            </a:xfrm>
            <a:prstGeom prst="rect">
              <a:avLst/>
            </a:prstGeom>
          </p:spPr>
          <p:txBody>
            <a:bodyPr lIns="0" tIns="0" rIns="0" bIns="0" rtlCol="0" anchor="t">
              <a:spAutoFit/>
            </a:bodyPr>
            <a:lstStyle/>
            <a:p>
              <a:pPr algn="ctr">
                <a:lnSpc>
                  <a:spcPts val="1839"/>
                </a:lnSpc>
                <a:spcBef>
                  <a:spcPct val="0"/>
                </a:spcBef>
              </a:pPr>
              <a:r>
                <a:rPr lang="en-US" sz="1314" b="1" spc="65" dirty="0">
                  <a:solidFill>
                    <a:srgbClr val="000000"/>
                  </a:solidFill>
                  <a:latin typeface="Manrope" pitchFamily="2" charset="0"/>
                </a:rPr>
                <a:t>ASSESSMENT</a:t>
              </a:r>
            </a:p>
          </p:txBody>
        </p:sp>
        <p:sp>
          <p:nvSpPr>
            <p:cNvPr id="21" name="TextBox 21"/>
            <p:cNvSpPr txBox="1"/>
            <p:nvPr/>
          </p:nvSpPr>
          <p:spPr>
            <a:xfrm>
              <a:off x="867778" y="7064482"/>
              <a:ext cx="5808892" cy="557525"/>
            </a:xfrm>
            <a:prstGeom prst="rect">
              <a:avLst/>
            </a:prstGeom>
          </p:spPr>
          <p:txBody>
            <a:bodyPr wrap="square" lIns="0" tIns="0" rIns="0" bIns="0" rtlCol="0" anchor="t">
              <a:spAutoFit/>
            </a:bodyPr>
            <a:lstStyle/>
            <a:p>
              <a:pPr>
                <a:lnSpc>
                  <a:spcPts val="1520"/>
                </a:lnSpc>
              </a:pPr>
              <a:r>
                <a:rPr lang="en-US" sz="844" dirty="0">
                  <a:solidFill>
                    <a:srgbClr val="000000"/>
                  </a:solidFill>
                  <a:latin typeface="Manrope" pitchFamily="2" charset="0"/>
                </a:rPr>
                <a:t>Major Depressive Disorder with suicidal ideation. The patient is at high risk for self-harm and requires close monitoring. Impaired judgment and insight may interfere with treatment compliance. Limited social support and financial stressors may contribute to the patient's current symptoms.</a:t>
              </a:r>
            </a:p>
          </p:txBody>
        </p:sp>
      </p:grpSp>
      <p:grpSp>
        <p:nvGrpSpPr>
          <p:cNvPr id="31" name="Group 30">
            <a:extLst>
              <a:ext uri="{FF2B5EF4-FFF2-40B4-BE49-F238E27FC236}">
                <a16:creationId xmlns:a16="http://schemas.microsoft.com/office/drawing/2014/main" id="{7300CFC5-2F69-FD05-12A5-1A1389BCED24}"/>
              </a:ext>
            </a:extLst>
          </p:cNvPr>
          <p:cNvGrpSpPr/>
          <p:nvPr/>
        </p:nvGrpSpPr>
        <p:grpSpPr>
          <a:xfrm>
            <a:off x="577850" y="8088315"/>
            <a:ext cx="6394774" cy="1909529"/>
            <a:chOff x="577850" y="8161571"/>
            <a:chExt cx="6394774" cy="1909529"/>
          </a:xfrm>
        </p:grpSpPr>
        <p:sp>
          <p:nvSpPr>
            <p:cNvPr id="23" name="Freeform 23"/>
            <p:cNvSpPr/>
            <p:nvPr/>
          </p:nvSpPr>
          <p:spPr>
            <a:xfrm>
              <a:off x="577850" y="8167597"/>
              <a:ext cx="6394774" cy="1903503"/>
            </a:xfrm>
            <a:custGeom>
              <a:avLst/>
              <a:gdLst/>
              <a:ahLst/>
              <a:cxnLst/>
              <a:rect l="l" t="t" r="r" b="b"/>
              <a:pathLst>
                <a:path w="68061963" h="24415205">
                  <a:moveTo>
                    <a:pt x="0" y="0"/>
                  </a:moveTo>
                  <a:lnTo>
                    <a:pt x="68061963" y="0"/>
                  </a:lnTo>
                  <a:lnTo>
                    <a:pt x="68061963" y="24415205"/>
                  </a:lnTo>
                  <a:lnTo>
                    <a:pt x="0" y="24415205"/>
                  </a:lnTo>
                  <a:lnTo>
                    <a:pt x="0" y="0"/>
                  </a:lnTo>
                  <a:close/>
                </a:path>
              </a:pathLst>
            </a:custGeom>
            <a:solidFill>
              <a:srgbClr val="CDDFD7"/>
            </a:solidFill>
          </p:spPr>
        </p:sp>
        <p:sp>
          <p:nvSpPr>
            <p:cNvPr id="24" name="Freeform 24"/>
            <p:cNvSpPr/>
            <p:nvPr/>
          </p:nvSpPr>
          <p:spPr>
            <a:xfrm>
              <a:off x="580863" y="8161571"/>
              <a:ext cx="6388748" cy="1903503"/>
            </a:xfrm>
            <a:custGeom>
              <a:avLst/>
              <a:gdLst/>
              <a:ahLst/>
              <a:cxnLst/>
              <a:rect l="l" t="t" r="r" b="b"/>
              <a:pathLst>
                <a:path w="68206739" h="24559985">
                  <a:moveTo>
                    <a:pt x="68061960" y="24415204"/>
                  </a:moveTo>
                  <a:lnTo>
                    <a:pt x="68206739" y="24415204"/>
                  </a:lnTo>
                  <a:lnTo>
                    <a:pt x="68206739" y="24559985"/>
                  </a:lnTo>
                  <a:lnTo>
                    <a:pt x="68061960" y="24559985"/>
                  </a:lnTo>
                  <a:lnTo>
                    <a:pt x="68061960" y="24415204"/>
                  </a:lnTo>
                  <a:close/>
                  <a:moveTo>
                    <a:pt x="0" y="144780"/>
                  </a:moveTo>
                  <a:lnTo>
                    <a:pt x="144780" y="144780"/>
                  </a:lnTo>
                  <a:lnTo>
                    <a:pt x="144780" y="24415204"/>
                  </a:lnTo>
                  <a:lnTo>
                    <a:pt x="0" y="24415204"/>
                  </a:lnTo>
                  <a:lnTo>
                    <a:pt x="0" y="144780"/>
                  </a:lnTo>
                  <a:close/>
                  <a:moveTo>
                    <a:pt x="0" y="24415204"/>
                  </a:moveTo>
                  <a:lnTo>
                    <a:pt x="144780" y="24415204"/>
                  </a:lnTo>
                  <a:lnTo>
                    <a:pt x="144780" y="24559985"/>
                  </a:lnTo>
                  <a:lnTo>
                    <a:pt x="0" y="24559985"/>
                  </a:lnTo>
                  <a:lnTo>
                    <a:pt x="0" y="24415204"/>
                  </a:lnTo>
                  <a:close/>
                  <a:moveTo>
                    <a:pt x="68061960" y="144780"/>
                  </a:moveTo>
                  <a:lnTo>
                    <a:pt x="68206739" y="144780"/>
                  </a:lnTo>
                  <a:lnTo>
                    <a:pt x="68206739" y="24415204"/>
                  </a:lnTo>
                  <a:lnTo>
                    <a:pt x="68061960" y="24415204"/>
                  </a:lnTo>
                  <a:lnTo>
                    <a:pt x="68061960" y="144780"/>
                  </a:lnTo>
                  <a:close/>
                  <a:moveTo>
                    <a:pt x="144780" y="24415204"/>
                  </a:moveTo>
                  <a:lnTo>
                    <a:pt x="68061960" y="24415204"/>
                  </a:lnTo>
                  <a:lnTo>
                    <a:pt x="68061960" y="24559985"/>
                  </a:lnTo>
                  <a:lnTo>
                    <a:pt x="144780" y="24559985"/>
                  </a:lnTo>
                  <a:lnTo>
                    <a:pt x="144780" y="24415204"/>
                  </a:lnTo>
                  <a:close/>
                  <a:moveTo>
                    <a:pt x="68061960" y="0"/>
                  </a:moveTo>
                  <a:lnTo>
                    <a:pt x="68206739" y="0"/>
                  </a:lnTo>
                  <a:lnTo>
                    <a:pt x="68206739" y="144780"/>
                  </a:lnTo>
                  <a:lnTo>
                    <a:pt x="68061960" y="144780"/>
                  </a:lnTo>
                  <a:lnTo>
                    <a:pt x="68061960" y="0"/>
                  </a:lnTo>
                  <a:close/>
                  <a:moveTo>
                    <a:pt x="0" y="0"/>
                  </a:moveTo>
                  <a:lnTo>
                    <a:pt x="144780" y="0"/>
                  </a:lnTo>
                  <a:lnTo>
                    <a:pt x="144780" y="144780"/>
                  </a:lnTo>
                  <a:lnTo>
                    <a:pt x="0" y="144780"/>
                  </a:lnTo>
                  <a:lnTo>
                    <a:pt x="0" y="0"/>
                  </a:lnTo>
                  <a:close/>
                  <a:moveTo>
                    <a:pt x="144780" y="0"/>
                  </a:moveTo>
                  <a:lnTo>
                    <a:pt x="68061960" y="0"/>
                  </a:lnTo>
                  <a:lnTo>
                    <a:pt x="68061960" y="144780"/>
                  </a:lnTo>
                  <a:lnTo>
                    <a:pt x="144780" y="144780"/>
                  </a:lnTo>
                  <a:lnTo>
                    <a:pt x="144780" y="0"/>
                  </a:lnTo>
                  <a:close/>
                </a:path>
              </a:pathLst>
            </a:custGeom>
            <a:solidFill>
              <a:srgbClr val="000000"/>
            </a:solidFill>
          </p:spPr>
        </p:sp>
        <p:sp>
          <p:nvSpPr>
            <p:cNvPr id="25" name="AutoShape 25"/>
            <p:cNvSpPr/>
            <p:nvPr/>
          </p:nvSpPr>
          <p:spPr>
            <a:xfrm>
              <a:off x="580863" y="8558067"/>
              <a:ext cx="6388748" cy="0"/>
            </a:xfrm>
            <a:prstGeom prst="line">
              <a:avLst/>
            </a:prstGeom>
            <a:ln w="9525" cap="flat">
              <a:solidFill>
                <a:srgbClr val="000000"/>
              </a:solidFill>
              <a:prstDash val="solid"/>
              <a:headEnd type="none" w="sm" len="sm"/>
              <a:tailEnd type="none" w="sm" len="sm"/>
            </a:ln>
          </p:spPr>
        </p:sp>
        <p:sp>
          <p:nvSpPr>
            <p:cNvPr id="26" name="TextBox 26"/>
            <p:cNvSpPr txBox="1"/>
            <p:nvPr/>
          </p:nvSpPr>
          <p:spPr>
            <a:xfrm>
              <a:off x="2604043" y="8241499"/>
              <a:ext cx="2342388" cy="217495"/>
            </a:xfrm>
            <a:prstGeom prst="rect">
              <a:avLst/>
            </a:prstGeom>
          </p:spPr>
          <p:txBody>
            <a:bodyPr lIns="0" tIns="0" rIns="0" bIns="0" rtlCol="0" anchor="t">
              <a:spAutoFit/>
            </a:bodyPr>
            <a:lstStyle/>
            <a:p>
              <a:pPr algn="ctr">
                <a:lnSpc>
                  <a:spcPts val="1839"/>
                </a:lnSpc>
                <a:spcBef>
                  <a:spcPct val="0"/>
                </a:spcBef>
              </a:pPr>
              <a:r>
                <a:rPr lang="en-US" sz="1314" b="1" spc="65" dirty="0">
                  <a:solidFill>
                    <a:srgbClr val="000000"/>
                  </a:solidFill>
                  <a:latin typeface="Manrope" pitchFamily="2" charset="0"/>
                </a:rPr>
                <a:t>RECOMMENDATIONS</a:t>
              </a:r>
            </a:p>
          </p:txBody>
        </p:sp>
        <p:sp>
          <p:nvSpPr>
            <p:cNvPr id="27" name="TextBox 27"/>
            <p:cNvSpPr txBox="1"/>
            <p:nvPr/>
          </p:nvSpPr>
          <p:spPr>
            <a:xfrm>
              <a:off x="870791" y="8709757"/>
              <a:ext cx="5808892" cy="1134606"/>
            </a:xfrm>
            <a:prstGeom prst="rect">
              <a:avLst/>
            </a:prstGeom>
          </p:spPr>
          <p:txBody>
            <a:bodyPr wrap="square" lIns="0" tIns="0" rIns="0" bIns="0" rtlCol="0" anchor="t">
              <a:spAutoFit/>
            </a:bodyPr>
            <a:lstStyle/>
            <a:p>
              <a:pPr marL="182414" lvl="1" indent="-91207">
                <a:lnSpc>
                  <a:spcPts val="1520"/>
                </a:lnSpc>
                <a:buFont typeface="Arial"/>
                <a:buChar char="•"/>
              </a:pPr>
              <a:r>
                <a:rPr lang="en-US" sz="844" dirty="0">
                  <a:solidFill>
                    <a:srgbClr val="000000"/>
                  </a:solidFill>
                  <a:latin typeface="Manrope" pitchFamily="2" charset="0"/>
                </a:rPr>
                <a:t>Ensure patient safety by implementing suicide precautions and close monitoring.</a:t>
              </a:r>
            </a:p>
            <a:p>
              <a:pPr marL="182414" lvl="1" indent="-91207">
                <a:lnSpc>
                  <a:spcPts val="1520"/>
                </a:lnSpc>
                <a:buFont typeface="Arial"/>
                <a:buChar char="•"/>
              </a:pPr>
              <a:r>
                <a:rPr lang="en-US" sz="844" dirty="0">
                  <a:solidFill>
                    <a:srgbClr val="000000"/>
                  </a:solidFill>
                  <a:latin typeface="Manrope" pitchFamily="2" charset="0"/>
                </a:rPr>
                <a:t>Consider starting or adjusting antidepressant medication as appropriate.</a:t>
              </a:r>
            </a:p>
            <a:p>
              <a:pPr marL="182414" lvl="1" indent="-91207">
                <a:lnSpc>
                  <a:spcPts val="1520"/>
                </a:lnSpc>
                <a:buFont typeface="Arial"/>
                <a:buChar char="•"/>
              </a:pPr>
              <a:r>
                <a:rPr lang="en-US" sz="844" dirty="0">
                  <a:solidFill>
                    <a:srgbClr val="000000"/>
                  </a:solidFill>
                  <a:latin typeface="Manrope" pitchFamily="2" charset="0"/>
                </a:rPr>
                <a:t>Initiate therapy or increase frequency of therapy sessions to address patient's symptoms and limited social support.</a:t>
              </a:r>
            </a:p>
            <a:p>
              <a:pPr marL="182414" lvl="1" indent="-91207">
                <a:lnSpc>
                  <a:spcPts val="1520"/>
                </a:lnSpc>
                <a:buFont typeface="Arial"/>
                <a:buChar char="•"/>
              </a:pPr>
              <a:r>
                <a:rPr lang="en-US" sz="844" dirty="0">
                  <a:solidFill>
                    <a:srgbClr val="000000"/>
                  </a:solidFill>
                  <a:latin typeface="Manrope" pitchFamily="2" charset="0"/>
                </a:rPr>
                <a:t>Assess for financial resources and provide referrals for financial counseling if necessary.</a:t>
              </a:r>
            </a:p>
            <a:p>
              <a:pPr marL="182414" lvl="1" indent="-91207">
                <a:lnSpc>
                  <a:spcPts val="1520"/>
                </a:lnSpc>
                <a:buFont typeface="Arial"/>
                <a:buChar char="•"/>
              </a:pPr>
              <a:r>
                <a:rPr lang="en-US" sz="844" dirty="0">
                  <a:solidFill>
                    <a:srgbClr val="000000"/>
                  </a:solidFill>
                  <a:latin typeface="Manrope" pitchFamily="2" charset="0"/>
                </a:rPr>
                <a:t>Collaborate with patient's primary care provider to manage hypertension and ensure coordinated care.</a:t>
              </a:r>
            </a:p>
          </p:txBody>
        </p:sp>
      </p:grpSp>
      <p:pic>
        <p:nvPicPr>
          <p:cNvPr id="28" name="Picture 2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09890" y="10349719"/>
            <a:ext cx="638726" cy="1053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356</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Manrope</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SBAR Template</dc:title>
  <cp:lastModifiedBy>HUONG NGUYEN THU</cp:lastModifiedBy>
  <cp:revision>2</cp:revision>
  <dcterms:created xsi:type="dcterms:W3CDTF">2006-08-16T00:00:00Z</dcterms:created>
  <dcterms:modified xsi:type="dcterms:W3CDTF">2023-03-30T01:55:01Z</dcterms:modified>
  <dc:identifier>DAFd-N-dqDE</dc:identifier>
</cp:coreProperties>
</file>