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60" r:id="rId2"/>
  </p:sldIdLst>
  <p:sldSz cx="7556500" cy="10693400"/>
  <p:notesSz cx="6858000" cy="9144000"/>
  <p:embeddedFontLst>
    <p:embeddedFont>
      <p:font typeface="Calibri" panose="020F0502020204030204" pitchFamily="34" charset="0"/>
      <p:regular r:id="rId3"/>
      <p:bold r:id="rId4"/>
      <p:italic r:id="rId5"/>
      <p:boldItalic r:id="rId6"/>
    </p:embeddedFont>
    <p:embeddedFont>
      <p:font typeface="Public Sans" pitchFamily="2" charset="0"/>
      <p:regular r:id="rId7"/>
      <p:bold r:id="rId8"/>
      <p:italic r:id="rId9"/>
      <p:boldItalic r:id="rId10"/>
    </p:embeddedFont>
    <p:embeddedFont>
      <p:font typeface="Public Sans Bold" pitchFamily="2" charset="0"/>
      <p:bold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70" d="100"/>
          <a:sy n="70" d="100"/>
        </p:scale>
        <p:origin x="2160" y="-39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viewProps" Target="viewProps.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font" Target="fonts/font9.fntdata"/><Relationship Id="rId5" Type="http://schemas.openxmlformats.org/officeDocument/2006/relationships/font" Target="fonts/font3.fntdata"/><Relationship Id="rId15" Type="http://schemas.openxmlformats.org/officeDocument/2006/relationships/tableStyles" Target="tableStyles.xml"/><Relationship Id="rId10" Type="http://schemas.openxmlformats.org/officeDocument/2006/relationships/font" Target="fonts/font8.fntdata"/><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www.greenfieldmemorialhospital.com/" TargetMode="External"/><Relationship Id="rId5" Type="http://schemas.openxmlformats.org/officeDocument/2006/relationships/image" Target="../media/image4.sv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943C1C8D-35E9-9522-B623-1915B481512F}"/>
              </a:ext>
            </a:extLst>
          </p:cNvPr>
          <p:cNvGrpSpPr/>
          <p:nvPr/>
        </p:nvGrpSpPr>
        <p:grpSpPr>
          <a:xfrm>
            <a:off x="756000" y="3255005"/>
            <a:ext cx="6048000" cy="1659410"/>
            <a:chOff x="756000" y="3255005"/>
            <a:chExt cx="6048000" cy="1659410"/>
          </a:xfrm>
        </p:grpSpPr>
        <p:sp>
          <p:nvSpPr>
            <p:cNvPr id="4" name="Freeform 4"/>
            <p:cNvSpPr/>
            <p:nvPr/>
          </p:nvSpPr>
          <p:spPr>
            <a:xfrm>
              <a:off x="756000" y="3255005"/>
              <a:ext cx="6048000" cy="1659410"/>
            </a:xfrm>
            <a:custGeom>
              <a:avLst/>
              <a:gdLst/>
              <a:ahLst/>
              <a:cxnLst/>
              <a:rect l="l" t="t" r="r" b="b"/>
              <a:pathLst>
                <a:path w="24835021" h="6814069">
                  <a:moveTo>
                    <a:pt x="0" y="0"/>
                  </a:moveTo>
                  <a:lnTo>
                    <a:pt x="0" y="6814069"/>
                  </a:lnTo>
                  <a:lnTo>
                    <a:pt x="24835021" y="6814069"/>
                  </a:lnTo>
                  <a:lnTo>
                    <a:pt x="24835021" y="0"/>
                  </a:lnTo>
                  <a:lnTo>
                    <a:pt x="0" y="0"/>
                  </a:lnTo>
                  <a:close/>
                  <a:moveTo>
                    <a:pt x="24774061" y="6753109"/>
                  </a:moveTo>
                  <a:lnTo>
                    <a:pt x="59690" y="6753109"/>
                  </a:lnTo>
                  <a:lnTo>
                    <a:pt x="59690" y="59690"/>
                  </a:lnTo>
                  <a:lnTo>
                    <a:pt x="24774061" y="59690"/>
                  </a:lnTo>
                  <a:lnTo>
                    <a:pt x="24774061" y="6753109"/>
                  </a:lnTo>
                  <a:close/>
                </a:path>
              </a:pathLst>
            </a:custGeom>
            <a:solidFill>
              <a:srgbClr val="F4D1C4"/>
            </a:solidFill>
          </p:spPr>
        </p:sp>
        <p:sp>
          <p:nvSpPr>
            <p:cNvPr id="6" name="Freeform 6"/>
            <p:cNvSpPr/>
            <p:nvPr/>
          </p:nvSpPr>
          <p:spPr>
            <a:xfrm>
              <a:off x="756000" y="3255005"/>
              <a:ext cx="1243328" cy="1659410"/>
            </a:xfrm>
            <a:custGeom>
              <a:avLst/>
              <a:gdLst/>
              <a:ahLst/>
              <a:cxnLst/>
              <a:rect l="l" t="t" r="r" b="b"/>
              <a:pathLst>
                <a:path w="617179" h="823718">
                  <a:moveTo>
                    <a:pt x="0" y="0"/>
                  </a:moveTo>
                  <a:lnTo>
                    <a:pt x="617179" y="0"/>
                  </a:lnTo>
                  <a:lnTo>
                    <a:pt x="617179" y="823718"/>
                  </a:lnTo>
                  <a:lnTo>
                    <a:pt x="0" y="823718"/>
                  </a:lnTo>
                  <a:close/>
                </a:path>
              </a:pathLst>
            </a:custGeom>
            <a:solidFill>
              <a:srgbClr val="F4D1C4"/>
            </a:solidFill>
          </p:spPr>
        </p:sp>
        <p:sp>
          <p:nvSpPr>
            <p:cNvPr id="7" name="TextBox 7"/>
            <p:cNvSpPr txBox="1"/>
            <p:nvPr/>
          </p:nvSpPr>
          <p:spPr>
            <a:xfrm>
              <a:off x="915914" y="4249176"/>
              <a:ext cx="923502" cy="167480"/>
            </a:xfrm>
            <a:prstGeom prst="rect">
              <a:avLst/>
            </a:prstGeom>
          </p:spPr>
          <p:txBody>
            <a:bodyPr lIns="0" tIns="0" rIns="0" bIns="0" rtlCol="0" anchor="t">
              <a:spAutoFit/>
            </a:bodyPr>
            <a:lstStyle/>
            <a:p>
              <a:pPr algn="ctr">
                <a:lnSpc>
                  <a:spcPts val="1400"/>
                </a:lnSpc>
                <a:spcBef>
                  <a:spcPct val="0"/>
                </a:spcBef>
              </a:pPr>
              <a:r>
                <a:rPr lang="en-US" sz="1000">
                  <a:solidFill>
                    <a:srgbClr val="000000"/>
                  </a:solidFill>
                  <a:latin typeface="Public Sans"/>
                </a:rPr>
                <a:t>Situation</a:t>
              </a:r>
            </a:p>
          </p:txBody>
        </p:sp>
        <p:sp>
          <p:nvSpPr>
            <p:cNvPr id="8" name="TextBox 8"/>
            <p:cNvSpPr txBox="1"/>
            <p:nvPr/>
          </p:nvSpPr>
          <p:spPr>
            <a:xfrm>
              <a:off x="915914" y="3695614"/>
              <a:ext cx="923502" cy="492379"/>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Public Sans" pitchFamily="2" charset="0"/>
                </a:rPr>
                <a:t>S</a:t>
              </a:r>
            </a:p>
          </p:txBody>
        </p:sp>
        <p:sp>
          <p:nvSpPr>
            <p:cNvPr id="9" name="TextBox 9"/>
            <p:cNvSpPr txBox="1"/>
            <p:nvPr/>
          </p:nvSpPr>
          <p:spPr>
            <a:xfrm>
              <a:off x="2154164" y="3403904"/>
              <a:ext cx="4350026" cy="1420902"/>
            </a:xfrm>
            <a:prstGeom prst="rect">
              <a:avLst/>
            </a:prstGeom>
          </p:spPr>
          <p:txBody>
            <a:bodyPr lIns="0" tIns="0" rIns="0" bIns="0" rtlCol="0" anchor="t">
              <a:spAutoFit/>
            </a:bodyPr>
            <a:lstStyle/>
            <a:p>
              <a:pPr>
                <a:lnSpc>
                  <a:spcPts val="1400"/>
                </a:lnSpc>
              </a:pPr>
              <a:r>
                <a:rPr lang="en-US" sz="1000" b="1" dirty="0">
                  <a:solidFill>
                    <a:srgbClr val="000000"/>
                  </a:solidFill>
                  <a:latin typeface="Public Sans" pitchFamily="2" charset="0"/>
                </a:rPr>
                <a:t>Reason for handoff: </a:t>
              </a:r>
              <a:r>
                <a:rPr lang="en-US" sz="1000" dirty="0">
                  <a:solidFill>
                    <a:srgbClr val="000000"/>
                  </a:solidFill>
                  <a:latin typeface="Public Sans"/>
                </a:rPr>
                <a:t>John is being transferred from the emergency department to the intensive care unit (ICU). </a:t>
              </a:r>
            </a:p>
            <a:p>
              <a:pPr>
                <a:lnSpc>
                  <a:spcPts val="1400"/>
                </a:lnSpc>
                <a:spcBef>
                  <a:spcPct val="0"/>
                </a:spcBef>
              </a:pPr>
              <a:r>
                <a:rPr lang="en-US" sz="1000" b="1" dirty="0">
                  <a:solidFill>
                    <a:srgbClr val="000000"/>
                  </a:solidFill>
                  <a:latin typeface="Public Sans" pitchFamily="2" charset="0"/>
                </a:rPr>
                <a:t>Current situation and urgent concerns: </a:t>
              </a:r>
              <a:r>
                <a:rPr lang="en-US" sz="1000" dirty="0">
                  <a:solidFill>
                    <a:srgbClr val="000000"/>
                  </a:solidFill>
                  <a:latin typeface="Public Sans"/>
                </a:rPr>
                <a:t>John is a 60-year-old male with a history of hypertension who presented to the emergency department with chest pain and shortness of breath. He was diagnosed with a myocardial infarction and has been stabilized with medications and interventions. He is being transferred to the ICU for closer monitoring and ongoing treatment.</a:t>
              </a:r>
            </a:p>
          </p:txBody>
        </p:sp>
      </p:grpSp>
      <p:grpSp>
        <p:nvGrpSpPr>
          <p:cNvPr id="47" name="Group 46">
            <a:extLst>
              <a:ext uri="{FF2B5EF4-FFF2-40B4-BE49-F238E27FC236}">
                <a16:creationId xmlns:a16="http://schemas.microsoft.com/office/drawing/2014/main" id="{C2F3FB7E-1773-8CA5-B929-3D0C58C1FE04}"/>
              </a:ext>
            </a:extLst>
          </p:cNvPr>
          <p:cNvGrpSpPr/>
          <p:nvPr/>
        </p:nvGrpSpPr>
        <p:grpSpPr>
          <a:xfrm>
            <a:off x="756000" y="5183992"/>
            <a:ext cx="6048000" cy="1182035"/>
            <a:chOff x="756000" y="5183992"/>
            <a:chExt cx="6048000" cy="1182035"/>
          </a:xfrm>
        </p:grpSpPr>
        <p:sp>
          <p:nvSpPr>
            <p:cNvPr id="14" name="Freeform 14"/>
            <p:cNvSpPr/>
            <p:nvPr/>
          </p:nvSpPr>
          <p:spPr>
            <a:xfrm>
              <a:off x="756000" y="5183992"/>
              <a:ext cx="6048000" cy="1182035"/>
            </a:xfrm>
            <a:custGeom>
              <a:avLst/>
              <a:gdLst/>
              <a:ahLst/>
              <a:cxnLst/>
              <a:rect l="l" t="t" r="r" b="b"/>
              <a:pathLst>
                <a:path w="24835021" h="4853813">
                  <a:moveTo>
                    <a:pt x="0" y="0"/>
                  </a:moveTo>
                  <a:lnTo>
                    <a:pt x="0" y="4853813"/>
                  </a:lnTo>
                  <a:lnTo>
                    <a:pt x="24835021" y="4853813"/>
                  </a:lnTo>
                  <a:lnTo>
                    <a:pt x="24835021" y="0"/>
                  </a:lnTo>
                  <a:lnTo>
                    <a:pt x="0" y="0"/>
                  </a:lnTo>
                  <a:close/>
                  <a:moveTo>
                    <a:pt x="24774061" y="4792853"/>
                  </a:moveTo>
                  <a:lnTo>
                    <a:pt x="59690" y="4792853"/>
                  </a:lnTo>
                  <a:lnTo>
                    <a:pt x="59690" y="59690"/>
                  </a:lnTo>
                  <a:lnTo>
                    <a:pt x="24774061" y="59690"/>
                  </a:lnTo>
                  <a:lnTo>
                    <a:pt x="24774061" y="4792853"/>
                  </a:lnTo>
                  <a:close/>
                </a:path>
              </a:pathLst>
            </a:custGeom>
            <a:solidFill>
              <a:srgbClr val="F4D1C4"/>
            </a:solidFill>
          </p:spPr>
        </p:sp>
        <p:sp>
          <p:nvSpPr>
            <p:cNvPr id="16" name="Freeform 16"/>
            <p:cNvSpPr/>
            <p:nvPr/>
          </p:nvSpPr>
          <p:spPr>
            <a:xfrm>
              <a:off x="756000" y="5183992"/>
              <a:ext cx="1243328" cy="1182035"/>
            </a:xfrm>
            <a:custGeom>
              <a:avLst/>
              <a:gdLst/>
              <a:ahLst/>
              <a:cxnLst/>
              <a:rect l="l" t="t" r="r" b="b"/>
              <a:pathLst>
                <a:path w="617179" h="586753">
                  <a:moveTo>
                    <a:pt x="0" y="0"/>
                  </a:moveTo>
                  <a:lnTo>
                    <a:pt x="617179" y="0"/>
                  </a:lnTo>
                  <a:lnTo>
                    <a:pt x="617179" y="586753"/>
                  </a:lnTo>
                  <a:lnTo>
                    <a:pt x="0" y="586753"/>
                  </a:lnTo>
                  <a:close/>
                </a:path>
              </a:pathLst>
            </a:custGeom>
            <a:solidFill>
              <a:srgbClr val="F4D1C4"/>
            </a:solidFill>
          </p:spPr>
        </p:sp>
        <p:sp>
          <p:nvSpPr>
            <p:cNvPr id="17" name="TextBox 17"/>
            <p:cNvSpPr txBox="1"/>
            <p:nvPr/>
          </p:nvSpPr>
          <p:spPr>
            <a:xfrm>
              <a:off x="915914" y="5939475"/>
              <a:ext cx="923502" cy="167480"/>
            </a:xfrm>
            <a:prstGeom prst="rect">
              <a:avLst/>
            </a:prstGeom>
          </p:spPr>
          <p:txBody>
            <a:bodyPr lIns="0" tIns="0" rIns="0" bIns="0" rtlCol="0" anchor="t">
              <a:spAutoFit/>
            </a:bodyPr>
            <a:lstStyle/>
            <a:p>
              <a:pPr algn="ctr">
                <a:lnSpc>
                  <a:spcPts val="1400"/>
                </a:lnSpc>
                <a:spcBef>
                  <a:spcPct val="0"/>
                </a:spcBef>
              </a:pPr>
              <a:r>
                <a:rPr lang="en-US" sz="1000">
                  <a:solidFill>
                    <a:srgbClr val="000000"/>
                  </a:solidFill>
                  <a:latin typeface="Public Sans"/>
                </a:rPr>
                <a:t>Background</a:t>
              </a:r>
            </a:p>
          </p:txBody>
        </p:sp>
        <p:sp>
          <p:nvSpPr>
            <p:cNvPr id="18" name="TextBox 18"/>
            <p:cNvSpPr txBox="1"/>
            <p:nvPr/>
          </p:nvSpPr>
          <p:spPr>
            <a:xfrm>
              <a:off x="915914" y="5385914"/>
              <a:ext cx="923502" cy="492379"/>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Public Sans" pitchFamily="2" charset="0"/>
                </a:rPr>
                <a:t>B</a:t>
              </a:r>
            </a:p>
          </p:txBody>
        </p:sp>
        <p:sp>
          <p:nvSpPr>
            <p:cNvPr id="19" name="TextBox 19"/>
            <p:cNvSpPr txBox="1"/>
            <p:nvPr/>
          </p:nvSpPr>
          <p:spPr>
            <a:xfrm>
              <a:off x="2154164" y="5332891"/>
              <a:ext cx="4350026" cy="853280"/>
            </a:xfrm>
            <a:prstGeom prst="rect">
              <a:avLst/>
            </a:prstGeom>
          </p:spPr>
          <p:txBody>
            <a:bodyPr lIns="0" tIns="0" rIns="0" bIns="0" rtlCol="0" anchor="t">
              <a:spAutoFit/>
            </a:bodyPr>
            <a:lstStyle/>
            <a:p>
              <a:pPr>
                <a:lnSpc>
                  <a:spcPts val="1400"/>
                </a:lnSpc>
                <a:spcBef>
                  <a:spcPct val="0"/>
                </a:spcBef>
              </a:pPr>
              <a:r>
                <a:rPr lang="en-US" sz="1000">
                  <a:solidFill>
                    <a:srgbClr val="000000"/>
                  </a:solidFill>
                  <a:latin typeface="Public Sans"/>
                </a:rPr>
                <a:t>John has a history of hypertension and hyperlipidemia. He takes lisinopril and simvastatin daily. He has no known drug allergies. He had a previous myocardial infarction five years ago and underwent angioplasty with stent placement. His current treatment plan includes aspirin, heparin, nitroglycerin, and beta blockers.</a:t>
              </a:r>
            </a:p>
          </p:txBody>
        </p:sp>
      </p:grpSp>
      <p:grpSp>
        <p:nvGrpSpPr>
          <p:cNvPr id="48" name="Group 47">
            <a:extLst>
              <a:ext uri="{FF2B5EF4-FFF2-40B4-BE49-F238E27FC236}">
                <a16:creationId xmlns:a16="http://schemas.microsoft.com/office/drawing/2014/main" id="{20444ECD-980E-9231-1FC6-C35192D8010B}"/>
              </a:ext>
            </a:extLst>
          </p:cNvPr>
          <p:cNvGrpSpPr/>
          <p:nvPr/>
        </p:nvGrpSpPr>
        <p:grpSpPr>
          <a:xfrm>
            <a:off x="756000" y="6635603"/>
            <a:ext cx="6048000" cy="1515410"/>
            <a:chOff x="756000" y="6635603"/>
            <a:chExt cx="6048000" cy="1515410"/>
          </a:xfrm>
        </p:grpSpPr>
        <p:sp>
          <p:nvSpPr>
            <p:cNvPr id="22" name="Freeform 22"/>
            <p:cNvSpPr/>
            <p:nvPr/>
          </p:nvSpPr>
          <p:spPr>
            <a:xfrm>
              <a:off x="756000" y="6635603"/>
              <a:ext cx="6048000" cy="1515410"/>
            </a:xfrm>
            <a:custGeom>
              <a:avLst/>
              <a:gdLst/>
              <a:ahLst/>
              <a:cxnLst/>
              <a:rect l="l" t="t" r="r" b="b"/>
              <a:pathLst>
                <a:path w="24835021" h="6222759">
                  <a:moveTo>
                    <a:pt x="0" y="0"/>
                  </a:moveTo>
                  <a:lnTo>
                    <a:pt x="0" y="6222759"/>
                  </a:lnTo>
                  <a:lnTo>
                    <a:pt x="24835021" y="6222759"/>
                  </a:lnTo>
                  <a:lnTo>
                    <a:pt x="24835021" y="0"/>
                  </a:lnTo>
                  <a:lnTo>
                    <a:pt x="0" y="0"/>
                  </a:lnTo>
                  <a:close/>
                  <a:moveTo>
                    <a:pt x="24774061" y="6161799"/>
                  </a:moveTo>
                  <a:lnTo>
                    <a:pt x="59690" y="6161799"/>
                  </a:lnTo>
                  <a:lnTo>
                    <a:pt x="59690" y="59690"/>
                  </a:lnTo>
                  <a:lnTo>
                    <a:pt x="24774061" y="59690"/>
                  </a:lnTo>
                  <a:lnTo>
                    <a:pt x="24774061" y="6161799"/>
                  </a:lnTo>
                  <a:close/>
                </a:path>
              </a:pathLst>
            </a:custGeom>
            <a:solidFill>
              <a:srgbClr val="F4D1C4"/>
            </a:solidFill>
          </p:spPr>
        </p:sp>
        <p:sp>
          <p:nvSpPr>
            <p:cNvPr id="24" name="Freeform 24"/>
            <p:cNvSpPr/>
            <p:nvPr/>
          </p:nvSpPr>
          <p:spPr>
            <a:xfrm>
              <a:off x="756000" y="6635603"/>
              <a:ext cx="1243328" cy="1515410"/>
            </a:xfrm>
            <a:custGeom>
              <a:avLst/>
              <a:gdLst/>
              <a:ahLst/>
              <a:cxnLst/>
              <a:rect l="l" t="t" r="r" b="b"/>
              <a:pathLst>
                <a:path w="617179" h="752238">
                  <a:moveTo>
                    <a:pt x="0" y="0"/>
                  </a:moveTo>
                  <a:lnTo>
                    <a:pt x="617179" y="0"/>
                  </a:lnTo>
                  <a:lnTo>
                    <a:pt x="617179" y="752238"/>
                  </a:lnTo>
                  <a:lnTo>
                    <a:pt x="0" y="752238"/>
                  </a:lnTo>
                  <a:close/>
                </a:path>
              </a:pathLst>
            </a:custGeom>
            <a:solidFill>
              <a:srgbClr val="F4D1C4"/>
            </a:solidFill>
          </p:spPr>
        </p:sp>
        <p:sp>
          <p:nvSpPr>
            <p:cNvPr id="25" name="TextBox 25"/>
            <p:cNvSpPr txBox="1"/>
            <p:nvPr/>
          </p:nvSpPr>
          <p:spPr>
            <a:xfrm>
              <a:off x="915914" y="7528731"/>
              <a:ext cx="923502" cy="167480"/>
            </a:xfrm>
            <a:prstGeom prst="rect">
              <a:avLst/>
            </a:prstGeom>
          </p:spPr>
          <p:txBody>
            <a:bodyPr lIns="0" tIns="0" rIns="0" bIns="0" rtlCol="0" anchor="t">
              <a:spAutoFit/>
            </a:bodyPr>
            <a:lstStyle/>
            <a:p>
              <a:pPr algn="ctr">
                <a:lnSpc>
                  <a:spcPts val="1400"/>
                </a:lnSpc>
                <a:spcBef>
                  <a:spcPct val="0"/>
                </a:spcBef>
              </a:pPr>
              <a:r>
                <a:rPr lang="en-US" sz="1000">
                  <a:solidFill>
                    <a:srgbClr val="000000"/>
                  </a:solidFill>
                  <a:latin typeface="Public Sans"/>
                </a:rPr>
                <a:t>Assessment</a:t>
              </a:r>
            </a:p>
          </p:txBody>
        </p:sp>
        <p:sp>
          <p:nvSpPr>
            <p:cNvPr id="26" name="TextBox 26"/>
            <p:cNvSpPr txBox="1"/>
            <p:nvPr/>
          </p:nvSpPr>
          <p:spPr>
            <a:xfrm>
              <a:off x="915914" y="6975170"/>
              <a:ext cx="923502" cy="492379"/>
            </a:xfrm>
            <a:prstGeom prst="rect">
              <a:avLst/>
            </a:prstGeom>
          </p:spPr>
          <p:txBody>
            <a:bodyPr lIns="0" tIns="0" rIns="0" bIns="0" rtlCol="0" anchor="t">
              <a:spAutoFit/>
            </a:bodyPr>
            <a:lstStyle/>
            <a:p>
              <a:pPr algn="ctr">
                <a:lnSpc>
                  <a:spcPts val="4200"/>
                </a:lnSpc>
                <a:spcBef>
                  <a:spcPct val="0"/>
                </a:spcBef>
              </a:pPr>
              <a:r>
                <a:rPr lang="en-US" sz="3000" b="1" dirty="0">
                  <a:solidFill>
                    <a:srgbClr val="000000"/>
                  </a:solidFill>
                  <a:latin typeface="Public Sans" pitchFamily="2" charset="0"/>
                </a:rPr>
                <a:t>A</a:t>
              </a:r>
            </a:p>
          </p:txBody>
        </p:sp>
        <p:sp>
          <p:nvSpPr>
            <p:cNvPr id="27" name="TextBox 27"/>
            <p:cNvSpPr txBox="1"/>
            <p:nvPr/>
          </p:nvSpPr>
          <p:spPr>
            <a:xfrm>
              <a:off x="2154164" y="6784502"/>
              <a:ext cx="4350026" cy="1061829"/>
            </a:xfrm>
            <a:prstGeom prst="rect">
              <a:avLst/>
            </a:prstGeom>
          </p:spPr>
          <p:txBody>
            <a:bodyPr lIns="0" tIns="0" rIns="0" bIns="0" rtlCol="0" anchor="t">
              <a:spAutoFit/>
            </a:bodyPr>
            <a:lstStyle/>
            <a:p>
              <a:pPr>
                <a:lnSpc>
                  <a:spcPts val="1400"/>
                </a:lnSpc>
                <a:spcBef>
                  <a:spcPct val="0"/>
                </a:spcBef>
              </a:pPr>
              <a:r>
                <a:rPr lang="en-US" sz="1000" dirty="0">
                  <a:solidFill>
                    <a:srgbClr val="000000"/>
                  </a:solidFill>
                  <a:latin typeface="Public Sans"/>
                </a:rPr>
                <a:t>John's vital signs are stable, with a blood pressure of </a:t>
              </a:r>
              <a:r>
                <a:rPr lang="en-US" sz="1000" b="1" dirty="0">
                  <a:solidFill>
                    <a:srgbClr val="000000"/>
                  </a:solidFill>
                  <a:latin typeface="Public Sans" pitchFamily="2" charset="0"/>
                </a:rPr>
                <a:t>130/80 mmHg,</a:t>
              </a:r>
              <a:r>
                <a:rPr lang="en-US" sz="1000" dirty="0">
                  <a:solidFill>
                    <a:srgbClr val="000000"/>
                  </a:solidFill>
                  <a:latin typeface="Public Sans"/>
                </a:rPr>
                <a:t> heart rate of </a:t>
              </a:r>
              <a:r>
                <a:rPr lang="en-US" sz="1000" b="1" dirty="0">
                  <a:solidFill>
                    <a:srgbClr val="000000"/>
                  </a:solidFill>
                  <a:latin typeface="Public Sans" pitchFamily="2" charset="0"/>
                </a:rPr>
                <a:t>80 beats per minute, </a:t>
              </a:r>
              <a:r>
                <a:rPr lang="en-US" sz="1000" dirty="0">
                  <a:solidFill>
                    <a:srgbClr val="000000"/>
                  </a:solidFill>
                  <a:latin typeface="Public Sans"/>
                </a:rPr>
                <a:t>respiratory rate of</a:t>
              </a:r>
              <a:r>
                <a:rPr lang="en-US" sz="1000" dirty="0">
                  <a:solidFill>
                    <a:srgbClr val="000000"/>
                  </a:solidFill>
                  <a:latin typeface="Public Sans Bold"/>
                </a:rPr>
                <a:t> </a:t>
              </a:r>
              <a:r>
                <a:rPr lang="en-US" sz="1000" b="1" dirty="0">
                  <a:solidFill>
                    <a:srgbClr val="000000"/>
                  </a:solidFill>
                  <a:latin typeface="Public Sans" pitchFamily="2" charset="0"/>
                </a:rPr>
                <a:t>16 breaths per minute, </a:t>
              </a:r>
              <a:r>
                <a:rPr lang="en-US" sz="1000" dirty="0">
                  <a:solidFill>
                    <a:srgbClr val="000000"/>
                  </a:solidFill>
                  <a:latin typeface="Public Sans"/>
                </a:rPr>
                <a:t>and oxygen saturation of </a:t>
              </a:r>
              <a:r>
                <a:rPr lang="en-US" sz="1000" b="1" dirty="0">
                  <a:solidFill>
                    <a:srgbClr val="000000"/>
                  </a:solidFill>
                  <a:latin typeface="Public Sans" pitchFamily="2" charset="0"/>
                </a:rPr>
                <a:t>96% on room air</a:t>
              </a:r>
              <a:r>
                <a:rPr lang="en-US" sz="1000" dirty="0">
                  <a:solidFill>
                    <a:srgbClr val="000000"/>
                  </a:solidFill>
                  <a:latin typeface="Public Sans"/>
                </a:rPr>
                <a:t>. He reports </a:t>
              </a:r>
              <a:r>
                <a:rPr lang="en-US" sz="1000" b="1" dirty="0">
                  <a:solidFill>
                    <a:srgbClr val="000000"/>
                  </a:solidFill>
                  <a:latin typeface="Public Sans" pitchFamily="2" charset="0"/>
                </a:rPr>
                <a:t>mild chest pain and shortness of breath</a:t>
              </a:r>
              <a:r>
                <a:rPr lang="en-US" sz="1000" dirty="0">
                  <a:solidFill>
                    <a:srgbClr val="000000"/>
                  </a:solidFill>
                  <a:latin typeface="Public Sans"/>
                </a:rPr>
                <a:t>. He is alert and oriented to person, place, and time. Recent laboratory results show elevated cardiac enzymes and troponin levels.</a:t>
              </a:r>
            </a:p>
          </p:txBody>
        </p:sp>
      </p:grpSp>
      <p:grpSp>
        <p:nvGrpSpPr>
          <p:cNvPr id="49" name="Group 48">
            <a:extLst>
              <a:ext uri="{FF2B5EF4-FFF2-40B4-BE49-F238E27FC236}">
                <a16:creationId xmlns:a16="http://schemas.microsoft.com/office/drawing/2014/main" id="{EBC65813-0C12-1120-C87A-2676731B4650}"/>
              </a:ext>
            </a:extLst>
          </p:cNvPr>
          <p:cNvGrpSpPr/>
          <p:nvPr/>
        </p:nvGrpSpPr>
        <p:grpSpPr>
          <a:xfrm>
            <a:off x="756000" y="8420590"/>
            <a:ext cx="6048000" cy="1515410"/>
            <a:chOff x="756000" y="8420590"/>
            <a:chExt cx="6048000" cy="1515410"/>
          </a:xfrm>
        </p:grpSpPr>
        <p:sp>
          <p:nvSpPr>
            <p:cNvPr id="30" name="Freeform 30"/>
            <p:cNvSpPr/>
            <p:nvPr/>
          </p:nvSpPr>
          <p:spPr>
            <a:xfrm>
              <a:off x="756000" y="8420590"/>
              <a:ext cx="6048000" cy="1515410"/>
            </a:xfrm>
            <a:custGeom>
              <a:avLst/>
              <a:gdLst/>
              <a:ahLst/>
              <a:cxnLst/>
              <a:rect l="l" t="t" r="r" b="b"/>
              <a:pathLst>
                <a:path w="24835021" h="6222759">
                  <a:moveTo>
                    <a:pt x="0" y="0"/>
                  </a:moveTo>
                  <a:lnTo>
                    <a:pt x="0" y="6222759"/>
                  </a:lnTo>
                  <a:lnTo>
                    <a:pt x="24835021" y="6222759"/>
                  </a:lnTo>
                  <a:lnTo>
                    <a:pt x="24835021" y="0"/>
                  </a:lnTo>
                  <a:lnTo>
                    <a:pt x="0" y="0"/>
                  </a:lnTo>
                  <a:close/>
                  <a:moveTo>
                    <a:pt x="24774061" y="6161799"/>
                  </a:moveTo>
                  <a:lnTo>
                    <a:pt x="59690" y="6161799"/>
                  </a:lnTo>
                  <a:lnTo>
                    <a:pt x="59690" y="59690"/>
                  </a:lnTo>
                  <a:lnTo>
                    <a:pt x="24774061" y="59690"/>
                  </a:lnTo>
                  <a:lnTo>
                    <a:pt x="24774061" y="6161799"/>
                  </a:lnTo>
                  <a:close/>
                </a:path>
              </a:pathLst>
            </a:custGeom>
            <a:solidFill>
              <a:srgbClr val="F4D1C4"/>
            </a:solidFill>
          </p:spPr>
        </p:sp>
        <p:sp>
          <p:nvSpPr>
            <p:cNvPr id="32" name="Freeform 32"/>
            <p:cNvSpPr/>
            <p:nvPr/>
          </p:nvSpPr>
          <p:spPr>
            <a:xfrm>
              <a:off x="756000" y="8420590"/>
              <a:ext cx="1243328" cy="1515410"/>
            </a:xfrm>
            <a:custGeom>
              <a:avLst/>
              <a:gdLst/>
              <a:ahLst/>
              <a:cxnLst/>
              <a:rect l="l" t="t" r="r" b="b"/>
              <a:pathLst>
                <a:path w="617179" h="752238">
                  <a:moveTo>
                    <a:pt x="0" y="0"/>
                  </a:moveTo>
                  <a:lnTo>
                    <a:pt x="617179" y="0"/>
                  </a:lnTo>
                  <a:lnTo>
                    <a:pt x="617179" y="752238"/>
                  </a:lnTo>
                  <a:lnTo>
                    <a:pt x="0" y="752238"/>
                  </a:lnTo>
                  <a:close/>
                </a:path>
              </a:pathLst>
            </a:custGeom>
            <a:solidFill>
              <a:srgbClr val="F4D1C4"/>
            </a:solidFill>
          </p:spPr>
        </p:sp>
        <p:sp>
          <p:nvSpPr>
            <p:cNvPr id="33" name="TextBox 33"/>
            <p:cNvSpPr txBox="1"/>
            <p:nvPr/>
          </p:nvSpPr>
          <p:spPr>
            <a:xfrm>
              <a:off x="915914" y="9232260"/>
              <a:ext cx="923502" cy="338930"/>
            </a:xfrm>
            <a:prstGeom prst="rect">
              <a:avLst/>
            </a:prstGeom>
          </p:spPr>
          <p:txBody>
            <a:bodyPr lIns="0" tIns="0" rIns="0" bIns="0" rtlCol="0" anchor="t">
              <a:spAutoFit/>
            </a:bodyPr>
            <a:lstStyle/>
            <a:p>
              <a:pPr algn="ctr">
                <a:lnSpc>
                  <a:spcPts val="1400"/>
                </a:lnSpc>
              </a:pPr>
              <a:r>
                <a:rPr lang="en-US" sz="1000">
                  <a:solidFill>
                    <a:srgbClr val="000000"/>
                  </a:solidFill>
                  <a:latin typeface="Public Sans"/>
                </a:rPr>
                <a:t>Recom-</a:t>
              </a:r>
            </a:p>
            <a:p>
              <a:pPr algn="ctr">
                <a:lnSpc>
                  <a:spcPts val="1400"/>
                </a:lnSpc>
                <a:spcBef>
                  <a:spcPct val="0"/>
                </a:spcBef>
              </a:pPr>
              <a:r>
                <a:rPr lang="en-US" sz="1000">
                  <a:solidFill>
                    <a:srgbClr val="000000"/>
                  </a:solidFill>
                  <a:latin typeface="Public Sans"/>
                </a:rPr>
                <a:t>mendation</a:t>
              </a:r>
            </a:p>
          </p:txBody>
        </p:sp>
        <p:sp>
          <p:nvSpPr>
            <p:cNvPr id="34" name="TextBox 34"/>
            <p:cNvSpPr txBox="1"/>
            <p:nvPr/>
          </p:nvSpPr>
          <p:spPr>
            <a:xfrm>
              <a:off x="915914" y="8678699"/>
              <a:ext cx="923502" cy="492379"/>
            </a:xfrm>
            <a:prstGeom prst="rect">
              <a:avLst/>
            </a:prstGeom>
          </p:spPr>
          <p:txBody>
            <a:bodyPr lIns="0" tIns="0" rIns="0" bIns="0" rtlCol="0" anchor="t">
              <a:spAutoFit/>
            </a:bodyPr>
            <a:lstStyle/>
            <a:p>
              <a:pPr algn="ctr">
                <a:lnSpc>
                  <a:spcPts val="4200"/>
                </a:lnSpc>
                <a:spcBef>
                  <a:spcPct val="0"/>
                </a:spcBef>
              </a:pPr>
              <a:r>
                <a:rPr lang="en-US" sz="3000" b="1" dirty="0">
                  <a:solidFill>
                    <a:srgbClr val="000000"/>
                  </a:solidFill>
                  <a:latin typeface="Public Sans" pitchFamily="2" charset="0"/>
                </a:rPr>
                <a:t>R</a:t>
              </a:r>
            </a:p>
          </p:txBody>
        </p:sp>
        <p:sp>
          <p:nvSpPr>
            <p:cNvPr id="35" name="TextBox 35"/>
            <p:cNvSpPr txBox="1"/>
            <p:nvPr/>
          </p:nvSpPr>
          <p:spPr>
            <a:xfrm>
              <a:off x="2154164" y="8569489"/>
              <a:ext cx="4350026" cy="1061829"/>
            </a:xfrm>
            <a:prstGeom prst="rect">
              <a:avLst/>
            </a:prstGeom>
          </p:spPr>
          <p:txBody>
            <a:bodyPr lIns="0" tIns="0" rIns="0" bIns="0" rtlCol="0" anchor="t">
              <a:spAutoFit/>
            </a:bodyPr>
            <a:lstStyle/>
            <a:p>
              <a:pPr>
                <a:lnSpc>
                  <a:spcPts val="1400"/>
                </a:lnSpc>
                <a:spcBef>
                  <a:spcPct val="0"/>
                </a:spcBef>
              </a:pPr>
              <a:r>
                <a:rPr lang="en-US" sz="1000" dirty="0">
                  <a:solidFill>
                    <a:srgbClr val="000000"/>
                  </a:solidFill>
                  <a:latin typeface="Public Sans"/>
                </a:rPr>
                <a:t>John requires close monitoring of his vital signs and cardiac function in the ICU. He should </a:t>
              </a:r>
              <a:r>
                <a:rPr lang="en-US" sz="1000" b="1" dirty="0">
                  <a:solidFill>
                    <a:srgbClr val="000000"/>
                  </a:solidFill>
                  <a:latin typeface="Public Sans" pitchFamily="2" charset="0"/>
                </a:rPr>
                <a:t>continue to receive medications for pain, thrombosis prevention, and blood pressure control</a:t>
              </a:r>
              <a:r>
                <a:rPr lang="en-US" sz="1000" dirty="0">
                  <a:solidFill>
                    <a:srgbClr val="000000"/>
                  </a:solidFill>
                  <a:latin typeface="Public Sans"/>
                </a:rPr>
                <a:t>. A cardiology consult should be requested for further evaluation and treatment planning. John's family should be informed of his condition and treatment plan, and provided with information about his prognosis and expected outcomes.</a:t>
              </a:r>
            </a:p>
          </p:txBody>
        </p:sp>
      </p:grpSp>
      <p:pic>
        <p:nvPicPr>
          <p:cNvPr id="36" name="Picture 3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409890" y="10202700"/>
            <a:ext cx="638726" cy="105390"/>
          </a:xfrm>
          <a:prstGeom prst="rect">
            <a:avLst/>
          </a:prstGeom>
        </p:spPr>
      </p:pic>
      <p:grpSp>
        <p:nvGrpSpPr>
          <p:cNvPr id="54" name="Group 53">
            <a:extLst>
              <a:ext uri="{FF2B5EF4-FFF2-40B4-BE49-F238E27FC236}">
                <a16:creationId xmlns:a16="http://schemas.microsoft.com/office/drawing/2014/main" id="{88195F43-81E0-B5FF-DC48-06AA0879F9F0}"/>
              </a:ext>
            </a:extLst>
          </p:cNvPr>
          <p:cNvGrpSpPr/>
          <p:nvPr/>
        </p:nvGrpSpPr>
        <p:grpSpPr>
          <a:xfrm>
            <a:off x="861455" y="2325808"/>
            <a:ext cx="5837090" cy="479422"/>
            <a:chOff x="861455" y="2325808"/>
            <a:chExt cx="5837090" cy="479422"/>
          </a:xfrm>
        </p:grpSpPr>
        <p:sp>
          <p:nvSpPr>
            <p:cNvPr id="37" name="TextBox 37"/>
            <p:cNvSpPr txBox="1"/>
            <p:nvPr/>
          </p:nvSpPr>
          <p:spPr>
            <a:xfrm>
              <a:off x="861455" y="2325808"/>
              <a:ext cx="2562303" cy="479422"/>
            </a:xfrm>
            <a:prstGeom prst="rect">
              <a:avLst/>
            </a:prstGeom>
          </p:spPr>
          <p:txBody>
            <a:bodyPr lIns="0" tIns="0" rIns="0" bIns="0" rtlCol="0" anchor="t">
              <a:spAutoFit/>
            </a:bodyPr>
            <a:lstStyle/>
            <a:p>
              <a:pPr>
                <a:lnSpc>
                  <a:spcPts val="2000"/>
                </a:lnSpc>
              </a:pPr>
              <a:r>
                <a:rPr lang="en-US" sz="1000" dirty="0">
                  <a:solidFill>
                    <a:srgbClr val="000000"/>
                  </a:solidFill>
                  <a:latin typeface="Public Sans"/>
                </a:rPr>
                <a:t>Patient name: </a:t>
              </a:r>
              <a:r>
                <a:rPr lang="en-US" sz="1000" b="1" dirty="0">
                  <a:solidFill>
                    <a:srgbClr val="000000"/>
                  </a:solidFill>
                  <a:latin typeface="Public Sans" pitchFamily="2" charset="0"/>
                </a:rPr>
                <a:t>John Smith </a:t>
              </a:r>
            </a:p>
            <a:p>
              <a:pPr>
                <a:lnSpc>
                  <a:spcPts val="2000"/>
                </a:lnSpc>
              </a:pPr>
              <a:r>
                <a:rPr lang="en-US" sz="1000" dirty="0">
                  <a:solidFill>
                    <a:srgbClr val="000000"/>
                  </a:solidFill>
                  <a:latin typeface="Public Sans"/>
                </a:rPr>
                <a:t>Handoff from:</a:t>
              </a:r>
              <a:r>
                <a:rPr lang="en-US" sz="1000" dirty="0">
                  <a:solidFill>
                    <a:srgbClr val="000000"/>
                  </a:solidFill>
                  <a:latin typeface="Public Sans Bold"/>
                </a:rPr>
                <a:t> </a:t>
              </a:r>
              <a:r>
                <a:rPr lang="en-US" sz="1000" b="1" dirty="0">
                  <a:solidFill>
                    <a:srgbClr val="000000"/>
                  </a:solidFill>
                  <a:latin typeface="Public Sans" pitchFamily="2" charset="0"/>
                </a:rPr>
                <a:t>Emergency department</a:t>
              </a:r>
            </a:p>
          </p:txBody>
        </p:sp>
        <p:sp>
          <p:nvSpPr>
            <p:cNvPr id="38" name="TextBox 38"/>
            <p:cNvSpPr txBox="1"/>
            <p:nvPr/>
          </p:nvSpPr>
          <p:spPr>
            <a:xfrm>
              <a:off x="4183867" y="2325808"/>
              <a:ext cx="2514678" cy="479422"/>
            </a:xfrm>
            <a:prstGeom prst="rect">
              <a:avLst/>
            </a:prstGeom>
          </p:spPr>
          <p:txBody>
            <a:bodyPr lIns="0" tIns="0" rIns="0" bIns="0" rtlCol="0" anchor="t">
              <a:spAutoFit/>
            </a:bodyPr>
            <a:lstStyle/>
            <a:p>
              <a:pPr>
                <a:lnSpc>
                  <a:spcPts val="2000"/>
                </a:lnSpc>
              </a:pPr>
              <a:r>
                <a:rPr lang="en-US" sz="1000" dirty="0">
                  <a:solidFill>
                    <a:srgbClr val="000000"/>
                  </a:solidFill>
                  <a:latin typeface="Public Sans"/>
                </a:rPr>
                <a:t>Room number:</a:t>
              </a:r>
              <a:r>
                <a:rPr lang="en-US" sz="1000" dirty="0">
                  <a:solidFill>
                    <a:srgbClr val="000000"/>
                  </a:solidFill>
                  <a:latin typeface="Public Sans Bold"/>
                </a:rPr>
                <a:t> </a:t>
              </a:r>
              <a:r>
                <a:rPr lang="en-US" sz="1000" b="1" dirty="0">
                  <a:solidFill>
                    <a:srgbClr val="000000"/>
                  </a:solidFill>
                  <a:latin typeface="Public Sans" pitchFamily="2" charset="0"/>
                </a:rPr>
                <a:t>205</a:t>
              </a:r>
            </a:p>
            <a:p>
              <a:pPr>
                <a:lnSpc>
                  <a:spcPts val="2000"/>
                </a:lnSpc>
              </a:pPr>
              <a:r>
                <a:rPr lang="en-US" sz="1000" dirty="0">
                  <a:solidFill>
                    <a:srgbClr val="000000"/>
                  </a:solidFill>
                  <a:latin typeface="Public Sans"/>
                </a:rPr>
                <a:t>Handoff to: </a:t>
              </a:r>
              <a:r>
                <a:rPr lang="en-US" sz="1000" b="1" dirty="0">
                  <a:solidFill>
                    <a:srgbClr val="000000"/>
                  </a:solidFill>
                  <a:latin typeface="Public Sans" pitchFamily="2" charset="0"/>
                </a:rPr>
                <a:t>Intensive care unit (ICU)</a:t>
              </a:r>
            </a:p>
          </p:txBody>
        </p:sp>
      </p:grpSp>
      <p:grpSp>
        <p:nvGrpSpPr>
          <p:cNvPr id="53" name="Group 52">
            <a:extLst>
              <a:ext uri="{FF2B5EF4-FFF2-40B4-BE49-F238E27FC236}">
                <a16:creationId xmlns:a16="http://schemas.microsoft.com/office/drawing/2014/main" id="{91873F23-72F2-C06D-143B-27E96DCC60C5}"/>
              </a:ext>
            </a:extLst>
          </p:cNvPr>
          <p:cNvGrpSpPr/>
          <p:nvPr/>
        </p:nvGrpSpPr>
        <p:grpSpPr>
          <a:xfrm>
            <a:off x="1" y="-1705"/>
            <a:ext cx="7556500" cy="1928840"/>
            <a:chOff x="1" y="-1705"/>
            <a:chExt cx="7556500" cy="1928840"/>
          </a:xfrm>
        </p:grpSpPr>
        <p:sp>
          <p:nvSpPr>
            <p:cNvPr id="11" name="Freeform 11"/>
            <p:cNvSpPr/>
            <p:nvPr/>
          </p:nvSpPr>
          <p:spPr>
            <a:xfrm>
              <a:off x="1" y="-1705"/>
              <a:ext cx="7556500" cy="1928840"/>
            </a:xfrm>
            <a:custGeom>
              <a:avLst/>
              <a:gdLst/>
              <a:ahLst/>
              <a:cxnLst/>
              <a:rect l="l" t="t" r="r" b="b"/>
              <a:pathLst>
                <a:path w="3795279" h="957461">
                  <a:moveTo>
                    <a:pt x="0" y="0"/>
                  </a:moveTo>
                  <a:lnTo>
                    <a:pt x="3795279" y="0"/>
                  </a:lnTo>
                  <a:lnTo>
                    <a:pt x="3795279" y="957461"/>
                  </a:lnTo>
                  <a:lnTo>
                    <a:pt x="0" y="957461"/>
                  </a:lnTo>
                  <a:close/>
                </a:path>
              </a:pathLst>
            </a:custGeom>
            <a:solidFill>
              <a:srgbClr val="F4D1C4"/>
            </a:solidFill>
          </p:spPr>
        </p:sp>
        <p:sp>
          <p:nvSpPr>
            <p:cNvPr id="40" name="TextBox 40"/>
            <p:cNvSpPr txBox="1"/>
            <p:nvPr/>
          </p:nvSpPr>
          <p:spPr>
            <a:xfrm>
              <a:off x="645791" y="545537"/>
              <a:ext cx="3402825" cy="492379"/>
            </a:xfrm>
            <a:prstGeom prst="rect">
              <a:avLst/>
            </a:prstGeom>
          </p:spPr>
          <p:txBody>
            <a:bodyPr lIns="0" tIns="0" rIns="0" bIns="0" rtlCol="0" anchor="t">
              <a:spAutoFit/>
            </a:bodyPr>
            <a:lstStyle/>
            <a:p>
              <a:pPr>
                <a:lnSpc>
                  <a:spcPts val="4200"/>
                </a:lnSpc>
                <a:spcBef>
                  <a:spcPct val="0"/>
                </a:spcBef>
              </a:pPr>
              <a:r>
                <a:rPr lang="en-US" sz="3000" b="1" dirty="0">
                  <a:solidFill>
                    <a:srgbClr val="000000"/>
                  </a:solidFill>
                  <a:latin typeface="Public Sans" pitchFamily="2" charset="0"/>
                </a:rPr>
                <a:t>Handoff SBAR </a:t>
              </a:r>
            </a:p>
          </p:txBody>
        </p:sp>
        <p:sp>
          <p:nvSpPr>
            <p:cNvPr id="41" name="TextBox 41"/>
            <p:cNvSpPr txBox="1"/>
            <p:nvPr/>
          </p:nvSpPr>
          <p:spPr>
            <a:xfrm>
              <a:off x="645791" y="1112402"/>
              <a:ext cx="2562303" cy="221856"/>
            </a:xfrm>
            <a:prstGeom prst="rect">
              <a:avLst/>
            </a:prstGeom>
          </p:spPr>
          <p:txBody>
            <a:bodyPr lIns="0" tIns="0" rIns="0" bIns="0" rtlCol="0" anchor="t">
              <a:spAutoFit/>
            </a:bodyPr>
            <a:lstStyle/>
            <a:p>
              <a:pPr>
                <a:lnSpc>
                  <a:spcPts val="2000"/>
                </a:lnSpc>
              </a:pPr>
              <a:r>
                <a:rPr lang="en-US" sz="1000" dirty="0">
                  <a:solidFill>
                    <a:srgbClr val="000000"/>
                  </a:solidFill>
                  <a:latin typeface="Public Sans"/>
                </a:rPr>
                <a:t>Date: </a:t>
              </a:r>
              <a:r>
                <a:rPr lang="en-US" sz="1000" b="1" dirty="0">
                  <a:solidFill>
                    <a:srgbClr val="000000"/>
                  </a:solidFill>
                  <a:latin typeface="Public Sans" pitchFamily="2" charset="0"/>
                </a:rPr>
                <a:t>25 Dec 2026</a:t>
              </a:r>
            </a:p>
          </p:txBody>
        </p:sp>
        <p:pic>
          <p:nvPicPr>
            <p:cNvPr id="43" name="Picture 4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605558" y="612485"/>
              <a:ext cx="271555" cy="228600"/>
            </a:xfrm>
            <a:prstGeom prst="rect">
              <a:avLst/>
            </a:prstGeom>
          </p:spPr>
        </p:pic>
        <p:sp>
          <p:nvSpPr>
            <p:cNvPr id="44" name="TextBox 44"/>
            <p:cNvSpPr txBox="1"/>
            <p:nvPr/>
          </p:nvSpPr>
          <p:spPr>
            <a:xfrm>
              <a:off x="4940547" y="630744"/>
              <a:ext cx="2409902" cy="221856"/>
            </a:xfrm>
            <a:prstGeom prst="rect">
              <a:avLst/>
            </a:prstGeom>
          </p:spPr>
          <p:txBody>
            <a:bodyPr lIns="0" tIns="0" rIns="0" bIns="0" rtlCol="0" anchor="t">
              <a:spAutoFit/>
            </a:bodyPr>
            <a:lstStyle/>
            <a:p>
              <a:pPr>
                <a:lnSpc>
                  <a:spcPts val="2000"/>
                </a:lnSpc>
              </a:pPr>
              <a:r>
                <a:rPr lang="en-US" sz="1000" b="1" dirty="0">
                  <a:solidFill>
                    <a:srgbClr val="000000"/>
                  </a:solidFill>
                  <a:latin typeface="Public Sans" pitchFamily="2" charset="0"/>
                </a:rPr>
                <a:t>Greenfield Memorial Hospital</a:t>
              </a:r>
            </a:p>
          </p:txBody>
        </p:sp>
        <p:sp>
          <p:nvSpPr>
            <p:cNvPr id="45" name="TextBox 45"/>
            <p:cNvSpPr txBox="1"/>
            <p:nvPr/>
          </p:nvSpPr>
          <p:spPr>
            <a:xfrm>
              <a:off x="4641558" y="888146"/>
              <a:ext cx="2409902" cy="446789"/>
            </a:xfrm>
            <a:prstGeom prst="rect">
              <a:avLst/>
            </a:prstGeom>
          </p:spPr>
          <p:txBody>
            <a:bodyPr lIns="0" tIns="0" rIns="0" bIns="0" rtlCol="0" anchor="t">
              <a:spAutoFit/>
            </a:bodyPr>
            <a:lstStyle/>
            <a:p>
              <a:pPr>
                <a:lnSpc>
                  <a:spcPts val="1184"/>
                </a:lnSpc>
              </a:pPr>
              <a:r>
                <a:rPr lang="en-US" sz="800" dirty="0">
                  <a:latin typeface="Public Sans"/>
                </a:rPr>
                <a:t>Address: 123 Main Street, Greenfield, IL 62044 Phone: (555) 123-4567 Fax: (555) 987-6543 Website: </a:t>
              </a:r>
              <a:r>
                <a:rPr lang="en-US" sz="800" dirty="0">
                  <a:latin typeface="Public Sans"/>
                  <a:hlinkClick r:id="rId6" tooltip="http://www.greenfieldmemorialhospital.com/">
                    <a:extLst>
                      <a:ext uri="{A12FA001-AC4F-418D-AE19-62706E023703}">
                        <ahyp:hlinkClr xmlns:ahyp="http://schemas.microsoft.com/office/drawing/2018/hyperlinkcolor" val="tx"/>
                      </a:ext>
                    </a:extLst>
                  </a:hlinkClick>
                </a:rPr>
                <a:t>www.greenfieldmemorialhospital.com</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347</Words>
  <Application>Microsoft Office PowerPoint</Application>
  <PresentationFormat>Custom</PresentationFormat>
  <Paragraphs>22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Public Sans</vt:lpstr>
      <vt:lpstr>Public Sans Bold</vt:lpstr>
      <vt:lpstr>Arial</vt:lpstr>
      <vt:lpstr>Calibri</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SBAR Template</dc:title>
  <cp:lastModifiedBy>HUONG NGUYEN THU</cp:lastModifiedBy>
  <cp:revision>2</cp:revision>
  <dcterms:created xsi:type="dcterms:W3CDTF">2006-08-16T00:00:00Z</dcterms:created>
  <dcterms:modified xsi:type="dcterms:W3CDTF">2023-03-30T01:59:40Z</dcterms:modified>
  <dc:identifier>DAFd-N-dqDE</dc:identifier>
</cp:coreProperties>
</file>