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8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ormorant Garamond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2155" y="46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42738" y="458615"/>
            <a:ext cx="4474524" cy="305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8"/>
              </a:lnSpc>
              <a:spcBef>
                <a:spcPct val="0"/>
              </a:spcBef>
            </a:pPr>
            <a:r>
              <a:rPr lang="en-US" sz="1791" b="1" spc="358" dirty="0">
                <a:solidFill>
                  <a:srgbClr val="0C0F17"/>
                </a:solidFill>
                <a:latin typeface="Cormorant Garamond" pitchFamily="2" charset="0"/>
                <a:ea typeface="Cormorant Garamond" pitchFamily="2" charset="0"/>
              </a:rPr>
              <a:t> CRITICAL CARE SBAR 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BEFE5A7-A401-42B2-5378-5F3EE02DB716}"/>
              </a:ext>
            </a:extLst>
          </p:cNvPr>
          <p:cNvGrpSpPr/>
          <p:nvPr/>
        </p:nvGrpSpPr>
        <p:grpSpPr>
          <a:xfrm>
            <a:off x="525437" y="1008717"/>
            <a:ext cx="6505379" cy="1836036"/>
            <a:chOff x="527310" y="1008717"/>
            <a:chExt cx="6505379" cy="1836036"/>
          </a:xfrm>
        </p:grpSpPr>
        <p:sp>
          <p:nvSpPr>
            <p:cNvPr id="5" name="Freeform 5"/>
            <p:cNvSpPr/>
            <p:nvPr/>
          </p:nvSpPr>
          <p:spPr>
            <a:xfrm>
              <a:off x="527310" y="1013480"/>
              <a:ext cx="6505379" cy="1831273"/>
            </a:xfrm>
            <a:custGeom>
              <a:avLst/>
              <a:gdLst/>
              <a:ahLst/>
              <a:cxnLst/>
              <a:rect l="l" t="t" r="r" b="b"/>
              <a:pathLst>
                <a:path w="2331381" h="656287">
                  <a:moveTo>
                    <a:pt x="0" y="0"/>
                  </a:moveTo>
                  <a:lnTo>
                    <a:pt x="2331381" y="0"/>
                  </a:lnTo>
                  <a:lnTo>
                    <a:pt x="2331381" y="656287"/>
                  </a:lnTo>
                  <a:lnTo>
                    <a:pt x="0" y="656287"/>
                  </a:lnTo>
                  <a:close/>
                </a:path>
              </a:pathLst>
            </a:custGeom>
            <a:solidFill>
              <a:srgbClr val="E1EEDD"/>
            </a:solidFill>
          </p:spPr>
        </p:sp>
        <p:sp>
          <p:nvSpPr>
            <p:cNvPr id="7" name="AutoShape 7"/>
            <p:cNvSpPr/>
            <p:nvPr/>
          </p:nvSpPr>
          <p:spPr>
            <a:xfrm rot="5400000">
              <a:off x="157519" y="1924354"/>
              <a:ext cx="1831273" cy="0"/>
            </a:xfrm>
            <a:prstGeom prst="line">
              <a:avLst/>
            </a:prstGeom>
            <a:ln w="127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TextBox 8"/>
            <p:cNvSpPr txBox="1"/>
            <p:nvPr/>
          </p:nvSpPr>
          <p:spPr>
            <a:xfrm rot="16200000">
              <a:off x="-109499" y="1825466"/>
              <a:ext cx="1831273" cy="2073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180" dirty="0">
                  <a:solidFill>
                    <a:srgbClr val="0C0F17"/>
                  </a:solidFill>
                  <a:latin typeface="Cormorant Garamond" pitchFamily="2" charset="0"/>
                  <a:ea typeface="Cormorant Garamond" pitchFamily="2" charset="0"/>
                </a:rPr>
                <a:t>SITUATION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279669" y="1223803"/>
              <a:ext cx="901780" cy="1578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0"/>
                </a:lnSpc>
                <a:spcBef>
                  <a:spcPct val="0"/>
                </a:spcBef>
              </a:pPr>
              <a:r>
                <a:rPr lang="en-US" sz="900" dirty="0">
                  <a:solidFill>
                    <a:srgbClr val="000000"/>
                  </a:solidFill>
                  <a:latin typeface="Cormorant Garamond" pitchFamily="2" charset="0"/>
                  <a:ea typeface="Cormorant Garamond" pitchFamily="2" charset="0"/>
                </a:rPr>
                <a:t>Patient name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848620" y="1223803"/>
              <a:ext cx="356830" cy="1578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0"/>
                </a:lnSpc>
                <a:spcBef>
                  <a:spcPct val="0"/>
                </a:spcBef>
              </a:pPr>
              <a:r>
                <a:rPr lang="en-US" sz="900">
                  <a:solidFill>
                    <a:srgbClr val="000000"/>
                  </a:solidFill>
                  <a:latin typeface="Cormorant Garamond" pitchFamily="2" charset="0"/>
                  <a:ea typeface="Cormorant Garamond" pitchFamily="2" charset="0"/>
                </a:rPr>
                <a:t>Code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79669" y="1728355"/>
              <a:ext cx="1813798" cy="1578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0"/>
                </a:lnSpc>
                <a:spcBef>
                  <a:spcPct val="0"/>
                </a:spcBef>
              </a:pPr>
              <a:r>
                <a:rPr lang="en-US" sz="900" dirty="0">
                  <a:solidFill>
                    <a:srgbClr val="000000"/>
                  </a:solidFill>
                  <a:latin typeface="Cormorant Garamond" pitchFamily="2" charset="0"/>
                  <a:ea typeface="Cormorant Garamond" pitchFamily="2" charset="0"/>
                </a:rPr>
                <a:t>Reason for communication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279669" y="2232907"/>
              <a:ext cx="2571512" cy="1578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0"/>
                </a:lnSpc>
                <a:spcBef>
                  <a:spcPct val="0"/>
                </a:spcBef>
              </a:pPr>
              <a:r>
                <a:rPr lang="en-US" sz="900">
                  <a:solidFill>
                    <a:srgbClr val="000000"/>
                  </a:solidFill>
                  <a:latin typeface="Cormorant Garamond" pitchFamily="2" charset="0"/>
                  <a:ea typeface="Cormorant Garamond" pitchFamily="2" charset="0"/>
                </a:rPr>
                <a:t>Current situation and urgent concerns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480236" y="1223803"/>
              <a:ext cx="403621" cy="1578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0"/>
                </a:lnSpc>
                <a:spcBef>
                  <a:spcPct val="0"/>
                </a:spcBef>
              </a:pPr>
              <a:r>
                <a:rPr lang="en-US" sz="900">
                  <a:solidFill>
                    <a:srgbClr val="000000"/>
                  </a:solidFill>
                  <a:latin typeface="Cormorant Garamond" pitchFamily="2" charset="0"/>
                  <a:ea typeface="Cormorant Garamond" pitchFamily="2" charset="0"/>
                </a:rPr>
                <a:t>Room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2FA05ED-CA11-916E-5922-D975D52EFBE9}"/>
              </a:ext>
            </a:extLst>
          </p:cNvPr>
          <p:cNvGrpSpPr/>
          <p:nvPr/>
        </p:nvGrpSpPr>
        <p:grpSpPr>
          <a:xfrm>
            <a:off x="525437" y="3013590"/>
            <a:ext cx="6505379" cy="2201162"/>
            <a:chOff x="527310" y="3013588"/>
            <a:chExt cx="6505379" cy="2201162"/>
          </a:xfrm>
        </p:grpSpPr>
        <p:sp>
          <p:nvSpPr>
            <p:cNvPr id="16" name="Freeform 16"/>
            <p:cNvSpPr/>
            <p:nvPr/>
          </p:nvSpPr>
          <p:spPr>
            <a:xfrm>
              <a:off x="527310" y="3018351"/>
              <a:ext cx="6505379" cy="2196399"/>
            </a:xfrm>
            <a:custGeom>
              <a:avLst/>
              <a:gdLst/>
              <a:ahLst/>
              <a:cxnLst/>
              <a:rect l="l" t="t" r="r" b="b"/>
              <a:pathLst>
                <a:path w="2331381" h="787140">
                  <a:moveTo>
                    <a:pt x="0" y="0"/>
                  </a:moveTo>
                  <a:lnTo>
                    <a:pt x="2331381" y="0"/>
                  </a:lnTo>
                  <a:lnTo>
                    <a:pt x="2331381" y="787140"/>
                  </a:lnTo>
                  <a:lnTo>
                    <a:pt x="0" y="787140"/>
                  </a:lnTo>
                  <a:close/>
                </a:path>
              </a:pathLst>
            </a:custGeom>
            <a:solidFill>
              <a:srgbClr val="FEFBE9"/>
            </a:solidFill>
          </p:spPr>
        </p:sp>
        <p:sp>
          <p:nvSpPr>
            <p:cNvPr id="18" name="TextBox 18"/>
            <p:cNvSpPr txBox="1"/>
            <p:nvPr/>
          </p:nvSpPr>
          <p:spPr>
            <a:xfrm rot="16200000">
              <a:off x="-292062" y="4012900"/>
              <a:ext cx="2196399" cy="2073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180">
                  <a:solidFill>
                    <a:srgbClr val="0C0F17"/>
                  </a:solidFill>
                  <a:latin typeface="Cormorant Garamond" pitchFamily="2" charset="0"/>
                  <a:ea typeface="Cormorant Garamond" pitchFamily="2" charset="0"/>
                </a:rPr>
                <a:t>BACKGROUND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282228" y="3211161"/>
              <a:ext cx="280511" cy="1578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0"/>
                </a:lnSpc>
                <a:spcBef>
                  <a:spcPct val="0"/>
                </a:spcBef>
              </a:pPr>
              <a:r>
                <a:rPr lang="en-US" sz="900">
                  <a:solidFill>
                    <a:srgbClr val="000000"/>
                  </a:solidFill>
                  <a:latin typeface="Cormorant Garamond" pitchFamily="2" charset="0"/>
                  <a:ea typeface="Cormorant Garamond" pitchFamily="2" charset="0"/>
                </a:rPr>
                <a:t>Age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950651" y="3218146"/>
              <a:ext cx="585311" cy="1578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0"/>
                </a:lnSpc>
                <a:spcBef>
                  <a:spcPct val="0"/>
                </a:spcBef>
              </a:pPr>
              <a:r>
                <a:rPr lang="en-US" sz="900">
                  <a:solidFill>
                    <a:srgbClr val="000000"/>
                  </a:solidFill>
                  <a:latin typeface="Cormorant Garamond" pitchFamily="2" charset="0"/>
                  <a:ea typeface="Cormorant Garamond" pitchFamily="2" charset="0"/>
                </a:rPr>
                <a:t>Gender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282228" y="3696413"/>
              <a:ext cx="2408901" cy="1578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0"/>
                </a:lnSpc>
                <a:spcBef>
                  <a:spcPct val="0"/>
                </a:spcBef>
              </a:pPr>
              <a:r>
                <a:rPr lang="en-US" sz="900">
                  <a:solidFill>
                    <a:srgbClr val="000000"/>
                  </a:solidFill>
                  <a:latin typeface="Cormorant Garamond" pitchFamily="2" charset="0"/>
                  <a:ea typeface="Cormorant Garamond" pitchFamily="2" charset="0"/>
                </a:rPr>
                <a:t>Relevant past medical history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282228" y="4181665"/>
              <a:ext cx="2414020" cy="1578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0"/>
                </a:lnSpc>
                <a:spcBef>
                  <a:spcPct val="0"/>
                </a:spcBef>
              </a:pPr>
              <a:r>
                <a:rPr lang="en-US" sz="900">
                  <a:solidFill>
                    <a:srgbClr val="000000"/>
                  </a:solidFill>
                  <a:latin typeface="Cormorant Garamond" pitchFamily="2" charset="0"/>
                  <a:ea typeface="Cormorant Garamond" pitchFamily="2" charset="0"/>
                </a:rPr>
                <a:t>Current medications and allergies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282228" y="4666917"/>
              <a:ext cx="2571512" cy="1578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0"/>
                </a:lnSpc>
                <a:spcBef>
                  <a:spcPct val="0"/>
                </a:spcBef>
              </a:pPr>
              <a:r>
                <a:rPr lang="en-US" sz="900">
                  <a:solidFill>
                    <a:srgbClr val="000000"/>
                  </a:solidFill>
                  <a:latin typeface="Cormorant Garamond" pitchFamily="2" charset="0"/>
                  <a:ea typeface="Cormorant Garamond" pitchFamily="2" charset="0"/>
                </a:rPr>
                <a:t>Relevant laboratory or diagnostic test results</a:t>
              </a:r>
            </a:p>
          </p:txBody>
        </p:sp>
        <p:sp>
          <p:nvSpPr>
            <p:cNvPr id="24" name="AutoShape 24"/>
            <p:cNvSpPr/>
            <p:nvPr/>
          </p:nvSpPr>
          <p:spPr>
            <a:xfrm rot="5400000">
              <a:off x="-20281" y="4111788"/>
              <a:ext cx="2196399" cy="0"/>
            </a:xfrm>
            <a:prstGeom prst="line">
              <a:avLst/>
            </a:prstGeom>
            <a:ln w="127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516CED0-D99C-2FAD-1DA2-7BC672C18BC4}"/>
              </a:ext>
            </a:extLst>
          </p:cNvPr>
          <p:cNvGrpSpPr/>
          <p:nvPr/>
        </p:nvGrpSpPr>
        <p:grpSpPr>
          <a:xfrm>
            <a:off x="525437" y="5383589"/>
            <a:ext cx="6505379" cy="2410713"/>
            <a:chOff x="527310" y="5383584"/>
            <a:chExt cx="6505379" cy="2410713"/>
          </a:xfrm>
        </p:grpSpPr>
        <p:sp>
          <p:nvSpPr>
            <p:cNvPr id="26" name="Freeform 26"/>
            <p:cNvSpPr/>
            <p:nvPr/>
          </p:nvSpPr>
          <p:spPr>
            <a:xfrm>
              <a:off x="527310" y="5388347"/>
              <a:ext cx="6505379" cy="2405949"/>
            </a:xfrm>
            <a:custGeom>
              <a:avLst/>
              <a:gdLst/>
              <a:ahLst/>
              <a:cxnLst/>
              <a:rect l="l" t="t" r="r" b="b"/>
              <a:pathLst>
                <a:path w="2331381" h="862238">
                  <a:moveTo>
                    <a:pt x="0" y="0"/>
                  </a:moveTo>
                  <a:lnTo>
                    <a:pt x="2331381" y="0"/>
                  </a:lnTo>
                  <a:lnTo>
                    <a:pt x="2331381" y="862238"/>
                  </a:lnTo>
                  <a:lnTo>
                    <a:pt x="0" y="862238"/>
                  </a:lnTo>
                  <a:close/>
                </a:path>
              </a:pathLst>
            </a:custGeom>
            <a:solidFill>
              <a:srgbClr val="E1EEDD"/>
            </a:solidFill>
          </p:spPr>
        </p:sp>
        <p:sp>
          <p:nvSpPr>
            <p:cNvPr id="28" name="TextBox 28"/>
            <p:cNvSpPr txBox="1"/>
            <p:nvPr/>
          </p:nvSpPr>
          <p:spPr>
            <a:xfrm rot="-5400000">
              <a:off x="-399217" y="6487672"/>
              <a:ext cx="2405949" cy="2073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180">
                  <a:solidFill>
                    <a:srgbClr val="0C0F17"/>
                  </a:solidFill>
                  <a:latin typeface="Cormorant Garamond" pitchFamily="2" charset="0"/>
                  <a:ea typeface="Cormorant Garamond" pitchFamily="2" charset="0"/>
                </a:rPr>
                <a:t>ASSESSMENT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279669" y="5578827"/>
              <a:ext cx="846799" cy="1578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0"/>
                </a:lnSpc>
                <a:spcBef>
                  <a:spcPct val="0"/>
                </a:spcBef>
              </a:pPr>
              <a:r>
                <a:rPr lang="en-US" sz="900">
                  <a:solidFill>
                    <a:srgbClr val="000000"/>
                  </a:solidFill>
                  <a:latin typeface="Cormorant Garamond" pitchFamily="2" charset="0"/>
                  <a:ea typeface="Cormorant Garamond" pitchFamily="2" charset="0"/>
                </a:rPr>
                <a:t>Vital signs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2008690" y="5538822"/>
              <a:ext cx="4893760" cy="1867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620"/>
                </a:lnSpc>
              </a:pPr>
              <a:r>
                <a:rPr lang="en-US" sz="900" dirty="0">
                  <a:solidFill>
                    <a:srgbClr val="000000"/>
                  </a:solidFill>
                  <a:latin typeface="Cormorant Garamond" pitchFamily="2" charset="0"/>
                  <a:ea typeface="Cormorant Garamond" pitchFamily="2" charset="0"/>
                </a:rPr>
                <a:t>Temp                            HR                                            B/P                                SpO2                                RR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282229" y="6126770"/>
              <a:ext cx="2571512" cy="1578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0"/>
                </a:lnSpc>
                <a:spcBef>
                  <a:spcPct val="0"/>
                </a:spcBef>
              </a:pPr>
              <a:r>
                <a:rPr lang="en-US" sz="900">
                  <a:solidFill>
                    <a:srgbClr val="000000"/>
                  </a:solidFill>
                  <a:latin typeface="Cormorant Garamond" pitchFamily="2" charset="0"/>
                  <a:ea typeface="Cormorant Garamond" pitchFamily="2" charset="0"/>
                </a:rPr>
                <a:t>Current symptoms or concerns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282229" y="6674712"/>
              <a:ext cx="2571512" cy="1578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0"/>
                </a:lnSpc>
                <a:spcBef>
                  <a:spcPct val="0"/>
                </a:spcBef>
              </a:pPr>
              <a:r>
                <a:rPr lang="en-US" sz="900">
                  <a:solidFill>
                    <a:srgbClr val="000000"/>
                  </a:solidFill>
                  <a:latin typeface="Cormorant Garamond" pitchFamily="2" charset="0"/>
                  <a:ea typeface="Cormorant Garamond" pitchFamily="2" charset="0"/>
                </a:rPr>
                <a:t>Level of consciousness or mental status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282229" y="7222655"/>
              <a:ext cx="2571512" cy="1578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0"/>
                </a:lnSpc>
                <a:spcBef>
                  <a:spcPct val="0"/>
                </a:spcBef>
              </a:pPr>
              <a:r>
                <a:rPr lang="en-US" sz="900">
                  <a:solidFill>
                    <a:srgbClr val="000000"/>
                  </a:solidFill>
                  <a:latin typeface="Cormorant Garamond" pitchFamily="2" charset="0"/>
                  <a:ea typeface="Cormorant Garamond" pitchFamily="2" charset="0"/>
                </a:rPr>
                <a:t>Fluid balance and electrolyte status</a:t>
              </a:r>
            </a:p>
          </p:txBody>
        </p:sp>
        <p:sp>
          <p:nvSpPr>
            <p:cNvPr id="34" name="AutoShape 34"/>
            <p:cNvSpPr/>
            <p:nvPr/>
          </p:nvSpPr>
          <p:spPr>
            <a:xfrm rot="5400000">
              <a:off x="-115530" y="6586559"/>
              <a:ext cx="2405949" cy="0"/>
            </a:xfrm>
            <a:prstGeom prst="line">
              <a:avLst/>
            </a:prstGeom>
            <a:ln w="9525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3DE71A8-E6C3-CC2B-2F6A-1E981CFA8470}"/>
              </a:ext>
            </a:extLst>
          </p:cNvPr>
          <p:cNvGrpSpPr/>
          <p:nvPr/>
        </p:nvGrpSpPr>
        <p:grpSpPr>
          <a:xfrm>
            <a:off x="525437" y="7963139"/>
            <a:ext cx="6505379" cy="2112265"/>
            <a:chOff x="523563" y="7963139"/>
            <a:chExt cx="6505379" cy="2112265"/>
          </a:xfrm>
        </p:grpSpPr>
        <p:sp>
          <p:nvSpPr>
            <p:cNvPr id="37" name="Freeform 37"/>
            <p:cNvSpPr/>
            <p:nvPr/>
          </p:nvSpPr>
          <p:spPr>
            <a:xfrm rot="16200000">
              <a:off x="2722503" y="5764203"/>
              <a:ext cx="2107499" cy="6505379"/>
            </a:xfrm>
            <a:custGeom>
              <a:avLst/>
              <a:gdLst/>
              <a:ahLst/>
              <a:cxnLst/>
              <a:rect l="l" t="t" r="r" b="b"/>
              <a:pathLst>
                <a:path w="378217" h="1167471">
                  <a:moveTo>
                    <a:pt x="0" y="0"/>
                  </a:moveTo>
                  <a:lnTo>
                    <a:pt x="378217" y="0"/>
                  </a:lnTo>
                  <a:lnTo>
                    <a:pt x="378217" y="1167471"/>
                  </a:lnTo>
                  <a:lnTo>
                    <a:pt x="0" y="1167471"/>
                  </a:lnTo>
                  <a:close/>
                </a:path>
              </a:pathLst>
            </a:custGeom>
            <a:solidFill>
              <a:srgbClr val="FEFBE9"/>
            </a:solidFill>
          </p:spPr>
        </p:sp>
        <p:sp>
          <p:nvSpPr>
            <p:cNvPr id="38" name="TextBox 38"/>
            <p:cNvSpPr txBox="1"/>
            <p:nvPr/>
          </p:nvSpPr>
          <p:spPr>
            <a:xfrm rot="16200000">
              <a:off x="-247612" y="8918004"/>
              <a:ext cx="2107499" cy="2073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180">
                  <a:solidFill>
                    <a:srgbClr val="0C0F17"/>
                  </a:solidFill>
                  <a:latin typeface="Cormorant Garamond" pitchFamily="2" charset="0"/>
                  <a:ea typeface="Cormorant Garamond" pitchFamily="2" charset="0"/>
                </a:rPr>
                <a:t>RECOMMENDATION</a:t>
              </a:r>
            </a:p>
          </p:txBody>
        </p:sp>
        <p:sp>
          <p:nvSpPr>
            <p:cNvPr id="39" name="AutoShape 39"/>
            <p:cNvSpPr/>
            <p:nvPr/>
          </p:nvSpPr>
          <p:spPr>
            <a:xfrm rot="5392231">
              <a:off x="40835" y="9016892"/>
              <a:ext cx="2107505" cy="0"/>
            </a:xfrm>
            <a:prstGeom prst="line">
              <a:avLst/>
            </a:prstGeom>
            <a:ln w="127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1279669" y="8195403"/>
              <a:ext cx="2571512" cy="1578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0"/>
                </a:lnSpc>
                <a:spcBef>
                  <a:spcPct val="0"/>
                </a:spcBef>
              </a:pPr>
              <a:r>
                <a:rPr lang="en-US" sz="900" dirty="0">
                  <a:solidFill>
                    <a:srgbClr val="000000"/>
                  </a:solidFill>
                  <a:latin typeface="Cormorant Garamond" pitchFamily="2" charset="0"/>
                  <a:ea typeface="Cormorant Garamond" pitchFamily="2" charset="0"/>
                </a:rPr>
                <a:t>Necessary interventions or treatments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277108" y="8796431"/>
              <a:ext cx="2571512" cy="1578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0"/>
                </a:lnSpc>
                <a:spcBef>
                  <a:spcPct val="0"/>
                </a:spcBef>
              </a:pPr>
              <a:r>
                <a:rPr lang="en-US" sz="900">
                  <a:solidFill>
                    <a:srgbClr val="000000"/>
                  </a:solidFill>
                  <a:latin typeface="Cormorant Garamond" pitchFamily="2" charset="0"/>
                  <a:ea typeface="Cormorant Garamond" pitchFamily="2" charset="0"/>
                </a:rPr>
                <a:t>Specific recommendations for follow-up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1277108" y="9397458"/>
              <a:ext cx="3106527" cy="1578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0"/>
                </a:lnSpc>
                <a:spcBef>
                  <a:spcPct val="0"/>
                </a:spcBef>
              </a:pPr>
              <a:r>
                <a:rPr lang="en-US" sz="900">
                  <a:solidFill>
                    <a:srgbClr val="000000"/>
                  </a:solidFill>
                  <a:latin typeface="Cormorant Garamond" pitchFamily="2" charset="0"/>
                  <a:ea typeface="Cormorant Garamond" pitchFamily="2" charset="0"/>
                </a:rPr>
                <a:t>Education or counseling needs for the patient or family members</a:t>
              </a:r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56890" y="10332588"/>
            <a:ext cx="638726" cy="1053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78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Cormorant Garamond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SBAR Template</dc:title>
  <cp:lastModifiedBy>HUONG NGUYEN THU</cp:lastModifiedBy>
  <cp:revision>3</cp:revision>
  <dcterms:created xsi:type="dcterms:W3CDTF">2006-08-16T00:00:00Z</dcterms:created>
  <dcterms:modified xsi:type="dcterms:W3CDTF">2023-03-30T03:12:57Z</dcterms:modified>
  <dc:identifier>DAFd-N-dqDE</dc:identifier>
</cp:coreProperties>
</file>