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565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4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100" d="100"/>
          <a:sy n="100" d="100"/>
        </p:scale>
        <p:origin x="37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2023/6/10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hyperlink" Target="https://templatelab.com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ath1"/>
          <p:cNvSpPr/>
          <p:nvPr/>
        </p:nvSpPr>
        <p:spPr>
          <a:xfrm>
            <a:off x="195151" y="175116"/>
            <a:ext cx="10272735" cy="7206218"/>
          </a:xfrm>
          <a:custGeom>
            <a:avLst/>
            <a:gdLst/>
            <a:ahLst/>
            <a:cxnLst/>
            <a:rect l="l" t="t" r="r" b="b"/>
            <a:pathLst>
              <a:path w="10272735" h="6007171">
                <a:moveTo>
                  <a:pt x="0" y="6007171"/>
                </a:moveTo>
                <a:lnTo>
                  <a:pt x="10272736" y="6007171"/>
                </a:lnTo>
                <a:lnTo>
                  <a:pt x="10272736" y="0"/>
                </a:lnTo>
                <a:lnTo>
                  <a:pt x="0" y="0"/>
                </a:lnTo>
                <a:lnTo>
                  <a:pt x="0" y="6007171"/>
                </a:lnTo>
                <a:close/>
              </a:path>
            </a:pathLst>
          </a:custGeom>
          <a:solidFill>
            <a:srgbClr val="C84646">
              <a:alpha val="100000"/>
            </a:srgbClr>
          </a:solidFill>
          <a:ln w="0" cap="sq">
            <a:solidFill>
              <a:srgbClr val="C84646"/>
            </a:solidFill>
            <a:prstDash val="solid"/>
          </a:ln>
        </p:spPr>
        <p:txBody>
          <a:bodyPr rtlCol="0" anchor="ctr"/>
          <a:lstStyle/>
          <a:p>
            <a:pPr algn="ctr"/>
            <a:endParaRPr lang="en-US" altLang="zh-CN"/>
          </a:p>
        </p:txBody>
      </p:sp>
      <p:sp>
        <p:nvSpPr>
          <p:cNvPr id="10" name="Text Box10"/>
          <p:cNvSpPr txBox="1"/>
          <p:nvPr/>
        </p:nvSpPr>
        <p:spPr>
          <a:xfrm>
            <a:off x="558290" y="258497"/>
            <a:ext cx="9618710" cy="279394"/>
          </a:xfrm>
          <a:prstGeom prst="rect">
            <a:avLst/>
          </a:prstGeom>
          <a:solidFill>
            <a:srgbClr val="C84646"/>
          </a:solidFill>
        </p:spPr>
        <p:txBody>
          <a:bodyPr wrap="square" lIns="0" tIns="0" rIns="0" rtlCol="0">
            <a:noAutofit/>
          </a:bodyPr>
          <a:lstStyle/>
          <a:p>
            <a:pPr algn="ctr" rtl="0">
              <a:lnSpc>
                <a:spcPts val="2159"/>
              </a:lnSpc>
            </a:pPr>
            <a:r>
              <a:rPr lang="en-US" altLang="zh-CN" sz="1800" b="1" spc="1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EVENT</a:t>
            </a:r>
            <a:r>
              <a:rPr lang="en-US" altLang="zh-CN" sz="1800" b="1" spc="-5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800" b="1" spc="0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WORK</a:t>
            </a:r>
            <a:r>
              <a:rPr lang="en-US" altLang="zh-CN" sz="1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8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BREAKDOWN</a:t>
            </a:r>
            <a:r>
              <a:rPr lang="en-US" altLang="zh-CN" sz="1800" b="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 </a:t>
            </a:r>
            <a:r>
              <a:rPr lang="en-US" altLang="zh-CN" sz="1800" b="1" spc="-1" dirty="0">
                <a:solidFill>
                  <a:srgbClr val="FFFFFF"/>
                </a:solidFill>
                <a:latin typeface="Bahnschrift"/>
                <a:ea typeface="Bahnschrift"/>
                <a:cs typeface="Bahnschrift"/>
              </a:rPr>
              <a:t>STRUCTURE</a:t>
            </a:r>
            <a:endParaRPr lang="en-US" altLang="zh-CN" sz="1800">
              <a:latin typeface="Bahnschrift"/>
              <a:ea typeface="Bahnschrift"/>
              <a:cs typeface="Bahnschrift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281ED68A-FAF4-789B-82AB-AEA4F191BACE}"/>
              </a:ext>
            </a:extLst>
          </p:cNvPr>
          <p:cNvGrpSpPr/>
          <p:nvPr/>
        </p:nvGrpSpPr>
        <p:grpSpPr>
          <a:xfrm>
            <a:off x="600513" y="1551610"/>
            <a:ext cx="1552573" cy="696400"/>
            <a:chOff x="600513" y="1551610"/>
            <a:chExt cx="1552573" cy="696400"/>
          </a:xfrm>
        </p:grpSpPr>
        <p:sp>
          <p:nvSpPr>
            <p:cNvPr id="11" name="Text Box11"/>
            <p:cNvSpPr txBox="1"/>
            <p:nvPr/>
          </p:nvSpPr>
          <p:spPr>
            <a:xfrm>
              <a:off x="600513" y="1551610"/>
              <a:ext cx="1548000" cy="166181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195"/>
                </a:lnSpc>
              </a:pPr>
              <a:r>
                <a:rPr lang="en-US" altLang="zh-CN" sz="1000" spc="-3">
                  <a:solidFill>
                    <a:srgbClr val="D9D9D9"/>
                  </a:solidFill>
                  <a:latin typeface="Bahnschrift"/>
                  <a:ea typeface="Bahnschrift"/>
                  <a:cs typeface="Bahnschrift"/>
                </a:rPr>
                <a:t>W1-W3</a:t>
              </a:r>
              <a:endParaRPr lang="en-US" altLang="zh-CN" sz="10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12" name="Text Box12"/>
            <p:cNvSpPr txBox="1"/>
            <p:nvPr/>
          </p:nvSpPr>
          <p:spPr>
            <a:xfrm>
              <a:off x="605086" y="1717792"/>
              <a:ext cx="1548000" cy="530218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439"/>
                </a:lnSpc>
              </a:pPr>
              <a:r>
                <a:rPr lang="en-US" altLang="zh-CN" sz="1200" b="1" spc="1">
                  <a:solidFill>
                    <a:srgbClr val="FFFFFF"/>
                  </a:solidFill>
                  <a:latin typeface="Bahnschrift"/>
                  <a:ea typeface="Bahnschrift"/>
                  <a:cs typeface="Bahnschrift"/>
                </a:rPr>
                <a:t>Event Schedule</a:t>
              </a:r>
              <a:endParaRPr lang="en-US" altLang="zh-CN" sz="1200">
                <a:latin typeface="Bahnschrift"/>
                <a:ea typeface="Bahnschrift"/>
                <a:cs typeface="Bahnschrift"/>
              </a:endParaRPr>
            </a:p>
          </p:txBody>
        </p:sp>
      </p:grpSp>
      <p:sp>
        <p:nvSpPr>
          <p:cNvPr id="15" name="Text Box15"/>
          <p:cNvSpPr txBox="1"/>
          <p:nvPr/>
        </p:nvSpPr>
        <p:spPr>
          <a:xfrm>
            <a:off x="598989" y="2248011"/>
            <a:ext cx="1548000" cy="5076000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56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1. Keep the schedule on your event website up-to-date.</a:t>
            </a:r>
          </a:p>
          <a:p>
            <a:pPr algn="l" rtl="0">
              <a:lnSpc>
                <a:spcPts val="1156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In the days leading up to the event, small aspects of the event might change.</a:t>
            </a:r>
          </a:p>
          <a:p>
            <a:pPr algn="l" rtl="0">
              <a:lnSpc>
                <a:spcPts val="1156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6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2. Remind your speakers.</a:t>
            </a:r>
          </a:p>
          <a:p>
            <a:pPr algn="l" rtl="0">
              <a:lnSpc>
                <a:spcPts val="1156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Remind each of your speakers the date and time of their talk several weeks before the event.</a:t>
            </a:r>
          </a:p>
          <a:p>
            <a:pPr algn="l" rtl="0">
              <a:lnSpc>
                <a:spcPts val="1156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6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3. Prepare for overcrowded sessions.</a:t>
            </a:r>
          </a:p>
          <a:p>
            <a:pPr algn="l" rtl="0">
              <a:lnSpc>
                <a:spcPts val="1156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Check if your management platform enables you to set a capacity for each session, verify per-session tickets, and register attendees quickly and easily. 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25" name="Text Box25"/>
          <p:cNvSpPr txBox="1"/>
          <p:nvPr/>
        </p:nvSpPr>
        <p:spPr>
          <a:xfrm>
            <a:off x="2597396" y="2248010"/>
            <a:ext cx="1548000" cy="5076000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4. Print a master sheet.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Contact information for all the vendors, Wi-Fi pass, and  the event checklist.</a:t>
            </a:r>
          </a:p>
          <a:p>
            <a:pPr algn="l" rtl="0">
              <a:lnSpc>
                <a:spcPts val="1151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5. Test Wi-Fi stability.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Test during busy days.</a:t>
            </a:r>
          </a:p>
          <a:p>
            <a:pPr algn="l" rtl="0">
              <a:lnSpc>
                <a:spcPts val="1151"/>
              </a:lnSpc>
            </a:pPr>
            <a:endParaRPr lang="en-GB" altLang="zh-CN" sz="900" b="1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6. Collect food preferences.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Make great catering decisions.</a:t>
            </a:r>
          </a:p>
          <a:p>
            <a:pPr algn="l" rtl="0">
              <a:lnSpc>
                <a:spcPts val="1151"/>
              </a:lnSpc>
            </a:pPr>
            <a:endParaRPr lang="en-GB" altLang="zh-CN" sz="900" b="1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7. Have one person be responsible for lost &amp; found.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Prepare a dedicated board or set up a desk.</a:t>
            </a:r>
          </a:p>
          <a:p>
            <a:pPr algn="l" rtl="0">
              <a:lnSpc>
                <a:spcPts val="1151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8. Have charging Stations.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Consider charging station options.</a:t>
            </a:r>
          </a:p>
          <a:p>
            <a:pPr algn="l" rtl="0">
              <a:lnSpc>
                <a:spcPts val="1151"/>
              </a:lnSpc>
            </a:pPr>
            <a:endParaRPr lang="en-GB" altLang="zh-CN" sz="900" b="1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9. Have a back-up plan to announce last-minute updates.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You will need an effective, easy-to-use mobile announcement tool.</a:t>
            </a:r>
          </a:p>
          <a:p>
            <a:pPr algn="l" rtl="0">
              <a:lnSpc>
                <a:spcPts val="1151"/>
              </a:lnSpc>
            </a:pPr>
            <a:endParaRPr lang="en-GB" altLang="zh-CN" sz="900" b="1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51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10. Prepare an emergency kit.</a:t>
            </a:r>
          </a:p>
          <a:p>
            <a:pPr algn="l" rtl="0">
              <a:lnSpc>
                <a:spcPts val="1151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Scissors, pens, pencils, tape, notepad/loose paper, first aid kit.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35" name="Text Box35"/>
          <p:cNvSpPr txBox="1"/>
          <p:nvPr/>
        </p:nvSpPr>
        <p:spPr>
          <a:xfrm>
            <a:off x="4595932" y="2248010"/>
            <a:ext cx="1548000" cy="5076000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11. Consider Liability.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Check with your venue on procedures for this.</a:t>
            </a:r>
          </a:p>
          <a:p>
            <a:pPr algn="l" rtl="0">
              <a:lnSpc>
                <a:spcPts val="1079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12. Obtain music permits.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You have to purchase a license to play pre-recorded songs.</a:t>
            </a:r>
          </a:p>
          <a:p>
            <a:pPr algn="l" rtl="0">
              <a:lnSpc>
                <a:spcPts val="1079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13. Obtain alcohol licensing.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It usually takes about three weeks to get your application approved.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0" name="Text Box40"/>
          <p:cNvSpPr txBox="1"/>
          <p:nvPr/>
        </p:nvSpPr>
        <p:spPr>
          <a:xfrm>
            <a:off x="6594339" y="2248010"/>
            <a:ext cx="1548000" cy="5076000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127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14. Prepare water and snacks for volunteers.</a:t>
            </a:r>
          </a:p>
          <a:p>
            <a:pPr algn="l" rtl="0">
              <a:lnSpc>
                <a:spcPts val="1127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help them recover and feel taken care of.</a:t>
            </a:r>
          </a:p>
          <a:p>
            <a:pPr algn="l" rtl="0">
              <a:lnSpc>
                <a:spcPts val="1127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27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15. Fast name badge generation for last minute or onsite registrants.</a:t>
            </a:r>
          </a:p>
          <a:p>
            <a:pPr algn="l" rtl="0">
              <a:lnSpc>
                <a:spcPts val="1127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Have a quick and easy in-house tool to generate professional-looking name badges.</a:t>
            </a:r>
          </a:p>
          <a:p>
            <a:pPr algn="l" rtl="0">
              <a:lnSpc>
                <a:spcPts val="1127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27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16. Create buzz on social media.</a:t>
            </a:r>
          </a:p>
          <a:p>
            <a:pPr algn="l" rtl="0">
              <a:lnSpc>
                <a:spcPts val="1127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Post your event updates and registration link regularly, at least once every two days once your event begins.</a:t>
            </a:r>
          </a:p>
          <a:p>
            <a:pPr algn="l" rtl="0">
              <a:lnSpc>
                <a:spcPts val="1127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127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17. Promote your sponsors.</a:t>
            </a:r>
          </a:p>
          <a:p>
            <a:pPr algn="l" rtl="0">
              <a:lnSpc>
                <a:spcPts val="1127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Ask each sponsor if they have free giveaways or souvenirs with their company logos, and help announce it to your attendees.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sp>
        <p:nvSpPr>
          <p:cNvPr id="47" name="Text Box47"/>
          <p:cNvSpPr txBox="1"/>
          <p:nvPr/>
        </p:nvSpPr>
        <p:spPr>
          <a:xfrm>
            <a:off x="8592874" y="2248010"/>
            <a:ext cx="1548000" cy="5076000"/>
          </a:xfrm>
          <a:prstGeom prst="rect">
            <a:avLst/>
          </a:prstGeom>
        </p:spPr>
        <p:txBody>
          <a:bodyPr wrap="square" lIns="0" tIns="0" rIns="0" rtlCol="0">
            <a:noAutofit/>
          </a:bodyPr>
          <a:lstStyle/>
          <a:p>
            <a:pPr algn="l">
              <a:lnSpc>
                <a:spcPts val="0"/>
              </a:lnSpc>
            </a:pPr>
            <a:endParaRPr/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18. Collect enough event photos.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You need to include nice event photos in your event report to showcase the event’s success.</a:t>
            </a:r>
          </a:p>
          <a:p>
            <a:pPr algn="l" rtl="0">
              <a:lnSpc>
                <a:spcPts val="1079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19. Ensure nothing important was left behind at the venue.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Double-check to make sure that equipment isn’t left behind, like printers, cameras, laptops, charge cables, and expense receipts.</a:t>
            </a:r>
          </a:p>
          <a:p>
            <a:pPr algn="l" rtl="0">
              <a:lnSpc>
                <a:spcPts val="1079"/>
              </a:lnSpc>
            </a:pPr>
            <a:endParaRPr lang="en-GB" altLang="zh-CN" sz="900">
              <a:latin typeface="Bahnschrift"/>
              <a:ea typeface="Bahnschrift"/>
              <a:cs typeface="Bahnschrift"/>
            </a:endParaRPr>
          </a:p>
          <a:p>
            <a:pPr algn="l" rtl="0">
              <a:lnSpc>
                <a:spcPts val="1079"/>
              </a:lnSpc>
            </a:pPr>
            <a:r>
              <a:rPr lang="en-GB" altLang="zh-CN" sz="900" b="1">
                <a:latin typeface="Bahnschrift"/>
                <a:ea typeface="Bahnschrift"/>
                <a:cs typeface="Bahnschrift"/>
              </a:rPr>
              <a:t>20. Send thank you letters to speakers, volunteers, sponsors, and attendees.</a:t>
            </a:r>
          </a:p>
          <a:p>
            <a:pPr algn="l" rtl="0">
              <a:lnSpc>
                <a:spcPts val="1079"/>
              </a:lnSpc>
            </a:pPr>
            <a:r>
              <a:rPr lang="en-GB" altLang="zh-CN" sz="900">
                <a:latin typeface="Bahnschrift"/>
                <a:ea typeface="Bahnschrift"/>
                <a:cs typeface="Bahnschrift"/>
              </a:rPr>
              <a:t>Be sure to mention their contribution and your event’s success. </a:t>
            </a:r>
            <a:endParaRPr lang="en-US" altLang="zh-CN" sz="900">
              <a:latin typeface="Bahnschrift"/>
              <a:ea typeface="Bahnschrift"/>
              <a:cs typeface="Bahnschrift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5E8433A-E05A-5291-1FFE-1291AB359C2F}"/>
              </a:ext>
            </a:extLst>
          </p:cNvPr>
          <p:cNvGrpSpPr/>
          <p:nvPr/>
        </p:nvGrpSpPr>
        <p:grpSpPr>
          <a:xfrm>
            <a:off x="2592125" y="1551610"/>
            <a:ext cx="1552573" cy="696400"/>
            <a:chOff x="600513" y="1551610"/>
            <a:chExt cx="1552573" cy="696400"/>
          </a:xfrm>
        </p:grpSpPr>
        <p:sp>
          <p:nvSpPr>
            <p:cNvPr id="71" name="Text Box11">
              <a:extLst>
                <a:ext uri="{FF2B5EF4-FFF2-40B4-BE49-F238E27FC236}">
                  <a16:creationId xmlns:a16="http://schemas.microsoft.com/office/drawing/2014/main" id="{61818234-686F-0891-7526-D21411A78E3C}"/>
                </a:ext>
              </a:extLst>
            </p:cNvPr>
            <p:cNvSpPr txBox="1"/>
            <p:nvPr/>
          </p:nvSpPr>
          <p:spPr>
            <a:xfrm>
              <a:off x="600513" y="1551610"/>
              <a:ext cx="1548000" cy="166181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195"/>
                </a:lnSpc>
              </a:pPr>
              <a:r>
                <a:rPr lang="sr-Latn-RS" altLang="zh-CN" sz="1000" spc="-3">
                  <a:solidFill>
                    <a:srgbClr val="D9D9D9"/>
                  </a:solidFill>
                  <a:latin typeface="Bahnschrift"/>
                  <a:ea typeface="Bahnschrift"/>
                  <a:cs typeface="Bahnschrift"/>
                </a:rPr>
                <a:t>W4-W6</a:t>
              </a:r>
              <a:endParaRPr lang="en-US" altLang="zh-CN" sz="10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72" name="Text Box12">
              <a:extLst>
                <a:ext uri="{FF2B5EF4-FFF2-40B4-BE49-F238E27FC236}">
                  <a16:creationId xmlns:a16="http://schemas.microsoft.com/office/drawing/2014/main" id="{82A4448A-C932-6856-60B2-2CD35363B56E}"/>
                </a:ext>
              </a:extLst>
            </p:cNvPr>
            <p:cNvSpPr txBox="1"/>
            <p:nvPr/>
          </p:nvSpPr>
          <p:spPr>
            <a:xfrm>
              <a:off x="605086" y="1717792"/>
              <a:ext cx="1548000" cy="530218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439"/>
                </a:lnSpc>
              </a:pPr>
              <a:r>
                <a:rPr lang="sr-Latn-RS" altLang="zh-CN" sz="1200" b="1" spc="1">
                  <a:solidFill>
                    <a:srgbClr val="FFFFFF"/>
                  </a:solidFill>
                  <a:latin typeface="Bahnschrift"/>
                  <a:ea typeface="Bahnschrift"/>
                  <a:cs typeface="Bahnschrift"/>
                </a:rPr>
                <a:t>Logistics</a:t>
              </a:r>
              <a:endParaRPr lang="en-US" altLang="zh-CN" sz="1200"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E369B65-B302-B4EB-A189-0CA4C75FE492}"/>
              </a:ext>
            </a:extLst>
          </p:cNvPr>
          <p:cNvGrpSpPr/>
          <p:nvPr/>
        </p:nvGrpSpPr>
        <p:grpSpPr>
          <a:xfrm>
            <a:off x="4593645" y="1551610"/>
            <a:ext cx="1552573" cy="696400"/>
            <a:chOff x="600513" y="1551610"/>
            <a:chExt cx="1552573" cy="696400"/>
          </a:xfrm>
        </p:grpSpPr>
        <p:sp>
          <p:nvSpPr>
            <p:cNvPr id="74" name="Text Box11">
              <a:extLst>
                <a:ext uri="{FF2B5EF4-FFF2-40B4-BE49-F238E27FC236}">
                  <a16:creationId xmlns:a16="http://schemas.microsoft.com/office/drawing/2014/main" id="{7D7EB0B8-DEBA-6CF0-6D72-EE5D0B3A1DB3}"/>
                </a:ext>
              </a:extLst>
            </p:cNvPr>
            <p:cNvSpPr txBox="1"/>
            <p:nvPr/>
          </p:nvSpPr>
          <p:spPr>
            <a:xfrm>
              <a:off x="600513" y="1551610"/>
              <a:ext cx="1548000" cy="166181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195"/>
                </a:lnSpc>
              </a:pPr>
              <a:r>
                <a:rPr lang="sr-Latn-RS" altLang="zh-CN" sz="1000" spc="-3">
                  <a:solidFill>
                    <a:srgbClr val="D9D9D9"/>
                  </a:solidFill>
                  <a:latin typeface="Bahnschrift"/>
                  <a:ea typeface="Bahnschrift"/>
                  <a:cs typeface="Bahnschrift"/>
                </a:rPr>
                <a:t>W7-W8</a:t>
              </a:r>
              <a:endParaRPr lang="en-US" altLang="zh-CN" sz="10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75" name="Text Box12">
              <a:extLst>
                <a:ext uri="{FF2B5EF4-FFF2-40B4-BE49-F238E27FC236}">
                  <a16:creationId xmlns:a16="http://schemas.microsoft.com/office/drawing/2014/main" id="{F2F629C2-EEFC-468D-D208-D09BB6FFEF11}"/>
                </a:ext>
              </a:extLst>
            </p:cNvPr>
            <p:cNvSpPr txBox="1"/>
            <p:nvPr/>
          </p:nvSpPr>
          <p:spPr>
            <a:xfrm>
              <a:off x="605086" y="1717792"/>
              <a:ext cx="1548000" cy="530218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439"/>
                </a:lnSpc>
              </a:pPr>
              <a:r>
                <a:rPr lang="sr-Latn-RS" altLang="zh-CN" sz="1200" b="1" spc="1">
                  <a:solidFill>
                    <a:srgbClr val="FFFFFF"/>
                  </a:solidFill>
                  <a:latin typeface="Bahnschrift"/>
                  <a:ea typeface="Bahnschrift"/>
                  <a:cs typeface="Bahnschrift"/>
                </a:rPr>
                <a:t>Compliance</a:t>
              </a:r>
              <a:endParaRPr lang="en-US" altLang="zh-CN" sz="1200"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A9816CEC-93D9-F195-5805-FBCA22A7F960}"/>
              </a:ext>
            </a:extLst>
          </p:cNvPr>
          <p:cNvGrpSpPr/>
          <p:nvPr/>
        </p:nvGrpSpPr>
        <p:grpSpPr>
          <a:xfrm>
            <a:off x="6589766" y="1551610"/>
            <a:ext cx="1552573" cy="696400"/>
            <a:chOff x="600513" y="1551610"/>
            <a:chExt cx="1552573" cy="696400"/>
          </a:xfrm>
        </p:grpSpPr>
        <p:sp>
          <p:nvSpPr>
            <p:cNvPr id="77" name="Text Box11">
              <a:extLst>
                <a:ext uri="{FF2B5EF4-FFF2-40B4-BE49-F238E27FC236}">
                  <a16:creationId xmlns:a16="http://schemas.microsoft.com/office/drawing/2014/main" id="{292D3027-C2FE-69ED-361B-C6B667905E64}"/>
                </a:ext>
              </a:extLst>
            </p:cNvPr>
            <p:cNvSpPr txBox="1"/>
            <p:nvPr/>
          </p:nvSpPr>
          <p:spPr>
            <a:xfrm>
              <a:off x="600513" y="1551610"/>
              <a:ext cx="1548000" cy="166181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195"/>
                </a:lnSpc>
              </a:pPr>
              <a:r>
                <a:rPr lang="sr-Latn-RS" altLang="zh-CN" sz="1000" spc="-3">
                  <a:solidFill>
                    <a:srgbClr val="D9D9D9"/>
                  </a:solidFill>
                  <a:latin typeface="Bahnschrift"/>
                  <a:ea typeface="Bahnschrift"/>
                  <a:cs typeface="Bahnschrift"/>
                </a:rPr>
                <a:t>W9-W10</a:t>
              </a:r>
              <a:endParaRPr lang="en-US" altLang="zh-CN" sz="10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78" name="Text Box12">
              <a:extLst>
                <a:ext uri="{FF2B5EF4-FFF2-40B4-BE49-F238E27FC236}">
                  <a16:creationId xmlns:a16="http://schemas.microsoft.com/office/drawing/2014/main" id="{AE7A1B13-D13A-D7A9-621E-76967E0FC47E}"/>
                </a:ext>
              </a:extLst>
            </p:cNvPr>
            <p:cNvSpPr txBox="1"/>
            <p:nvPr/>
          </p:nvSpPr>
          <p:spPr>
            <a:xfrm>
              <a:off x="605086" y="1717792"/>
              <a:ext cx="1548000" cy="530218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439"/>
                </a:lnSpc>
              </a:pPr>
              <a:r>
                <a:rPr lang="sr-Latn-RS" altLang="zh-CN" sz="1200" b="1" spc="1">
                  <a:solidFill>
                    <a:srgbClr val="FFFFFF"/>
                  </a:solidFill>
                  <a:latin typeface="Bahnschrift"/>
                  <a:ea typeface="Bahnschrift"/>
                  <a:cs typeface="Bahnschrift"/>
                </a:rPr>
                <a:t>Volunteers and Sponsors</a:t>
              </a:r>
              <a:endParaRPr lang="en-US" altLang="zh-CN" sz="1200"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F5D48805-6ED3-4CF7-F16F-31DB81367F43}"/>
              </a:ext>
            </a:extLst>
          </p:cNvPr>
          <p:cNvGrpSpPr/>
          <p:nvPr/>
        </p:nvGrpSpPr>
        <p:grpSpPr>
          <a:xfrm>
            <a:off x="8576805" y="1551610"/>
            <a:ext cx="1552573" cy="696400"/>
            <a:chOff x="600513" y="1551610"/>
            <a:chExt cx="1552573" cy="696400"/>
          </a:xfrm>
        </p:grpSpPr>
        <p:sp>
          <p:nvSpPr>
            <p:cNvPr id="80" name="Text Box11">
              <a:extLst>
                <a:ext uri="{FF2B5EF4-FFF2-40B4-BE49-F238E27FC236}">
                  <a16:creationId xmlns:a16="http://schemas.microsoft.com/office/drawing/2014/main" id="{1FAB9737-C69C-D8CE-4EB8-B70818517330}"/>
                </a:ext>
              </a:extLst>
            </p:cNvPr>
            <p:cNvSpPr txBox="1"/>
            <p:nvPr/>
          </p:nvSpPr>
          <p:spPr>
            <a:xfrm>
              <a:off x="600513" y="1551610"/>
              <a:ext cx="1548000" cy="166181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195"/>
                </a:lnSpc>
              </a:pPr>
              <a:r>
                <a:rPr lang="sr-Latn-RS" altLang="zh-CN" sz="1000" spc="-3">
                  <a:solidFill>
                    <a:srgbClr val="D9D9D9"/>
                  </a:solidFill>
                  <a:latin typeface="Bahnschrift"/>
                  <a:ea typeface="Bahnschrift"/>
                  <a:cs typeface="Bahnschrift"/>
                </a:rPr>
                <a:t>W11</a:t>
              </a:r>
              <a:endParaRPr lang="en-US" altLang="zh-CN" sz="1000">
                <a:latin typeface="Bahnschrift"/>
                <a:ea typeface="Bahnschrift"/>
                <a:cs typeface="Bahnschrift"/>
              </a:endParaRPr>
            </a:p>
          </p:txBody>
        </p:sp>
        <p:sp>
          <p:nvSpPr>
            <p:cNvPr id="81" name="Text Box12">
              <a:extLst>
                <a:ext uri="{FF2B5EF4-FFF2-40B4-BE49-F238E27FC236}">
                  <a16:creationId xmlns:a16="http://schemas.microsoft.com/office/drawing/2014/main" id="{C6F8E2C4-A140-D141-1AC1-68BF68E44894}"/>
                </a:ext>
              </a:extLst>
            </p:cNvPr>
            <p:cNvSpPr txBox="1"/>
            <p:nvPr/>
          </p:nvSpPr>
          <p:spPr>
            <a:xfrm>
              <a:off x="605086" y="1717792"/>
              <a:ext cx="1548000" cy="530218"/>
            </a:xfrm>
            <a:prstGeom prst="rect">
              <a:avLst/>
            </a:prstGeom>
          </p:spPr>
          <p:txBody>
            <a:bodyPr wrap="square" lIns="0" tIns="0" rIns="0" rtlCol="0">
              <a:noAutofit/>
            </a:bodyPr>
            <a:lstStyle/>
            <a:p>
              <a:pPr algn="l">
                <a:lnSpc>
                  <a:spcPts val="0"/>
                </a:lnSpc>
              </a:pPr>
              <a:endParaRPr/>
            </a:p>
            <a:p>
              <a:pPr algn="l" rtl="0">
                <a:lnSpc>
                  <a:spcPts val="1439"/>
                </a:lnSpc>
              </a:pPr>
              <a:r>
                <a:rPr lang="en-US" altLang="zh-CN" sz="1200" b="1" spc="1">
                  <a:solidFill>
                    <a:srgbClr val="FFFFFF"/>
                  </a:solidFill>
                  <a:latin typeface="Bahnschrift"/>
                  <a:ea typeface="Bahnschrift"/>
                  <a:cs typeface="Bahnschrift"/>
                </a:rPr>
                <a:t>Post Event Wrapup</a:t>
              </a:r>
              <a:endParaRPr lang="en-US" altLang="zh-CN" sz="1200">
                <a:latin typeface="Bahnschrift"/>
                <a:ea typeface="Bahnschrift"/>
                <a:cs typeface="Bahnschrift"/>
              </a:endParaRPr>
            </a:p>
          </p:txBody>
        </p:sp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10ED5146-AB22-F901-0C4E-1A2E40FC808A}"/>
              </a:ext>
            </a:extLst>
          </p:cNvPr>
          <p:cNvGrpSpPr/>
          <p:nvPr/>
        </p:nvGrpSpPr>
        <p:grpSpPr>
          <a:xfrm>
            <a:off x="598989" y="810682"/>
            <a:ext cx="9540000" cy="543103"/>
            <a:chOff x="598989" y="631957"/>
            <a:chExt cx="9540000" cy="543103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D061E1E4-5C87-F65A-31D0-CF565C65A95B}"/>
                </a:ext>
              </a:extLst>
            </p:cNvPr>
            <p:cNvCxnSpPr>
              <a:cxnSpLocks/>
            </p:cNvCxnSpPr>
            <p:nvPr/>
          </p:nvCxnSpPr>
          <p:spPr>
            <a:xfrm>
              <a:off x="598989" y="897930"/>
              <a:ext cx="9540000" cy="0"/>
            </a:xfrm>
            <a:prstGeom prst="line">
              <a:avLst/>
            </a:prstGeom>
            <a:ln w="19050">
              <a:solidFill>
                <a:schemeClr val="bg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85" name="Graphic 2">
              <a:extLst>
                <a:ext uri="{FF2B5EF4-FFF2-40B4-BE49-F238E27FC236}">
                  <a16:creationId xmlns:a16="http://schemas.microsoft.com/office/drawing/2014/main" id="{63F9E117-D637-EF2F-60C2-1514BD46AB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03174" y="633788"/>
              <a:ext cx="539630" cy="539440"/>
            </a:xfrm>
            <a:prstGeom prst="rect">
              <a:avLst/>
            </a:prstGeom>
          </p:spPr>
        </p:pic>
        <p:pic>
          <p:nvPicPr>
            <p:cNvPr id="86" name="Graphic 3">
              <a:extLst>
                <a:ext uri="{FF2B5EF4-FFF2-40B4-BE49-F238E27FC236}">
                  <a16:creationId xmlns:a16="http://schemas.microsoft.com/office/drawing/2014/main" id="{75BCE521-B298-2583-EFCF-4F56E84550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101322" y="633788"/>
              <a:ext cx="540000" cy="539440"/>
            </a:xfrm>
            <a:prstGeom prst="rect">
              <a:avLst/>
            </a:prstGeom>
          </p:spPr>
        </p:pic>
        <p:pic>
          <p:nvPicPr>
            <p:cNvPr id="87" name="Graphic 4">
              <a:extLst>
                <a:ext uri="{FF2B5EF4-FFF2-40B4-BE49-F238E27FC236}">
                  <a16:creationId xmlns:a16="http://schemas.microsoft.com/office/drawing/2014/main" id="{325F9E32-32E1-BDCA-352E-B19948AC92F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5099840" y="633788"/>
              <a:ext cx="540000" cy="539440"/>
            </a:xfrm>
            <a:prstGeom prst="rect">
              <a:avLst/>
            </a:prstGeom>
          </p:spPr>
        </p:pic>
        <p:pic>
          <p:nvPicPr>
            <p:cNvPr id="88" name="Graphic 5">
              <a:extLst>
                <a:ext uri="{FF2B5EF4-FFF2-40B4-BE49-F238E27FC236}">
                  <a16:creationId xmlns:a16="http://schemas.microsoft.com/office/drawing/2014/main" id="{C008B676-3D31-6C5A-EC1D-BA6B4585950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7098358" y="631957"/>
              <a:ext cx="540000" cy="543103"/>
            </a:xfrm>
            <a:prstGeom prst="rect">
              <a:avLst/>
            </a:prstGeom>
          </p:spPr>
        </p:pic>
        <p:pic>
          <p:nvPicPr>
            <p:cNvPr id="89" name="Graphic 6">
              <a:extLst>
                <a:ext uri="{FF2B5EF4-FFF2-40B4-BE49-F238E27FC236}">
                  <a16:creationId xmlns:a16="http://schemas.microsoft.com/office/drawing/2014/main" id="{C34790DE-9A59-44DB-ABF3-4838FEEE8964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9096874" y="633380"/>
              <a:ext cx="540000" cy="540256"/>
            </a:xfrm>
            <a:prstGeom prst="rect">
              <a:avLst/>
            </a:prstGeom>
          </p:spPr>
        </p:pic>
      </p:grpSp>
      <p:sp>
        <p:nvSpPr>
          <p:cNvPr id="91" name="TextBox 84">
            <a:extLst>
              <a:ext uri="{FF2B5EF4-FFF2-40B4-BE49-F238E27FC236}">
                <a16:creationId xmlns:a16="http://schemas.microsoft.com/office/drawing/2014/main" id="{559F51AC-742F-6471-BE9C-94D38104B452}"/>
              </a:ext>
            </a:extLst>
          </p:cNvPr>
          <p:cNvSpPr txBox="1"/>
          <p:nvPr/>
        </p:nvSpPr>
        <p:spPr>
          <a:xfrm>
            <a:off x="9125179" y="7051953"/>
            <a:ext cx="1244857" cy="22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900" b="1">
                <a:effectLst/>
                <a:latin typeface="Bahnschrift" panose="020B0502040204020203" pitchFamily="34" charset="0"/>
                <a:ea typeface="Open Sans" panose="020B0606030504020204" pitchFamily="34" charset="0"/>
                <a:cs typeface="Open Sans" panose="020B060603050402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© TemplateLab.com</a:t>
            </a:r>
            <a:endParaRPr lang="en-GB" sz="900" b="1">
              <a:effectLst/>
              <a:latin typeface="Bahnschrift" panose="020B0502040204020203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92" name="Picture 91">
            <a:hlinkClick r:id="rId12"/>
            <a:extLst>
              <a:ext uri="{FF2B5EF4-FFF2-40B4-BE49-F238E27FC236}">
                <a16:creationId xmlns:a16="http://schemas.microsoft.com/office/drawing/2014/main" id="{EE363E4A-1864-FCD0-98FB-5E6800AADFB0}"/>
              </a:ext>
            </a:extLst>
          </p:cNvPr>
          <p:cNvPicPr/>
          <p:nvPr/>
        </p:nvPicPr>
        <p:blipFill>
          <a:blip r:embed="rId13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5503" y="270007"/>
            <a:ext cx="1064895" cy="2159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468</Words>
  <Application>Microsoft Office PowerPoint</Application>
  <PresentationFormat>Custom</PresentationFormat>
  <Paragraphs>81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Bahnschrift</vt:lpstr>
      <vt:lpstr>Calibri</vt:lpstr>
      <vt:lpstr>Office 主题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BM</dc:creator>
  <cp:lastModifiedBy>Bratislav Milojevic</cp:lastModifiedBy>
  <cp:revision>7</cp:revision>
  <dcterms:created xsi:type="dcterms:W3CDTF">2017-10-23T09:06:44Z</dcterms:created>
  <dcterms:modified xsi:type="dcterms:W3CDTF">2023-06-09T22:33:00Z</dcterms:modified>
</cp:coreProperties>
</file>